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6.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8" r:id="rId1"/>
    <p:sldMasterId id="2147483720" r:id="rId2"/>
  </p:sldMasterIdLst>
  <p:notesMasterIdLst>
    <p:notesMasterId r:id="rId77"/>
  </p:notesMasterIdLst>
  <p:sldIdLst>
    <p:sldId id="256" r:id="rId3"/>
    <p:sldId id="384" r:id="rId4"/>
    <p:sldId id="258" r:id="rId5"/>
    <p:sldId id="387" r:id="rId6"/>
    <p:sldId id="399" r:id="rId7"/>
    <p:sldId id="382" r:id="rId8"/>
    <p:sldId id="383" r:id="rId9"/>
    <p:sldId id="477" r:id="rId10"/>
    <p:sldId id="478" r:id="rId11"/>
    <p:sldId id="479" r:id="rId12"/>
    <p:sldId id="480" r:id="rId13"/>
    <p:sldId id="388" r:id="rId14"/>
    <p:sldId id="257" r:id="rId15"/>
    <p:sldId id="260" r:id="rId16"/>
    <p:sldId id="266" r:id="rId17"/>
    <p:sldId id="481" r:id="rId18"/>
    <p:sldId id="482" r:id="rId19"/>
    <p:sldId id="483" r:id="rId20"/>
    <p:sldId id="484" r:id="rId21"/>
    <p:sldId id="485" r:id="rId22"/>
    <p:sldId id="486" r:id="rId23"/>
    <p:sldId id="487" r:id="rId24"/>
    <p:sldId id="488" r:id="rId25"/>
    <p:sldId id="489" r:id="rId26"/>
    <p:sldId id="490" r:id="rId27"/>
    <p:sldId id="491" r:id="rId28"/>
    <p:sldId id="492" r:id="rId29"/>
    <p:sldId id="493" r:id="rId30"/>
    <p:sldId id="494" r:id="rId31"/>
    <p:sldId id="264" r:id="rId32"/>
    <p:sldId id="265" r:id="rId33"/>
    <p:sldId id="510" r:id="rId34"/>
    <p:sldId id="495" r:id="rId35"/>
    <p:sldId id="504" r:id="rId36"/>
    <p:sldId id="505" r:id="rId37"/>
    <p:sldId id="506" r:id="rId38"/>
    <p:sldId id="507" r:id="rId39"/>
    <p:sldId id="499" r:id="rId40"/>
    <p:sldId id="268" r:id="rId41"/>
    <p:sldId id="329" r:id="rId42"/>
    <p:sldId id="418" r:id="rId43"/>
    <p:sldId id="450" r:id="rId44"/>
    <p:sldId id="451" r:id="rId45"/>
    <p:sldId id="452" r:id="rId46"/>
    <p:sldId id="453" r:id="rId47"/>
    <p:sldId id="454" r:id="rId48"/>
    <p:sldId id="455" r:id="rId49"/>
    <p:sldId id="456" r:id="rId50"/>
    <p:sldId id="457" r:id="rId51"/>
    <p:sldId id="458" r:id="rId52"/>
    <p:sldId id="459" r:id="rId53"/>
    <p:sldId id="460" r:id="rId54"/>
    <p:sldId id="461" r:id="rId55"/>
    <p:sldId id="462" r:id="rId56"/>
    <p:sldId id="463" r:id="rId57"/>
    <p:sldId id="464" r:id="rId58"/>
    <p:sldId id="465" r:id="rId59"/>
    <p:sldId id="466" r:id="rId60"/>
    <p:sldId id="467" r:id="rId61"/>
    <p:sldId id="468" r:id="rId62"/>
    <p:sldId id="469" r:id="rId63"/>
    <p:sldId id="470" r:id="rId64"/>
    <p:sldId id="471" r:id="rId65"/>
    <p:sldId id="472" r:id="rId66"/>
    <p:sldId id="473" r:id="rId67"/>
    <p:sldId id="474" r:id="rId68"/>
    <p:sldId id="475" r:id="rId69"/>
    <p:sldId id="476" r:id="rId70"/>
    <p:sldId id="307" r:id="rId71"/>
    <p:sldId id="402" r:id="rId72"/>
    <p:sldId id="403" r:id="rId73"/>
    <p:sldId id="508" r:id="rId74"/>
    <p:sldId id="509" r:id="rId75"/>
    <p:sldId id="310" r:id="rId76"/>
  </p:sldIdLst>
  <p:sldSz cx="12192000" cy="6858000"/>
  <p:notesSz cx="6797675" cy="99298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m" initials="u" lastIdx="3" clrIdx="0">
    <p:extLst>
      <p:ext uri="{19B8F6BF-5375-455C-9EA6-DF929625EA0E}">
        <p15:presenceInfo xmlns:p15="http://schemas.microsoft.com/office/powerpoint/2012/main" userId="mam"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DAEFC3"/>
    <a:srgbClr val="C7EFF9"/>
    <a:srgbClr val="FFCCFF"/>
    <a:srgbClr val="FFE9A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408" autoAdjust="0"/>
    <p:restoredTop sz="91646" autoAdjust="0"/>
  </p:normalViewPr>
  <p:slideViewPr>
    <p:cSldViewPr snapToGrid="0" showGuides="1">
      <p:cViewPr varScale="1">
        <p:scale>
          <a:sx n="106" d="100"/>
          <a:sy n="106" d="100"/>
        </p:scale>
        <p:origin x="282" y="96"/>
      </p:cViewPr>
      <p:guideLst>
        <p:guide orient="horz" pos="2183"/>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16" Type="http://schemas.openxmlformats.org/officeDocument/2006/relationships/slide" Target="slides/slide14.xml"/><Relationship Id="rId11" Type="http://schemas.openxmlformats.org/officeDocument/2006/relationships/slide" Target="slides/slide9.xml"/><Relationship Id="rId32" Type="http://schemas.openxmlformats.org/officeDocument/2006/relationships/slide" Target="slides/slide30.xml"/><Relationship Id="rId37" Type="http://schemas.openxmlformats.org/officeDocument/2006/relationships/slide" Target="slides/slide35.xml"/><Relationship Id="rId53" Type="http://schemas.openxmlformats.org/officeDocument/2006/relationships/slide" Target="slides/slide51.xml"/><Relationship Id="rId58" Type="http://schemas.openxmlformats.org/officeDocument/2006/relationships/slide" Target="slides/slide56.xml"/><Relationship Id="rId74" Type="http://schemas.openxmlformats.org/officeDocument/2006/relationships/slide" Target="slides/slide72.xml"/><Relationship Id="rId79" Type="http://schemas.openxmlformats.org/officeDocument/2006/relationships/presProps" Target="presProps.xml"/><Relationship Id="rId5" Type="http://schemas.openxmlformats.org/officeDocument/2006/relationships/slide" Target="slides/slide3.xml"/><Relationship Id="rId61" Type="http://schemas.openxmlformats.org/officeDocument/2006/relationships/slide" Target="slides/slide59.xml"/><Relationship Id="rId82" Type="http://schemas.openxmlformats.org/officeDocument/2006/relationships/tableStyles" Target="tableStyles.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notesMaster" Target="notesMasters/notesMaster1.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viewProps" Target="viewProp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commentAuthors" Target="commentAuthors.xml"/><Relationship Id="rId8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slide" Target="slides/slide74.xml"/><Relationship Id="rId7" Type="http://schemas.openxmlformats.org/officeDocument/2006/relationships/slide" Target="slides/slide5.xml"/><Relationship Id="rId71" Type="http://schemas.openxmlformats.org/officeDocument/2006/relationships/slide" Target="slides/slide69.xml"/><Relationship Id="rId2" Type="http://schemas.openxmlformats.org/officeDocument/2006/relationships/slideMaster" Target="slideMasters/slideMaster2.xml"/><Relationship Id="rId29" Type="http://schemas.openxmlformats.org/officeDocument/2006/relationships/slide" Target="slides/slide27.xml"/><Relationship Id="rId24" Type="http://schemas.openxmlformats.org/officeDocument/2006/relationships/slide" Target="slides/slide22.xml"/><Relationship Id="rId40" Type="http://schemas.openxmlformats.org/officeDocument/2006/relationships/slide" Target="slides/slide38.xml"/><Relationship Id="rId45" Type="http://schemas.openxmlformats.org/officeDocument/2006/relationships/slide" Target="slides/slide43.xml"/><Relationship Id="rId66" Type="http://schemas.openxmlformats.org/officeDocument/2006/relationships/slide" Target="slides/slide64.xml"/></Relationships>
</file>

<file path=ppt/charts/_rels/chart1.xml.rels><?xml version="1.0" encoding="UTF-8" standalone="yes"?>
<Relationships xmlns="http://schemas.openxmlformats.org/package/2006/relationships"><Relationship Id="rId3" Type="http://schemas.openxmlformats.org/officeDocument/2006/relationships/package" Target="../embeddings/_____Microsoft_Excel.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_____Microsoft_Excel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_____Microsoft_Excel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_____Microsoft_Excel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_____Microsoft_Excel4.xlsx"/><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Лист1!$B$1</c:f>
              <c:strCache>
                <c:ptCount val="1"/>
                <c:pt idx="0">
                  <c:v>налоговые и неналоговые доходы</c:v>
                </c:pt>
              </c:strCache>
            </c:strRef>
          </c:tx>
          <c:spPr>
            <a:solidFill>
              <a:schemeClr val="accent1">
                <a:alpha val="70000"/>
              </a:schemeClr>
            </a:solidFill>
            <a:ln>
              <a:noFill/>
            </a:ln>
            <a:effectLst/>
          </c:spPr>
          <c:invertIfNegative val="0"/>
          <c:dLbls>
            <c:dLbl>
              <c:idx val="3"/>
              <c:layout/>
              <c:numFmt formatCode="#,##0.0" sourceLinked="0"/>
              <c:spPr>
                <a:noFill/>
                <a:ln>
                  <a:noFill/>
                </a:ln>
                <a:effectLst/>
              </c:spPr>
              <c:txPr>
                <a:bodyPr rot="0" spcFirstLastPara="1" vertOverflow="ellipsis" vert="horz" wrap="square" lIns="38100" tIns="19050" rIns="38100" bIns="1905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lang="ru-RU" sz="1200" b="0" i="0" u="none" strike="noStrike" kern="1200" baseline="0">
                      <a:solidFill>
                        <a:schemeClr val="tx1"/>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defRPr>
                  </a:pPr>
                  <a:endParaRPr lang="ru-RU"/>
                </a:p>
              </c:txP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7D51-4513-9844-BDB4C20A7970}"/>
                </c:ext>
              </c:extLst>
            </c:dLbl>
            <c:numFmt formatCode="#,##0.0" sourceLinked="0"/>
            <c:spPr>
              <a:noFill/>
              <a:ln>
                <a:noFill/>
              </a:ln>
              <a:effectLst/>
            </c:spPr>
            <c:txPr>
              <a:bodyPr rot="0" spcFirstLastPara="1" vertOverflow="ellipsis" vert="horz" wrap="square" lIns="38100" tIns="19050" rIns="38100" bIns="19050" anchor="ctr" anchorCtr="0">
                <a:spAutoFit/>
              </a:bodyPr>
              <a:lstStyle/>
              <a:p>
                <a:pPr algn="ctr" rtl="0">
                  <a:defRPr lang="ru-RU" sz="1200" b="0" i="0" u="none" strike="noStrike" kern="1200" baseline="0">
                    <a:solidFill>
                      <a:schemeClr val="tx1"/>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defRPr>
                </a:pPr>
                <a:endParaRPr lang="ru-RU"/>
              </a:p>
            </c:txPr>
            <c:showLegendKey val="0"/>
            <c:showVal val="1"/>
            <c:showCatName val="0"/>
            <c:showSerName val="0"/>
            <c:showPercent val="0"/>
            <c:showBubbleSize val="0"/>
            <c:separator> </c:separator>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Лист1!$A$2:$A$8</c:f>
              <c:strCache>
                <c:ptCount val="7"/>
                <c:pt idx="0">
                  <c:v>исполнено в 2022 г.</c:v>
                </c:pt>
                <c:pt idx="1">
                  <c:v>исполнено в 2023 г.</c:v>
                </c:pt>
                <c:pt idx="2">
                  <c:v>уточненный план 2024 г.</c:v>
                </c:pt>
                <c:pt idx="3">
                  <c:v>ожидаемое исполнение 2024 г.</c:v>
                </c:pt>
                <c:pt idx="4">
                  <c:v>план 2025 г.</c:v>
                </c:pt>
                <c:pt idx="5">
                  <c:v>план 2026 г.</c:v>
                </c:pt>
                <c:pt idx="6">
                  <c:v>план 2027 г.</c:v>
                </c:pt>
              </c:strCache>
            </c:strRef>
          </c:cat>
          <c:val>
            <c:numRef>
              <c:f>Лист1!$B$2:$B$8</c:f>
              <c:numCache>
                <c:formatCode>#,##0.0</c:formatCode>
                <c:ptCount val="7"/>
                <c:pt idx="0">
                  <c:v>2614550.4</c:v>
                </c:pt>
                <c:pt idx="1">
                  <c:v>2924246.7</c:v>
                </c:pt>
                <c:pt idx="2">
                  <c:v>3001783.5</c:v>
                </c:pt>
                <c:pt idx="3">
                  <c:v>3001783.5</c:v>
                </c:pt>
                <c:pt idx="4">
                  <c:v>3445096.1</c:v>
                </c:pt>
                <c:pt idx="5">
                  <c:v>3869824.8</c:v>
                </c:pt>
                <c:pt idx="6">
                  <c:v>4414475.0999999996</c:v>
                </c:pt>
              </c:numCache>
            </c:numRef>
          </c:val>
          <c:extLst>
            <c:ext xmlns:c16="http://schemas.microsoft.com/office/drawing/2014/chart" uri="{C3380CC4-5D6E-409C-BE32-E72D297353CC}">
              <c16:uniqueId val="{00000007-7D51-4513-9844-BDB4C20A7970}"/>
            </c:ext>
          </c:extLst>
        </c:ser>
        <c:ser>
          <c:idx val="1"/>
          <c:order val="1"/>
          <c:tx>
            <c:strRef>
              <c:f>Лист1!$C$1</c:f>
              <c:strCache>
                <c:ptCount val="1"/>
                <c:pt idx="0">
                  <c:v>безвозмездные поступления</c:v>
                </c:pt>
              </c:strCache>
            </c:strRef>
          </c:tx>
          <c:spPr>
            <a:solidFill>
              <a:schemeClr val="accent2">
                <a:alpha val="70000"/>
              </a:schemeClr>
            </a:solidFill>
            <a:ln>
              <a:noFill/>
            </a:ln>
            <a:effectLst/>
          </c:spPr>
          <c:invertIfNegative val="0"/>
          <c:dLbls>
            <c:dLbl>
              <c:idx val="0"/>
              <c:layout/>
              <c:dLblPos val="ctr"/>
              <c:showLegendKey val="0"/>
              <c:showVal val="1"/>
              <c:showCatName val="0"/>
              <c:showSerName val="0"/>
              <c:showPercent val="0"/>
              <c:showBubbleSize val="0"/>
              <c:separator> </c:separator>
              <c:extLst>
                <c:ext xmlns:c15="http://schemas.microsoft.com/office/drawing/2012/chart" uri="{CE6537A1-D6FC-4f65-9D91-7224C49458BB}">
                  <c15:layout/>
                </c:ext>
                <c:ext xmlns:c16="http://schemas.microsoft.com/office/drawing/2014/chart" uri="{C3380CC4-5D6E-409C-BE32-E72D297353CC}">
                  <c16:uniqueId val="{00000008-7D51-4513-9844-BDB4C20A7970}"/>
                </c:ext>
              </c:extLst>
            </c:dLbl>
            <c:dLbl>
              <c:idx val="1"/>
              <c:layout/>
              <c:dLblPos val="ctr"/>
              <c:showLegendKey val="0"/>
              <c:showVal val="1"/>
              <c:showCatName val="0"/>
              <c:showSerName val="0"/>
              <c:showPercent val="0"/>
              <c:showBubbleSize val="0"/>
              <c:separator> </c:separator>
              <c:extLst>
                <c:ext xmlns:c15="http://schemas.microsoft.com/office/drawing/2012/chart" uri="{CE6537A1-D6FC-4f65-9D91-7224C49458BB}">
                  <c15:layout/>
                </c:ext>
                <c:ext xmlns:c16="http://schemas.microsoft.com/office/drawing/2014/chart" uri="{C3380CC4-5D6E-409C-BE32-E72D297353CC}">
                  <c16:uniqueId val="{00000009-7D51-4513-9844-BDB4C20A7970}"/>
                </c:ext>
              </c:extLst>
            </c:dLbl>
            <c:dLbl>
              <c:idx val="2"/>
              <c:layout/>
              <c:dLblPos val="ctr"/>
              <c:showLegendKey val="0"/>
              <c:showVal val="1"/>
              <c:showCatName val="0"/>
              <c:showSerName val="0"/>
              <c:showPercent val="0"/>
              <c:showBubbleSize val="0"/>
              <c:separator> </c:separator>
              <c:extLst>
                <c:ext xmlns:c15="http://schemas.microsoft.com/office/drawing/2012/chart" uri="{CE6537A1-D6FC-4f65-9D91-7224C49458BB}">
                  <c15:layout/>
                </c:ext>
                <c:ext xmlns:c16="http://schemas.microsoft.com/office/drawing/2014/chart" uri="{C3380CC4-5D6E-409C-BE32-E72D297353CC}">
                  <c16:uniqueId val="{0000000A-7D51-4513-9844-BDB4C20A7970}"/>
                </c:ext>
              </c:extLst>
            </c:dLbl>
            <c:dLbl>
              <c:idx val="3"/>
              <c:layout/>
              <c:numFmt formatCode="#,##0.0" sourceLinked="0"/>
              <c:spPr>
                <a:noFill/>
                <a:ln>
                  <a:noFill/>
                </a:ln>
                <a:effectLst/>
              </c:spPr>
              <c:txPr>
                <a:bodyPr rot="0" spcFirstLastPara="1" vertOverflow="ellipsis" vert="horz" wrap="square" lIns="38100" tIns="19050" rIns="38100" bIns="1905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sz="1100" b="0" i="0" u="none" strike="noStrike" kern="1200" baseline="0">
                      <a:solidFill>
                        <a:schemeClr val="tx1"/>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defRPr>
                  </a:pPr>
                  <a:endParaRPr lang="ru-RU"/>
                </a:p>
              </c:txPr>
              <c:dLblPos val="ctr"/>
              <c:showLegendKey val="0"/>
              <c:showVal val="1"/>
              <c:showCatName val="0"/>
              <c:showSerName val="0"/>
              <c:showPercent val="0"/>
              <c:showBubbleSize val="0"/>
              <c:separator> </c:separator>
              <c:extLst>
                <c:ext xmlns:c15="http://schemas.microsoft.com/office/drawing/2012/chart" uri="{CE6537A1-D6FC-4f65-9D91-7224C49458BB}">
                  <c15:layout/>
                </c:ext>
                <c:ext xmlns:c16="http://schemas.microsoft.com/office/drawing/2014/chart" uri="{C3380CC4-5D6E-409C-BE32-E72D297353CC}">
                  <c16:uniqueId val="{0000000B-7D51-4513-9844-BDB4C20A7970}"/>
                </c:ext>
              </c:extLst>
            </c:dLbl>
            <c:dLbl>
              <c:idx val="4"/>
              <c:layout/>
              <c:tx>
                <c:rich>
                  <a:bodyPr/>
                  <a:lstStyle/>
                  <a:p>
                    <a:fld id="{D096884E-038E-4CB9-A66E-36D5B021E868}" type="CELLRANGE">
                      <a:rPr lang="en-US" sz="1100" b="0" baseline="0">
                        <a:effectLst>
                          <a:outerShdw blurRad="38100" dist="38100" dir="2700000" algn="tl">
                            <a:srgbClr val="000000">
                              <a:alpha val="43137"/>
                            </a:srgbClr>
                          </a:outerShdw>
                        </a:effectLst>
                      </a:rPr>
                      <a:pPr/>
                      <a:t>[ДИАПАЗОН ЯЧЕЕК]</a:t>
                    </a:fld>
                    <a:r>
                      <a:rPr lang="en-US" sz="1100" b="0" baseline="0">
                        <a:effectLst>
                          <a:outerShdw blurRad="38100" dist="38100" dir="2700000" algn="tl">
                            <a:srgbClr val="000000">
                              <a:alpha val="43137"/>
                            </a:srgbClr>
                          </a:outerShdw>
                        </a:effectLst>
                      </a:rPr>
                      <a:t> </a:t>
                    </a:r>
                    <a:fld id="{0A59D1E6-8360-4D9B-8BC8-03DBC8696915}" type="VALUE">
                      <a:rPr lang="en-US" sz="1100" b="0" baseline="0">
                        <a:effectLst>
                          <a:outerShdw blurRad="38100" dist="38100" dir="2700000" algn="tl">
                            <a:srgbClr val="000000">
                              <a:alpha val="43137"/>
                            </a:srgbClr>
                          </a:outerShdw>
                        </a:effectLst>
                      </a:rPr>
                      <a:pPr/>
                      <a:t>[ЗНАЧЕНИЕ]</a:t>
                    </a:fld>
                    <a:endParaRPr lang="en-US" sz="1100" b="0" baseline="0">
                      <a:effectLst>
                        <a:outerShdw blurRad="38100" dist="38100" dir="2700000" algn="tl">
                          <a:srgbClr val="000000">
                            <a:alpha val="43137"/>
                          </a:srgbClr>
                        </a:outerShdw>
                      </a:effectLst>
                    </a:endParaRPr>
                  </a:p>
                </c:rich>
              </c:tx>
              <c:dLblPos val="ctr"/>
              <c:showLegendKey val="0"/>
              <c:showVal val="1"/>
              <c:showCatName val="0"/>
              <c:showSerName val="0"/>
              <c:showPercent val="0"/>
              <c:showBubbleSize val="0"/>
              <c:separator> </c:separator>
              <c:extLst>
                <c:ext xmlns:c15="http://schemas.microsoft.com/office/drawing/2012/chart" uri="{CE6537A1-D6FC-4f65-9D91-7224C49458BB}">
                  <c15:layout/>
                  <c15:dlblFieldTable/>
                  <c15:showDataLabelsRange val="1"/>
                </c:ext>
                <c:ext xmlns:c16="http://schemas.microsoft.com/office/drawing/2014/chart" uri="{C3380CC4-5D6E-409C-BE32-E72D297353CC}">
                  <c16:uniqueId val="{0000000C-7D51-4513-9844-BDB4C20A7970}"/>
                </c:ext>
              </c:extLst>
            </c:dLbl>
            <c:dLbl>
              <c:idx val="5"/>
              <c:layout/>
              <c:tx>
                <c:rich>
                  <a:bodyPr rot="0" spcFirstLastPara="1" vertOverflow="ellipsis" vert="horz" wrap="square" lIns="38100" tIns="19050" rIns="38100" bIns="1905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sz="1100" b="0" i="0" u="none" strike="noStrike" kern="1200" baseline="0">
                        <a:solidFill>
                          <a:schemeClr val="tx1"/>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defRPr>
                    </a:pPr>
                    <a:fld id="{9891B514-4706-441E-9692-DAF30DB2E02F}" type="CELLRANGE">
                      <a:rPr lang="en-US"/>
                      <a:pPr marL="0" marR="0" lvl="0" indent="0" algn="ctr" defTabSz="914400" rtl="0" eaLnBrk="1" fontAlgn="auto" latinLnBrk="0" hangingPunct="1">
                        <a:lnSpc>
                          <a:spcPct val="100000"/>
                        </a:lnSpc>
                        <a:spcBef>
                          <a:spcPts val="0"/>
                        </a:spcBef>
                        <a:spcAft>
                          <a:spcPts val="0"/>
                        </a:spcAft>
                        <a:buClrTx/>
                        <a:buSzTx/>
                        <a:buFontTx/>
                        <a:buNone/>
                        <a:tabLst/>
                        <a:defRPr sz="110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defRPr>
                      </a:pPr>
                      <a:t>[ДИАПАЗОН ЯЧЕЕК]</a:t>
                    </a:fld>
                    <a:r>
                      <a:rPr lang="en-US" baseline="0"/>
                      <a:t> </a:t>
                    </a:r>
                    <a:fld id="{38FE5885-979A-4C8F-8F66-32B4E3255EE7}" type="VALUE">
                      <a:rPr lang="en-US" baseline="0"/>
                      <a:pPr marL="0" marR="0" lvl="0" indent="0" algn="ctr" defTabSz="914400" rtl="0" eaLnBrk="1" fontAlgn="auto" latinLnBrk="0" hangingPunct="1">
                        <a:lnSpc>
                          <a:spcPct val="100000"/>
                        </a:lnSpc>
                        <a:spcBef>
                          <a:spcPts val="0"/>
                        </a:spcBef>
                        <a:spcAft>
                          <a:spcPts val="0"/>
                        </a:spcAft>
                        <a:buClrTx/>
                        <a:buSzTx/>
                        <a:buFontTx/>
                        <a:buNone/>
                        <a:tabLst/>
                        <a:defRPr sz="110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defRPr>
                      </a:pPr>
                      <a:t>[ЗНАЧЕНИЕ]</a:t>
                    </a:fld>
                    <a:endParaRPr lang="en-US" baseline="0"/>
                  </a:p>
                </c:rich>
              </c:tx>
              <c:numFmt formatCode="#,##0.0" sourceLinked="0"/>
              <c:spPr>
                <a:noFill/>
                <a:ln>
                  <a:noFill/>
                </a:ln>
                <a:effectLst/>
              </c:spPr>
              <c:txPr>
                <a:bodyPr rot="0" spcFirstLastPara="1" vertOverflow="ellipsis" vert="horz" wrap="square" lIns="38100" tIns="19050" rIns="38100" bIns="1905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sz="1100" b="0" i="0" u="none" strike="noStrike" kern="1200" baseline="0">
                      <a:solidFill>
                        <a:schemeClr val="tx1"/>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defRPr>
                  </a:pPr>
                  <a:endParaRPr lang="ru-RU"/>
                </a:p>
              </c:txPr>
              <c:dLblPos val="ctr"/>
              <c:showLegendKey val="0"/>
              <c:showVal val="1"/>
              <c:showCatName val="0"/>
              <c:showSerName val="0"/>
              <c:showPercent val="0"/>
              <c:showBubbleSize val="0"/>
              <c:separator> </c:separator>
              <c:extLst>
                <c:ext xmlns:c15="http://schemas.microsoft.com/office/drawing/2012/chart" uri="{CE6537A1-D6FC-4f65-9D91-7224C49458BB}">
                  <c15:layout/>
                  <c15:dlblFieldTable/>
                  <c15:xForSave val="1"/>
                  <c15:showDataLabelsRange val="1"/>
                </c:ext>
                <c:ext xmlns:c16="http://schemas.microsoft.com/office/drawing/2014/chart" uri="{C3380CC4-5D6E-409C-BE32-E72D297353CC}">
                  <c16:uniqueId val="{0000000D-7D51-4513-9844-BDB4C20A7970}"/>
                </c:ext>
              </c:extLst>
            </c:dLbl>
            <c:dLbl>
              <c:idx val="6"/>
              <c:layout/>
              <c:dLblPos val="ctr"/>
              <c:showLegendKey val="0"/>
              <c:showVal val="1"/>
              <c:showCatName val="0"/>
              <c:showSerName val="0"/>
              <c:showPercent val="0"/>
              <c:showBubbleSize val="0"/>
              <c:separator> </c:separator>
              <c:extLst>
                <c:ext xmlns:c15="http://schemas.microsoft.com/office/drawing/2012/chart" uri="{CE6537A1-D6FC-4f65-9D91-7224C49458BB}">
                  <c15:layout/>
                </c:ext>
                <c:ext xmlns:c16="http://schemas.microsoft.com/office/drawing/2014/chart" uri="{C3380CC4-5D6E-409C-BE32-E72D297353CC}">
                  <c16:uniqueId val="{0000000E-7D51-4513-9844-BDB4C20A7970}"/>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defRPr>
                </a:pPr>
                <a:endParaRPr lang="ru-RU"/>
              </a:p>
            </c:txPr>
            <c:dLblPos val="ctr"/>
            <c:showLegendKey val="0"/>
            <c:showVal val="1"/>
            <c:showCatName val="0"/>
            <c:showSerName val="0"/>
            <c:showPercent val="0"/>
            <c:showBubbleSize val="0"/>
            <c:separator> </c:separator>
            <c:showLeaderLines val="0"/>
            <c:extLst>
              <c:ext xmlns:c15="http://schemas.microsoft.com/office/drawing/2012/chart" uri="{CE6537A1-D6FC-4f65-9D91-7224C49458BB}">
                <c15:layout/>
                <c15:showDataLabelsRange val="1"/>
                <c15:showLeaderLines val="1"/>
                <c15:leaderLines>
                  <c:spPr>
                    <a:ln w="9525">
                      <a:solidFill>
                        <a:schemeClr val="tx1">
                          <a:lumMod val="35000"/>
                          <a:lumOff val="65000"/>
                        </a:schemeClr>
                      </a:solidFill>
                    </a:ln>
                    <a:effectLst/>
                  </c:spPr>
                </c15:leaderLines>
              </c:ext>
            </c:extLst>
          </c:dLbls>
          <c:cat>
            <c:strRef>
              <c:f>Лист1!$A$2:$A$8</c:f>
              <c:strCache>
                <c:ptCount val="7"/>
                <c:pt idx="0">
                  <c:v>исполнено в 2022 г.</c:v>
                </c:pt>
                <c:pt idx="1">
                  <c:v>исполнено в 2023 г.</c:v>
                </c:pt>
                <c:pt idx="2">
                  <c:v>уточненный план 2024 г.</c:v>
                </c:pt>
                <c:pt idx="3">
                  <c:v>ожидаемое исполнение 2024 г.</c:v>
                </c:pt>
                <c:pt idx="4">
                  <c:v>план 2025 г.</c:v>
                </c:pt>
                <c:pt idx="5">
                  <c:v>план 2026 г.</c:v>
                </c:pt>
                <c:pt idx="6">
                  <c:v>план 2027 г.</c:v>
                </c:pt>
              </c:strCache>
            </c:strRef>
          </c:cat>
          <c:val>
            <c:numRef>
              <c:f>Лист1!$C$2:$C$8</c:f>
              <c:numCache>
                <c:formatCode>#,##0.0</c:formatCode>
                <c:ptCount val="7"/>
                <c:pt idx="0">
                  <c:v>3478586.8</c:v>
                </c:pt>
                <c:pt idx="1">
                  <c:v>3677474.9</c:v>
                </c:pt>
                <c:pt idx="2">
                  <c:v>3119625</c:v>
                </c:pt>
                <c:pt idx="3">
                  <c:v>3119625</c:v>
                </c:pt>
                <c:pt idx="4">
                  <c:v>3587299.9</c:v>
                </c:pt>
                <c:pt idx="5">
                  <c:v>3342777.2</c:v>
                </c:pt>
                <c:pt idx="6">
                  <c:v>3336270.1</c:v>
                </c:pt>
              </c:numCache>
            </c:numRef>
          </c:val>
          <c:extLst>
            <c:ext xmlns:c15="http://schemas.microsoft.com/office/drawing/2012/chart" uri="{02D57815-91ED-43cb-92C2-25804820EDAC}">
              <c15:datalabelsRange>
                <c15:f>Лист1!$A$9:$F$9</c15:f>
                <c15:dlblRangeCache>
                  <c:ptCount val="6"/>
                </c15:dlblRangeCache>
              </c15:datalabelsRange>
            </c:ext>
            <c:ext xmlns:c16="http://schemas.microsoft.com/office/drawing/2014/chart" uri="{C3380CC4-5D6E-409C-BE32-E72D297353CC}">
              <c16:uniqueId val="{0000000F-7D51-4513-9844-BDB4C20A7970}"/>
            </c:ext>
          </c:extLst>
        </c:ser>
        <c:dLbls>
          <c:showLegendKey val="0"/>
          <c:showVal val="0"/>
          <c:showCatName val="0"/>
          <c:showSerName val="0"/>
          <c:showPercent val="0"/>
          <c:showBubbleSize val="0"/>
        </c:dLbls>
        <c:gapWidth val="50"/>
        <c:overlap val="100"/>
        <c:axId val="600877696"/>
        <c:axId val="600876712"/>
      </c:barChart>
      <c:catAx>
        <c:axId val="600877696"/>
        <c:scaling>
          <c:orientation val="minMax"/>
        </c:scaling>
        <c:delete val="0"/>
        <c:axPos val="b"/>
        <c:numFmt formatCode="#,##0.00" sourceLinked="0"/>
        <c:majorTickMark val="none"/>
        <c:minorTickMark val="none"/>
        <c:tickLblPos val="nextTo"/>
        <c:spPr>
          <a:noFill/>
          <a:ln w="9525" cap="flat" cmpd="sng" algn="ctr">
            <a:solidFill>
              <a:schemeClr val="tx1">
                <a:lumMod val="25000"/>
                <a:lumOff val="75000"/>
              </a:schemeClr>
            </a:solidFill>
            <a:round/>
            <a:headEnd type="none" w="sm" len="sm"/>
            <a:tailEnd type="none" w="sm" len="sm"/>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ru-RU"/>
          </a:p>
        </c:txPr>
        <c:crossAx val="600876712"/>
        <c:crosses val="autoZero"/>
        <c:auto val="1"/>
        <c:lblAlgn val="ctr"/>
        <c:lblOffset val="100"/>
        <c:noMultiLvlLbl val="0"/>
      </c:catAx>
      <c:valAx>
        <c:axId val="600876712"/>
        <c:scaling>
          <c:orientation val="minMax"/>
        </c:scaling>
        <c:delete val="1"/>
        <c:axPos val="l"/>
        <c:majorGridlines>
          <c:spPr>
            <a:ln w="9525" cap="flat" cmpd="sng" algn="ctr">
              <a:gradFill>
                <a:gsLst>
                  <a:gs pos="0">
                    <a:schemeClr val="tx1">
                      <a:lumMod val="5000"/>
                      <a:lumOff val="95000"/>
                    </a:schemeClr>
                  </a:gs>
                  <a:gs pos="100000">
                    <a:schemeClr val="tx1">
                      <a:lumMod val="15000"/>
                      <a:lumOff val="85000"/>
                    </a:schemeClr>
                  </a:gs>
                </a:gsLst>
                <a:lin ang="5400000" scaled="0"/>
              </a:gradFill>
              <a:round/>
            </a:ln>
            <a:effectLst/>
          </c:spPr>
        </c:majorGridlines>
        <c:numFmt formatCode="#,##0.0" sourceLinked="1"/>
        <c:majorTickMark val="none"/>
        <c:minorTickMark val="none"/>
        <c:tickLblPos val="nextTo"/>
        <c:crossAx val="600877696"/>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ru-RU"/>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ru-RU"/>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65000"/>
                    <a:lumOff val="35000"/>
                  </a:schemeClr>
                </a:solidFill>
                <a:latin typeface="+mn-lt"/>
                <a:ea typeface="+mn-ea"/>
                <a:cs typeface="+mn-cs"/>
              </a:defRPr>
            </a:pPr>
            <a:r>
              <a:rPr lang="ru-RU"/>
              <a:t>2025</a:t>
            </a:r>
            <a:endParaRPr lang="en-US"/>
          </a:p>
        </c:rich>
      </c:tx>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65000"/>
                  <a:lumOff val="35000"/>
                </a:schemeClr>
              </a:solidFill>
              <a:latin typeface="+mn-lt"/>
              <a:ea typeface="+mn-ea"/>
              <a:cs typeface="+mn-cs"/>
            </a:defRPr>
          </a:pPr>
          <a:endParaRPr lang="ru-RU"/>
        </a:p>
      </c:txPr>
    </c:title>
    <c:autoTitleDeleted val="0"/>
    <c:plotArea>
      <c:layout>
        <c:manualLayout>
          <c:layoutTarget val="inner"/>
          <c:xMode val="edge"/>
          <c:yMode val="edge"/>
          <c:x val="0.25015379348862626"/>
          <c:y val="0.19335130963587299"/>
          <c:w val="0.54898395385690779"/>
          <c:h val="0.50396628303127777"/>
        </c:manualLayout>
      </c:layout>
      <c:doughnutChart>
        <c:varyColors val="1"/>
        <c:ser>
          <c:idx val="0"/>
          <c:order val="0"/>
          <c:tx>
            <c:strRef>
              <c:f>Лист1!$B$1</c:f>
              <c:strCache>
                <c:ptCount val="1"/>
                <c:pt idx="0">
                  <c:v>2025</c:v>
                </c:pt>
              </c:strCache>
            </c:strRef>
          </c:tx>
          <c:dPt>
            <c:idx val="0"/>
            <c:bubble3D val="0"/>
            <c:spPr>
              <a:solidFill>
                <a:schemeClr val="accent2"/>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1-7F23-4956-9319-FEDE0E754696}"/>
              </c:ext>
            </c:extLst>
          </c:dPt>
          <c:dPt>
            <c:idx val="1"/>
            <c:bubble3D val="0"/>
            <c:spPr>
              <a:solidFill>
                <a:schemeClr val="accent4"/>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3-7F23-4956-9319-FEDE0E754696}"/>
              </c:ext>
            </c:extLst>
          </c:dPt>
          <c:dPt>
            <c:idx val="2"/>
            <c:bubble3D val="0"/>
            <c:spPr>
              <a:solidFill>
                <a:schemeClr val="accent6"/>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5-7F23-4956-9319-FEDE0E754696}"/>
              </c:ext>
            </c:extLst>
          </c:dPt>
          <c:dLbls>
            <c:dLbl>
              <c:idx val="0"/>
              <c:layout/>
              <c:tx>
                <c:rich>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fld id="{56269E42-F13B-4DDA-BE32-EFDE21438B2F}" type="PERCENTAGE">
                      <a:rPr lang="en-US">
                        <a:solidFill>
                          <a:schemeClr val="tx1"/>
                        </a:solidFill>
                      </a:rPr>
                      <a:pPr>
                        <a:defRPr/>
                      </a:pPr>
                      <a:t>[ПРОЦЕНТ]</a:t>
                    </a:fld>
                    <a:endParaRPr lang="ru-RU"/>
                  </a:p>
                </c:rich>
              </c:tx>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ru-RU"/>
                </a:p>
              </c:txPr>
              <c:showLegendKey val="0"/>
              <c:showVal val="0"/>
              <c:showCatName val="0"/>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1-7F23-4956-9319-FEDE0E754696}"/>
                </c:ext>
              </c:extLst>
            </c:dLbl>
            <c:dLbl>
              <c:idx val="1"/>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solidFill>
                      <a:latin typeface="+mn-lt"/>
                      <a:ea typeface="+mn-ea"/>
                      <a:cs typeface="+mn-cs"/>
                    </a:defRPr>
                  </a:pPr>
                  <a:endParaRPr lang="ru-RU"/>
                </a:p>
              </c:txPr>
              <c:showLegendKey val="0"/>
              <c:showVal val="0"/>
              <c:showCatName val="0"/>
              <c:showSerName val="0"/>
              <c:showPercent val="1"/>
              <c:showBubbleSize val="0"/>
              <c:extLst>
                <c:ext xmlns:c16="http://schemas.microsoft.com/office/drawing/2014/chart" uri="{C3380CC4-5D6E-409C-BE32-E72D297353CC}">
                  <c16:uniqueId val="{00000003-7F23-4956-9319-FEDE0E754696}"/>
                </c:ext>
              </c:extLst>
            </c:dLbl>
            <c:dLbl>
              <c:idx val="2"/>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solidFill>
                      <a:latin typeface="+mn-lt"/>
                      <a:ea typeface="+mn-ea"/>
                      <a:cs typeface="+mn-cs"/>
                    </a:defRPr>
                  </a:pPr>
                  <a:endParaRPr lang="ru-RU"/>
                </a:p>
              </c:txPr>
              <c:showLegendKey val="0"/>
              <c:showVal val="0"/>
              <c:showCatName val="0"/>
              <c:showSerName val="0"/>
              <c:showPercent val="1"/>
              <c:showBubbleSize val="0"/>
              <c:extLst>
                <c:ext xmlns:c16="http://schemas.microsoft.com/office/drawing/2014/chart" uri="{C3380CC4-5D6E-409C-BE32-E72D297353CC}">
                  <c16:uniqueId val="{00000005-7F23-4956-9319-FEDE0E754696}"/>
                </c:ext>
              </c:extLst>
            </c:dLbl>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ru-RU"/>
              </a:p>
            </c:txPr>
            <c:showLegendKey val="0"/>
            <c:showVal val="0"/>
            <c:showCatName val="0"/>
            <c:showSerName val="0"/>
            <c:showPercent val="1"/>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15:layout/>
              </c:ext>
            </c:extLst>
          </c:dLbls>
          <c:cat>
            <c:strRef>
              <c:f>Лист1!$A$2:$A$4</c:f>
              <c:strCache>
                <c:ptCount val="3"/>
                <c:pt idx="0">
                  <c:v>Налоговые доходы</c:v>
                </c:pt>
                <c:pt idx="1">
                  <c:v>Неналоговые доходы</c:v>
                </c:pt>
                <c:pt idx="2">
                  <c:v>Безвозмездные поступления</c:v>
                </c:pt>
              </c:strCache>
            </c:strRef>
          </c:cat>
          <c:val>
            <c:numRef>
              <c:f>Лист1!$B$2:$B$4</c:f>
              <c:numCache>
                <c:formatCode>0%</c:formatCode>
                <c:ptCount val="3"/>
                <c:pt idx="0">
                  <c:v>0.41</c:v>
                </c:pt>
                <c:pt idx="1">
                  <c:v>0.08</c:v>
                </c:pt>
                <c:pt idx="2">
                  <c:v>0.51</c:v>
                </c:pt>
              </c:numCache>
            </c:numRef>
          </c:val>
          <c:extLst>
            <c:ext xmlns:c16="http://schemas.microsoft.com/office/drawing/2014/chart" uri="{C3380CC4-5D6E-409C-BE32-E72D297353CC}">
              <c16:uniqueId val="{00000000-4AAD-466B-B22F-424B5E6722AA}"/>
            </c:ext>
          </c:extLst>
        </c:ser>
        <c:dLbls>
          <c:showLegendKey val="0"/>
          <c:showVal val="0"/>
          <c:showCatName val="0"/>
          <c:showSerName val="0"/>
          <c:showPercent val="1"/>
          <c:showBubbleSize val="0"/>
          <c:showLeaderLines val="1"/>
        </c:dLbls>
        <c:firstSliceAng val="0"/>
        <c:holeSize val="70"/>
      </c:doughnutChart>
      <c:spPr>
        <a:noFill/>
        <a:ln>
          <a:noFill/>
        </a:ln>
        <a:effectLst/>
      </c:spPr>
    </c:plotArea>
    <c:legend>
      <c:legendPos val="b"/>
      <c:layout/>
      <c:overlay val="0"/>
      <c:spPr>
        <a:solidFill>
          <a:schemeClr val="lt1">
            <a:alpha val="78000"/>
          </a:schemeClr>
        </a:solidFill>
        <a:ln>
          <a:noFill/>
        </a:ln>
        <a:effectLst/>
      </c:spPr>
      <c:txPr>
        <a:bodyPr rot="0" spcFirstLastPara="1" vertOverflow="ellipsis" vert="horz" wrap="square" anchor="ctr" anchorCtr="1"/>
        <a:lstStyle/>
        <a:p>
          <a:pPr>
            <a:defRPr sz="1197" b="0" i="0" u="none" strike="noStrike" kern="1200" baseline="0">
              <a:solidFill>
                <a:schemeClr val="dk1">
                  <a:lumMod val="65000"/>
                  <a:lumOff val="35000"/>
                </a:schemeClr>
              </a:solidFill>
              <a:latin typeface="+mn-lt"/>
              <a:ea typeface="+mn-ea"/>
              <a:cs typeface="+mn-cs"/>
            </a:defRPr>
          </a:pPr>
          <a:endParaRPr lang="ru-RU"/>
        </a:p>
      </c:txPr>
    </c:legend>
    <c:plotVisOnly val="1"/>
    <c:dispBlanksAs val="gap"/>
    <c:showDLblsOverMax val="0"/>
  </c:chart>
  <c:spPr>
    <a:pattFill prst="dkDnDiag">
      <a:fgClr>
        <a:schemeClr val="lt1">
          <a:lumMod val="95000"/>
        </a:schemeClr>
      </a:fgClr>
      <a:bgClr>
        <a:schemeClr val="lt1"/>
      </a:bgClr>
    </a:pattFill>
    <a:ln w="9525" cap="flat" cmpd="sng" algn="ctr">
      <a:solidFill>
        <a:schemeClr val="dk1">
          <a:lumMod val="15000"/>
          <a:lumOff val="85000"/>
        </a:schemeClr>
      </a:solidFill>
      <a:round/>
    </a:ln>
    <a:effectLst/>
  </c:spPr>
  <c:txPr>
    <a:bodyPr/>
    <a:lstStyle/>
    <a:p>
      <a:pPr>
        <a:defRPr/>
      </a:pPr>
      <a:endParaRPr lang="ru-RU"/>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65000"/>
                    <a:lumOff val="35000"/>
                  </a:schemeClr>
                </a:solidFill>
                <a:latin typeface="+mn-lt"/>
                <a:ea typeface="+mn-ea"/>
                <a:cs typeface="+mn-cs"/>
              </a:defRPr>
            </a:pPr>
            <a:r>
              <a:rPr lang="ru-RU"/>
              <a:t>2026</a:t>
            </a:r>
          </a:p>
        </c:rich>
      </c:tx>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65000"/>
                  <a:lumOff val="35000"/>
                </a:schemeClr>
              </a:solidFill>
              <a:latin typeface="+mn-lt"/>
              <a:ea typeface="+mn-ea"/>
              <a:cs typeface="+mn-cs"/>
            </a:defRPr>
          </a:pPr>
          <a:endParaRPr lang="ru-RU"/>
        </a:p>
      </c:txPr>
    </c:title>
    <c:autoTitleDeleted val="0"/>
    <c:plotArea>
      <c:layout>
        <c:manualLayout>
          <c:layoutTarget val="inner"/>
          <c:xMode val="edge"/>
          <c:yMode val="edge"/>
          <c:x val="0.25015379348862626"/>
          <c:y val="0.19335130963587299"/>
          <c:w val="0.54898395385690779"/>
          <c:h val="0.50396628303127777"/>
        </c:manualLayout>
      </c:layout>
      <c:doughnutChart>
        <c:varyColors val="1"/>
        <c:ser>
          <c:idx val="0"/>
          <c:order val="0"/>
          <c:tx>
            <c:strRef>
              <c:f>Лист1!$B$1</c:f>
              <c:strCache>
                <c:ptCount val="1"/>
                <c:pt idx="0">
                  <c:v>2026</c:v>
                </c:pt>
              </c:strCache>
            </c:strRef>
          </c:tx>
          <c:dPt>
            <c:idx val="0"/>
            <c:bubble3D val="0"/>
            <c:spPr>
              <a:solidFill>
                <a:schemeClr val="accent6"/>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1-7197-49B6-BD1A-1D7C1C669550}"/>
              </c:ext>
            </c:extLst>
          </c:dPt>
          <c:dPt>
            <c:idx val="1"/>
            <c:bubble3D val="0"/>
            <c:spPr>
              <a:solidFill>
                <a:schemeClr val="accent5"/>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3-7197-49B6-BD1A-1D7C1C669550}"/>
              </c:ext>
            </c:extLst>
          </c:dPt>
          <c:dPt>
            <c:idx val="2"/>
            <c:bubble3D val="0"/>
            <c:spPr>
              <a:solidFill>
                <a:schemeClr val="accent4"/>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5-7197-49B6-BD1A-1D7C1C669550}"/>
              </c:ext>
            </c:extLst>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solidFill>
                    <a:latin typeface="+mn-lt"/>
                    <a:ea typeface="+mn-ea"/>
                    <a:cs typeface="+mn-cs"/>
                  </a:defRPr>
                </a:pPr>
                <a:endParaRPr lang="ru-RU"/>
              </a:p>
            </c:txPr>
            <c:showLegendKey val="0"/>
            <c:showVal val="0"/>
            <c:showCatName val="0"/>
            <c:showSerName val="0"/>
            <c:showPercent val="1"/>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15:layout/>
              </c:ext>
            </c:extLst>
          </c:dLbls>
          <c:cat>
            <c:strRef>
              <c:f>Лист1!$A$2:$A$4</c:f>
              <c:strCache>
                <c:ptCount val="3"/>
                <c:pt idx="0">
                  <c:v>Налоговые доходы</c:v>
                </c:pt>
                <c:pt idx="1">
                  <c:v>Неналоговые доходы</c:v>
                </c:pt>
                <c:pt idx="2">
                  <c:v>Безвозмездные поступления</c:v>
                </c:pt>
              </c:strCache>
            </c:strRef>
          </c:cat>
          <c:val>
            <c:numRef>
              <c:f>Лист1!$B$2:$B$4</c:f>
              <c:numCache>
                <c:formatCode>0%</c:formatCode>
                <c:ptCount val="3"/>
                <c:pt idx="0">
                  <c:v>0.47</c:v>
                </c:pt>
                <c:pt idx="1">
                  <c:v>7.0000000000000007E-2</c:v>
                </c:pt>
                <c:pt idx="2">
                  <c:v>0.46</c:v>
                </c:pt>
              </c:numCache>
            </c:numRef>
          </c:val>
          <c:extLst>
            <c:ext xmlns:c16="http://schemas.microsoft.com/office/drawing/2014/chart" uri="{C3380CC4-5D6E-409C-BE32-E72D297353CC}">
              <c16:uniqueId val="{00000006-7197-49B6-BD1A-1D7C1C669550}"/>
            </c:ext>
          </c:extLst>
        </c:ser>
        <c:dLbls>
          <c:showLegendKey val="0"/>
          <c:showVal val="0"/>
          <c:showCatName val="0"/>
          <c:showSerName val="0"/>
          <c:showPercent val="1"/>
          <c:showBubbleSize val="0"/>
          <c:showLeaderLines val="1"/>
        </c:dLbls>
        <c:firstSliceAng val="0"/>
        <c:holeSize val="70"/>
      </c:doughnutChart>
      <c:spPr>
        <a:noFill/>
        <a:ln>
          <a:noFill/>
        </a:ln>
        <a:effectLst/>
      </c:spPr>
    </c:plotArea>
    <c:legend>
      <c:legendPos val="b"/>
      <c:layout/>
      <c:overlay val="0"/>
      <c:spPr>
        <a:solidFill>
          <a:schemeClr val="lt1">
            <a:alpha val="78000"/>
          </a:schemeClr>
        </a:solidFill>
        <a:ln>
          <a:noFill/>
        </a:ln>
        <a:effectLst/>
      </c:spPr>
      <c:txPr>
        <a:bodyPr rot="0" spcFirstLastPara="1" vertOverflow="ellipsis" vert="horz" wrap="square" anchor="ctr" anchorCtr="1"/>
        <a:lstStyle/>
        <a:p>
          <a:pPr>
            <a:defRPr sz="1197" b="0" i="0" u="none" strike="noStrike" kern="1200" baseline="0">
              <a:solidFill>
                <a:schemeClr val="dk1">
                  <a:lumMod val="65000"/>
                  <a:lumOff val="35000"/>
                </a:schemeClr>
              </a:solidFill>
              <a:latin typeface="+mn-lt"/>
              <a:ea typeface="+mn-ea"/>
              <a:cs typeface="+mn-cs"/>
            </a:defRPr>
          </a:pPr>
          <a:endParaRPr lang="ru-RU"/>
        </a:p>
      </c:txPr>
    </c:legend>
    <c:plotVisOnly val="1"/>
    <c:dispBlanksAs val="gap"/>
    <c:showDLblsOverMax val="0"/>
  </c:chart>
  <c:spPr>
    <a:pattFill prst="dkDnDiag">
      <a:fgClr>
        <a:schemeClr val="lt1">
          <a:lumMod val="95000"/>
        </a:schemeClr>
      </a:fgClr>
      <a:bgClr>
        <a:schemeClr val="lt1"/>
      </a:bgClr>
    </a:pattFill>
    <a:ln w="9525" cap="flat" cmpd="sng" algn="ctr">
      <a:solidFill>
        <a:schemeClr val="dk1">
          <a:lumMod val="15000"/>
          <a:lumOff val="85000"/>
        </a:schemeClr>
      </a:solidFill>
      <a:round/>
    </a:ln>
    <a:effectLst/>
  </c:spPr>
  <c:txPr>
    <a:bodyPr/>
    <a:lstStyle/>
    <a:p>
      <a:pPr>
        <a:defRPr/>
      </a:pPr>
      <a:endParaRPr lang="ru-RU"/>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65000"/>
                    <a:lumOff val="35000"/>
                  </a:schemeClr>
                </a:solidFill>
                <a:latin typeface="+mn-lt"/>
                <a:ea typeface="+mn-ea"/>
                <a:cs typeface="+mn-cs"/>
              </a:defRPr>
            </a:pPr>
            <a:r>
              <a:rPr lang="ru-RU"/>
              <a:t>2027</a:t>
            </a:r>
          </a:p>
        </c:rich>
      </c:tx>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65000"/>
                  <a:lumOff val="35000"/>
                </a:schemeClr>
              </a:solidFill>
              <a:latin typeface="+mn-lt"/>
              <a:ea typeface="+mn-ea"/>
              <a:cs typeface="+mn-cs"/>
            </a:defRPr>
          </a:pPr>
          <a:endParaRPr lang="ru-RU"/>
        </a:p>
      </c:txPr>
    </c:title>
    <c:autoTitleDeleted val="0"/>
    <c:plotArea>
      <c:layout>
        <c:manualLayout>
          <c:layoutTarget val="inner"/>
          <c:xMode val="edge"/>
          <c:yMode val="edge"/>
          <c:x val="0.25015379348862626"/>
          <c:y val="0.19335130963587299"/>
          <c:w val="0.54898395385690779"/>
          <c:h val="0.50396628303127777"/>
        </c:manualLayout>
      </c:layout>
      <c:doughnutChart>
        <c:varyColors val="1"/>
        <c:ser>
          <c:idx val="0"/>
          <c:order val="0"/>
          <c:tx>
            <c:strRef>
              <c:f>Лист1!$B$1</c:f>
              <c:strCache>
                <c:ptCount val="1"/>
                <c:pt idx="0">
                  <c:v>2027</c:v>
                </c:pt>
              </c:strCache>
            </c:strRef>
          </c:tx>
          <c:dPt>
            <c:idx val="0"/>
            <c:bubble3D val="0"/>
            <c:spPr>
              <a:solidFill>
                <a:schemeClr val="accent6"/>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1-42CC-41FE-9692-1966CDFCBB2E}"/>
              </c:ext>
            </c:extLst>
          </c:dPt>
          <c:dPt>
            <c:idx val="1"/>
            <c:bubble3D val="0"/>
            <c:spPr>
              <a:solidFill>
                <a:schemeClr val="accent5"/>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3-42CC-41FE-9692-1966CDFCBB2E}"/>
              </c:ext>
            </c:extLst>
          </c:dPt>
          <c:dPt>
            <c:idx val="2"/>
            <c:bubble3D val="0"/>
            <c:spPr>
              <a:solidFill>
                <a:schemeClr val="accent4"/>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5-42CC-41FE-9692-1966CDFCBB2E}"/>
              </c:ext>
            </c:extLst>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solidFill>
                    <a:latin typeface="+mn-lt"/>
                    <a:ea typeface="+mn-ea"/>
                    <a:cs typeface="+mn-cs"/>
                  </a:defRPr>
                </a:pPr>
                <a:endParaRPr lang="ru-RU"/>
              </a:p>
            </c:txPr>
            <c:showLegendKey val="0"/>
            <c:showVal val="0"/>
            <c:showCatName val="0"/>
            <c:showSerName val="0"/>
            <c:showPercent val="1"/>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15:layout/>
              </c:ext>
            </c:extLst>
          </c:dLbls>
          <c:cat>
            <c:strRef>
              <c:f>Лист1!$A$2:$A$4</c:f>
              <c:strCache>
                <c:ptCount val="3"/>
                <c:pt idx="0">
                  <c:v>Налоговые доходы</c:v>
                </c:pt>
                <c:pt idx="1">
                  <c:v>Неналоговые доходы</c:v>
                </c:pt>
                <c:pt idx="2">
                  <c:v>Безвозмездные поступления</c:v>
                </c:pt>
              </c:strCache>
            </c:strRef>
          </c:cat>
          <c:val>
            <c:numRef>
              <c:f>Лист1!$B$2:$B$4</c:f>
              <c:numCache>
                <c:formatCode>0%</c:formatCode>
                <c:ptCount val="3"/>
                <c:pt idx="0">
                  <c:v>0.5</c:v>
                </c:pt>
                <c:pt idx="1">
                  <c:v>7.0000000000000007E-2</c:v>
                </c:pt>
                <c:pt idx="2">
                  <c:v>0.43</c:v>
                </c:pt>
              </c:numCache>
            </c:numRef>
          </c:val>
          <c:extLst>
            <c:ext xmlns:c16="http://schemas.microsoft.com/office/drawing/2014/chart" uri="{C3380CC4-5D6E-409C-BE32-E72D297353CC}">
              <c16:uniqueId val="{00000006-42CC-41FE-9692-1966CDFCBB2E}"/>
            </c:ext>
          </c:extLst>
        </c:ser>
        <c:dLbls>
          <c:showLegendKey val="0"/>
          <c:showVal val="0"/>
          <c:showCatName val="0"/>
          <c:showSerName val="0"/>
          <c:showPercent val="1"/>
          <c:showBubbleSize val="0"/>
          <c:showLeaderLines val="1"/>
        </c:dLbls>
        <c:firstSliceAng val="0"/>
        <c:holeSize val="70"/>
      </c:doughnutChart>
      <c:spPr>
        <a:noFill/>
        <a:ln>
          <a:noFill/>
        </a:ln>
        <a:effectLst/>
      </c:spPr>
    </c:plotArea>
    <c:legend>
      <c:legendPos val="b"/>
      <c:layout/>
      <c:overlay val="0"/>
      <c:spPr>
        <a:solidFill>
          <a:schemeClr val="lt1">
            <a:alpha val="78000"/>
          </a:schemeClr>
        </a:solidFill>
        <a:ln>
          <a:noFill/>
        </a:ln>
        <a:effectLst/>
      </c:spPr>
      <c:txPr>
        <a:bodyPr rot="0" spcFirstLastPara="1" vertOverflow="ellipsis" vert="horz" wrap="square" anchor="ctr" anchorCtr="1"/>
        <a:lstStyle/>
        <a:p>
          <a:pPr>
            <a:defRPr sz="1197" b="0" i="0" u="none" strike="noStrike" kern="1200" baseline="0">
              <a:solidFill>
                <a:schemeClr val="dk1">
                  <a:lumMod val="65000"/>
                  <a:lumOff val="35000"/>
                </a:schemeClr>
              </a:solidFill>
              <a:latin typeface="+mn-lt"/>
              <a:ea typeface="+mn-ea"/>
              <a:cs typeface="+mn-cs"/>
            </a:defRPr>
          </a:pPr>
          <a:endParaRPr lang="ru-RU"/>
        </a:p>
      </c:txPr>
    </c:legend>
    <c:plotVisOnly val="1"/>
    <c:dispBlanksAs val="gap"/>
    <c:showDLblsOverMax val="0"/>
  </c:chart>
  <c:spPr>
    <a:pattFill prst="dkDnDiag">
      <a:fgClr>
        <a:schemeClr val="lt1">
          <a:lumMod val="95000"/>
        </a:schemeClr>
      </a:fgClr>
      <a:bgClr>
        <a:schemeClr val="lt1"/>
      </a:bgClr>
    </a:pattFill>
    <a:ln w="9525" cap="flat" cmpd="sng" algn="ctr">
      <a:solidFill>
        <a:schemeClr val="dk1">
          <a:lumMod val="15000"/>
          <a:lumOff val="85000"/>
        </a:schemeClr>
      </a:solidFill>
      <a:round/>
    </a:ln>
    <a:effectLst/>
  </c:spPr>
  <c:txPr>
    <a:bodyPr/>
    <a:lstStyle/>
    <a:p>
      <a:pPr>
        <a:defRPr/>
      </a:pPr>
      <a:endParaRPr lang="ru-RU"/>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3367403059501516"/>
          <c:y val="0.15518770585872904"/>
          <c:w val="0.30648785595419764"/>
          <c:h val="0.75399107708145519"/>
        </c:manualLayout>
      </c:layout>
      <c:pieChart>
        <c:varyColors val="1"/>
        <c:ser>
          <c:idx val="0"/>
          <c:order val="0"/>
          <c:spPr>
            <a:ln>
              <a:solidFill>
                <a:schemeClr val="tx1"/>
              </a:solidFill>
            </a:ln>
            <a:effectLst>
              <a:softEdge rad="0"/>
            </a:effectLst>
            <a:scene3d>
              <a:camera prst="orthographicFront"/>
              <a:lightRig rig="threePt" dir="t"/>
            </a:scene3d>
            <a:sp3d prstMaterial="dkEdge">
              <a:bevelB prst="angle"/>
            </a:sp3d>
          </c:spPr>
          <c:dPt>
            <c:idx val="0"/>
            <c:bubble3D val="0"/>
            <c:spPr>
              <a:solidFill>
                <a:schemeClr val="accent1"/>
              </a:solidFill>
              <a:ln>
                <a:solidFill>
                  <a:schemeClr val="tx1"/>
                </a:solidFill>
              </a:ln>
              <a:effectLst>
                <a:softEdge rad="0"/>
              </a:effectLst>
              <a:scene3d>
                <a:camera prst="orthographicFront"/>
                <a:lightRig rig="threePt" dir="t"/>
              </a:scene3d>
              <a:sp3d prstMaterial="dkEdge">
                <a:bevelB prst="angle"/>
              </a:sp3d>
            </c:spPr>
            <c:extLst>
              <c:ext xmlns:c16="http://schemas.microsoft.com/office/drawing/2014/chart" uri="{C3380CC4-5D6E-409C-BE32-E72D297353CC}">
                <c16:uniqueId val="{00000001-46B4-4E86-9B1B-08AF181380FF}"/>
              </c:ext>
            </c:extLst>
          </c:dPt>
          <c:dPt>
            <c:idx val="1"/>
            <c:bubble3D val="0"/>
            <c:spPr>
              <a:solidFill>
                <a:schemeClr val="accent2"/>
              </a:solidFill>
              <a:ln>
                <a:solidFill>
                  <a:schemeClr val="tx1"/>
                </a:solidFill>
              </a:ln>
              <a:effectLst>
                <a:softEdge rad="0"/>
              </a:effectLst>
              <a:scene3d>
                <a:camera prst="orthographicFront"/>
                <a:lightRig rig="threePt" dir="t"/>
              </a:scene3d>
              <a:sp3d prstMaterial="dkEdge">
                <a:bevelB prst="angle"/>
              </a:sp3d>
            </c:spPr>
            <c:extLst>
              <c:ext xmlns:c16="http://schemas.microsoft.com/office/drawing/2014/chart" uri="{C3380CC4-5D6E-409C-BE32-E72D297353CC}">
                <c16:uniqueId val="{00000003-46B4-4E86-9B1B-08AF181380FF}"/>
              </c:ext>
            </c:extLst>
          </c:dPt>
          <c:dPt>
            <c:idx val="2"/>
            <c:bubble3D val="0"/>
            <c:spPr>
              <a:solidFill>
                <a:schemeClr val="accent3"/>
              </a:solidFill>
              <a:ln>
                <a:solidFill>
                  <a:schemeClr val="tx1"/>
                </a:solidFill>
              </a:ln>
              <a:effectLst>
                <a:softEdge rad="0"/>
              </a:effectLst>
              <a:scene3d>
                <a:camera prst="orthographicFront"/>
                <a:lightRig rig="threePt" dir="t"/>
              </a:scene3d>
              <a:sp3d prstMaterial="dkEdge">
                <a:bevelB prst="angle"/>
              </a:sp3d>
            </c:spPr>
            <c:extLst>
              <c:ext xmlns:c16="http://schemas.microsoft.com/office/drawing/2014/chart" uri="{C3380CC4-5D6E-409C-BE32-E72D297353CC}">
                <c16:uniqueId val="{00000005-46B4-4E86-9B1B-08AF181380FF}"/>
              </c:ext>
            </c:extLst>
          </c:dPt>
          <c:dPt>
            <c:idx val="3"/>
            <c:bubble3D val="0"/>
            <c:spPr>
              <a:solidFill>
                <a:schemeClr val="accent4"/>
              </a:solidFill>
              <a:ln>
                <a:solidFill>
                  <a:schemeClr val="tx1"/>
                </a:solidFill>
              </a:ln>
              <a:effectLst>
                <a:softEdge rad="0"/>
              </a:effectLst>
              <a:scene3d>
                <a:camera prst="orthographicFront"/>
                <a:lightRig rig="threePt" dir="t"/>
              </a:scene3d>
              <a:sp3d prstMaterial="dkEdge">
                <a:bevelB prst="angle"/>
              </a:sp3d>
            </c:spPr>
            <c:extLst>
              <c:ext xmlns:c16="http://schemas.microsoft.com/office/drawing/2014/chart" uri="{C3380CC4-5D6E-409C-BE32-E72D297353CC}">
                <c16:uniqueId val="{00000007-46B4-4E86-9B1B-08AF181380FF}"/>
              </c:ext>
            </c:extLst>
          </c:dPt>
          <c:dPt>
            <c:idx val="4"/>
            <c:bubble3D val="0"/>
            <c:spPr>
              <a:solidFill>
                <a:schemeClr val="accent5"/>
              </a:solidFill>
              <a:ln>
                <a:solidFill>
                  <a:schemeClr val="tx1"/>
                </a:solidFill>
              </a:ln>
              <a:effectLst>
                <a:softEdge rad="0"/>
              </a:effectLst>
              <a:scene3d>
                <a:camera prst="orthographicFront"/>
                <a:lightRig rig="threePt" dir="t"/>
              </a:scene3d>
              <a:sp3d prstMaterial="dkEdge">
                <a:bevelB prst="angle"/>
              </a:sp3d>
            </c:spPr>
            <c:extLst>
              <c:ext xmlns:c16="http://schemas.microsoft.com/office/drawing/2014/chart" uri="{C3380CC4-5D6E-409C-BE32-E72D297353CC}">
                <c16:uniqueId val="{00000009-46B4-4E86-9B1B-08AF181380FF}"/>
              </c:ext>
            </c:extLst>
          </c:dPt>
          <c:dPt>
            <c:idx val="5"/>
            <c:bubble3D val="0"/>
            <c:spPr>
              <a:solidFill>
                <a:schemeClr val="accent6"/>
              </a:solidFill>
              <a:ln>
                <a:solidFill>
                  <a:schemeClr val="tx1"/>
                </a:solidFill>
              </a:ln>
              <a:effectLst>
                <a:softEdge rad="0"/>
              </a:effectLst>
              <a:scene3d>
                <a:camera prst="orthographicFront"/>
                <a:lightRig rig="threePt" dir="t"/>
              </a:scene3d>
              <a:sp3d prstMaterial="dkEdge">
                <a:bevelB prst="angle"/>
              </a:sp3d>
            </c:spPr>
            <c:extLst>
              <c:ext xmlns:c16="http://schemas.microsoft.com/office/drawing/2014/chart" uri="{C3380CC4-5D6E-409C-BE32-E72D297353CC}">
                <c16:uniqueId val="{0000000B-46B4-4E86-9B1B-08AF181380FF}"/>
              </c:ext>
            </c:extLst>
          </c:dPt>
          <c:dPt>
            <c:idx val="6"/>
            <c:bubble3D val="0"/>
            <c:spPr>
              <a:solidFill>
                <a:schemeClr val="accent1">
                  <a:lumMod val="60000"/>
                </a:schemeClr>
              </a:solidFill>
              <a:ln>
                <a:solidFill>
                  <a:schemeClr val="tx1"/>
                </a:solidFill>
              </a:ln>
              <a:effectLst>
                <a:softEdge rad="0"/>
              </a:effectLst>
              <a:scene3d>
                <a:camera prst="orthographicFront"/>
                <a:lightRig rig="threePt" dir="t"/>
              </a:scene3d>
              <a:sp3d prstMaterial="dkEdge">
                <a:bevelB prst="angle"/>
              </a:sp3d>
            </c:spPr>
            <c:extLst>
              <c:ext xmlns:c16="http://schemas.microsoft.com/office/drawing/2014/chart" uri="{C3380CC4-5D6E-409C-BE32-E72D297353CC}">
                <c16:uniqueId val="{0000000D-46B4-4E86-9B1B-08AF181380FF}"/>
              </c:ext>
            </c:extLst>
          </c:dPt>
          <c:dPt>
            <c:idx val="7"/>
            <c:bubble3D val="0"/>
            <c:spPr>
              <a:solidFill>
                <a:schemeClr val="accent2">
                  <a:lumMod val="60000"/>
                </a:schemeClr>
              </a:solidFill>
              <a:ln>
                <a:solidFill>
                  <a:schemeClr val="tx1"/>
                </a:solidFill>
              </a:ln>
              <a:effectLst>
                <a:softEdge rad="0"/>
              </a:effectLst>
              <a:scene3d>
                <a:camera prst="orthographicFront"/>
                <a:lightRig rig="threePt" dir="t"/>
              </a:scene3d>
              <a:sp3d prstMaterial="dkEdge">
                <a:bevelB prst="angle"/>
              </a:sp3d>
            </c:spPr>
            <c:extLst>
              <c:ext xmlns:c16="http://schemas.microsoft.com/office/drawing/2014/chart" uri="{C3380CC4-5D6E-409C-BE32-E72D297353CC}">
                <c16:uniqueId val="{0000000F-46B4-4E86-9B1B-08AF181380FF}"/>
              </c:ext>
            </c:extLst>
          </c:dPt>
          <c:dLbls>
            <c:dLbl>
              <c:idx val="0"/>
              <c:layout>
                <c:manualLayout>
                  <c:x val="2.5117598652088145E-2"/>
                  <c:y val="7.7239786558695837E-3"/>
                </c:manualLayout>
              </c:layout>
              <c:tx>
                <c:rich>
                  <a:bodyPr rot="0" spcFirstLastPara="1" vertOverflow="ellipsis" vert="horz" wrap="square" anchor="ctr" anchorCtr="1"/>
                  <a:lstStyle/>
                  <a:p>
                    <a:pPr>
                      <a:defRPr sz="1000" b="1" i="0" u="none" strike="noStrike" kern="1200" spc="0" baseline="0">
                        <a:solidFill>
                          <a:schemeClr val="accent1"/>
                        </a:solidFill>
                        <a:effectLst>
                          <a:glow>
                            <a:schemeClr val="accent1">
                              <a:alpha val="40000"/>
                            </a:schemeClr>
                          </a:glow>
                        </a:effectLst>
                        <a:latin typeface="+mn-lt"/>
                        <a:ea typeface="+mn-ea"/>
                        <a:cs typeface="+mn-cs"/>
                      </a:defRPr>
                    </a:pPr>
                    <a:fld id="{1154A565-A798-4CB6-AA6E-0A21DABF06D2}" type="CATEGORYNAME">
                      <a:rPr lang="ru-RU"/>
                      <a:pPr>
                        <a:defRPr/>
                      </a:pPr>
                      <a:t>[ИМЯ КАТЕГОРИИ]</a:t>
                    </a:fld>
                    <a:r>
                      <a:rPr lang="ru-RU" baseline="0" dirty="0"/>
                      <a:t>; </a:t>
                    </a:r>
                  </a:p>
                  <a:p>
                    <a:pPr>
                      <a:defRPr/>
                    </a:pPr>
                    <a:fld id="{74E79313-6C6A-48AD-A41A-4290EEAED595}" type="VALUE">
                      <a:rPr lang="ru-RU" baseline="0" smtClean="0"/>
                      <a:pPr>
                        <a:defRPr/>
                      </a:pPr>
                      <a:t>[ЗНАЧЕНИЕ]</a:t>
                    </a:fld>
                    <a:endParaRPr lang="ru-RU"/>
                  </a:p>
                </c:rich>
              </c:tx>
              <c:spPr>
                <a:noFill/>
                <a:ln>
                  <a:solidFill>
                    <a:schemeClr val="tx1"/>
                  </a:solidFill>
                </a:ln>
                <a:effectLst/>
              </c:spPr>
              <c:txPr>
                <a:bodyPr rot="0" spcFirstLastPara="1" vertOverflow="ellipsis" vert="horz" wrap="square" anchor="ctr" anchorCtr="1"/>
                <a:lstStyle/>
                <a:p>
                  <a:pPr>
                    <a:defRPr sz="1000" b="1" i="0" u="none" strike="noStrike" kern="1200" spc="0" baseline="0">
                      <a:solidFill>
                        <a:schemeClr val="accent1"/>
                      </a:solidFill>
                      <a:effectLst>
                        <a:glow>
                          <a:schemeClr val="accent1">
                            <a:alpha val="40000"/>
                          </a:schemeClr>
                        </a:glow>
                      </a:effectLst>
                      <a:latin typeface="+mn-lt"/>
                      <a:ea typeface="+mn-ea"/>
                      <a:cs typeface="+mn-cs"/>
                    </a:defRPr>
                  </a:pPr>
                  <a:endParaRPr lang="ru-RU"/>
                </a:p>
              </c:txPr>
              <c:dLblPos val="bestFit"/>
              <c:showLegendKey val="0"/>
              <c:showVal val="1"/>
              <c:showCatName val="1"/>
              <c:showSerName val="0"/>
              <c:showPercent val="0"/>
              <c:showBubbleSize val="0"/>
              <c:extLst>
                <c:ext xmlns:c15="http://schemas.microsoft.com/office/drawing/2012/chart" uri="{CE6537A1-D6FC-4f65-9D91-7224C49458BB}">
                  <c15:layout>
                    <c:manualLayout>
                      <c:w val="0.16277250493163614"/>
                      <c:h val="0.10661665204651984"/>
                    </c:manualLayout>
                  </c15:layout>
                  <c15:dlblFieldTable/>
                  <c15:showDataLabelsRange val="0"/>
                </c:ext>
                <c:ext xmlns:c16="http://schemas.microsoft.com/office/drawing/2014/chart" uri="{C3380CC4-5D6E-409C-BE32-E72D297353CC}">
                  <c16:uniqueId val="{00000001-46B4-4E86-9B1B-08AF181380FF}"/>
                </c:ext>
              </c:extLst>
            </c:dLbl>
            <c:dLbl>
              <c:idx val="1"/>
              <c:layout>
                <c:manualLayout>
                  <c:x val="3.2443564925613837E-2"/>
                  <c:y val="0"/>
                </c:manualLayout>
              </c:layout>
              <c:tx>
                <c:rich>
                  <a:bodyPr rot="0" spcFirstLastPara="1" vertOverflow="ellipsis" vert="horz" wrap="square" anchor="ctr" anchorCtr="1"/>
                  <a:lstStyle/>
                  <a:p>
                    <a:pPr>
                      <a:defRPr sz="1000" b="1" i="0" u="none" strike="noStrike" kern="1200" spc="0" baseline="0">
                        <a:solidFill>
                          <a:schemeClr val="accent1"/>
                        </a:solidFill>
                        <a:effectLst>
                          <a:glow>
                            <a:schemeClr val="accent1">
                              <a:alpha val="40000"/>
                            </a:schemeClr>
                          </a:glow>
                        </a:effectLst>
                        <a:latin typeface="+mn-lt"/>
                        <a:ea typeface="+mn-ea"/>
                        <a:cs typeface="+mn-cs"/>
                      </a:defRPr>
                    </a:pPr>
                    <a:fld id="{ADE060B6-3060-4C60-992F-7EFEB9FCC3A6}" type="CATEGORYNAME">
                      <a:rPr lang="ru-RU"/>
                      <a:pPr>
                        <a:defRPr>
                          <a:solidFill>
                            <a:schemeClr val="accent1"/>
                          </a:solidFill>
                        </a:defRPr>
                      </a:pPr>
                      <a:t>[ИМЯ КАТЕГОРИИ]</a:t>
                    </a:fld>
                    <a:r>
                      <a:rPr lang="ru-RU" baseline="0"/>
                      <a:t>; </a:t>
                    </a:r>
                  </a:p>
                  <a:p>
                    <a:pPr>
                      <a:defRPr>
                        <a:solidFill>
                          <a:schemeClr val="accent1"/>
                        </a:solidFill>
                      </a:defRPr>
                    </a:pPr>
                    <a:r>
                      <a:rPr lang="ru-RU" baseline="0"/>
                      <a:t> </a:t>
                    </a:r>
                    <a:fld id="{CE6EB27C-A5E4-4D8D-B63A-826A9B68E6BF}" type="VALUE">
                      <a:rPr lang="ru-RU" baseline="0"/>
                      <a:pPr>
                        <a:defRPr>
                          <a:solidFill>
                            <a:schemeClr val="accent1"/>
                          </a:solidFill>
                        </a:defRPr>
                      </a:pPr>
                      <a:t>[ЗНАЧЕНИЕ]</a:t>
                    </a:fld>
                    <a:endParaRPr lang="ru-RU" baseline="0"/>
                  </a:p>
                </c:rich>
              </c:tx>
              <c:spPr>
                <a:noFill/>
                <a:ln>
                  <a:solidFill>
                    <a:schemeClr val="tx1"/>
                  </a:solidFill>
                </a:ln>
                <a:effectLst/>
              </c:spPr>
              <c:txPr>
                <a:bodyPr rot="0" spcFirstLastPara="1" vertOverflow="ellipsis" vert="horz" wrap="square" anchor="ctr" anchorCtr="1"/>
                <a:lstStyle/>
                <a:p>
                  <a:pPr>
                    <a:defRPr sz="1000" b="1" i="0" u="none" strike="noStrike" kern="1200" spc="0" baseline="0">
                      <a:solidFill>
                        <a:schemeClr val="accent1"/>
                      </a:solidFill>
                      <a:effectLst>
                        <a:glow>
                          <a:schemeClr val="accent1">
                            <a:alpha val="40000"/>
                          </a:schemeClr>
                        </a:glow>
                      </a:effectLst>
                      <a:latin typeface="+mn-lt"/>
                      <a:ea typeface="+mn-ea"/>
                      <a:cs typeface="+mn-cs"/>
                    </a:defRPr>
                  </a:pPr>
                  <a:endParaRPr lang="ru-RU"/>
                </a:p>
              </c:txPr>
              <c:dLblPos val="bestFit"/>
              <c:showLegendKey val="0"/>
              <c:showVal val="1"/>
              <c:showCatName val="1"/>
              <c:showSerName val="0"/>
              <c:showPercent val="0"/>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3-46B4-4E86-9B1B-08AF181380FF}"/>
                </c:ext>
              </c:extLst>
            </c:dLbl>
            <c:dLbl>
              <c:idx val="2"/>
              <c:layout>
                <c:manualLayout>
                  <c:x val="0.10571059597438524"/>
                  <c:y val="5.1493191039128682E-3"/>
                </c:manualLayout>
              </c:layout>
              <c:tx>
                <c:rich>
                  <a:bodyPr rot="0" spcFirstLastPara="1" vertOverflow="ellipsis" vert="horz" wrap="square" anchor="ctr" anchorCtr="1"/>
                  <a:lstStyle/>
                  <a:p>
                    <a:pPr>
                      <a:defRPr sz="1000" b="1" i="0" u="none" strike="noStrike" kern="1200" spc="0" baseline="0">
                        <a:solidFill>
                          <a:schemeClr val="accent1"/>
                        </a:solidFill>
                        <a:effectLst>
                          <a:glow>
                            <a:schemeClr val="accent1">
                              <a:alpha val="40000"/>
                            </a:schemeClr>
                          </a:glow>
                        </a:effectLst>
                        <a:latin typeface="+mn-lt"/>
                        <a:ea typeface="+mn-ea"/>
                        <a:cs typeface="+mn-cs"/>
                      </a:defRPr>
                    </a:pPr>
                    <a:fld id="{C371CA2A-62C8-4109-B5AA-7911536B653B}" type="CATEGORYNAME">
                      <a:rPr lang="ru-RU"/>
                      <a:pPr>
                        <a:defRPr>
                          <a:solidFill>
                            <a:schemeClr val="accent1"/>
                          </a:solidFill>
                        </a:defRPr>
                      </a:pPr>
                      <a:t>[ИМЯ КАТЕГОРИИ]</a:t>
                    </a:fld>
                    <a:r>
                      <a:rPr lang="ru-RU" baseline="0"/>
                      <a:t>;   </a:t>
                    </a:r>
                  </a:p>
                  <a:p>
                    <a:pPr>
                      <a:defRPr>
                        <a:solidFill>
                          <a:schemeClr val="accent1"/>
                        </a:solidFill>
                      </a:defRPr>
                    </a:pPr>
                    <a:fld id="{A55E0DE4-624B-40BA-81A7-24D69F792DDA}" type="VALUE">
                      <a:rPr lang="ru-RU" baseline="0" smtClean="0"/>
                      <a:pPr>
                        <a:defRPr>
                          <a:solidFill>
                            <a:schemeClr val="accent1"/>
                          </a:solidFill>
                        </a:defRPr>
                      </a:pPr>
                      <a:t>[ЗНАЧЕНИЕ]</a:t>
                    </a:fld>
                    <a:endParaRPr lang="ru-RU"/>
                  </a:p>
                </c:rich>
              </c:tx>
              <c:spPr>
                <a:noFill/>
                <a:ln>
                  <a:solidFill>
                    <a:schemeClr val="tx1"/>
                  </a:solidFill>
                </a:ln>
                <a:effectLst/>
              </c:spPr>
              <c:txPr>
                <a:bodyPr rot="0" spcFirstLastPara="1" vertOverflow="ellipsis" vert="horz" wrap="square" anchor="ctr" anchorCtr="1"/>
                <a:lstStyle/>
                <a:p>
                  <a:pPr>
                    <a:defRPr sz="1000" b="1" i="0" u="none" strike="noStrike" kern="1200" spc="0" baseline="0">
                      <a:solidFill>
                        <a:schemeClr val="accent1"/>
                      </a:solidFill>
                      <a:effectLst>
                        <a:glow>
                          <a:schemeClr val="accent1">
                            <a:alpha val="40000"/>
                          </a:schemeClr>
                        </a:glow>
                      </a:effectLst>
                      <a:latin typeface="+mn-lt"/>
                      <a:ea typeface="+mn-ea"/>
                      <a:cs typeface="+mn-cs"/>
                    </a:defRPr>
                  </a:pPr>
                  <a:endParaRPr lang="ru-RU"/>
                </a:p>
              </c:txPr>
              <c:dLblPos val="bestFit"/>
              <c:showLegendKey val="0"/>
              <c:showVal val="1"/>
              <c:showCatName val="1"/>
              <c:showSerName val="0"/>
              <c:showPercent val="0"/>
              <c:showBubbleSize val="0"/>
              <c:extLst>
                <c:ext xmlns:c15="http://schemas.microsoft.com/office/drawing/2012/chart" uri="{CE6537A1-D6FC-4f65-9D91-7224C49458BB}">
                  <c15:layout>
                    <c:manualLayout>
                      <c:w val="0.14332202327201549"/>
                      <c:h val="7.9871818445550316E-2"/>
                    </c:manualLayout>
                  </c15:layout>
                  <c15:dlblFieldTable/>
                  <c15:showDataLabelsRange val="0"/>
                </c:ext>
                <c:ext xmlns:c16="http://schemas.microsoft.com/office/drawing/2014/chart" uri="{C3380CC4-5D6E-409C-BE32-E72D297353CC}">
                  <c16:uniqueId val="{00000005-46B4-4E86-9B1B-08AF181380FF}"/>
                </c:ext>
              </c:extLst>
            </c:dLbl>
            <c:dLbl>
              <c:idx val="3"/>
              <c:layout>
                <c:manualLayout>
                  <c:x val="-2.5117598652088131E-2"/>
                  <c:y val="2.5746595519565284E-2"/>
                </c:manualLayout>
              </c:layout>
              <c:spPr>
                <a:noFill/>
                <a:ln>
                  <a:solidFill>
                    <a:schemeClr val="tx1"/>
                  </a:solidFill>
                </a:ln>
                <a:effectLst/>
              </c:spPr>
              <c:txPr>
                <a:bodyPr rot="0" spcFirstLastPara="1" vertOverflow="ellipsis" vert="horz" wrap="square" anchor="ctr" anchorCtr="1"/>
                <a:lstStyle/>
                <a:p>
                  <a:pPr>
                    <a:defRPr sz="1000" b="1" i="0" u="none" strike="noStrike" kern="1200" spc="0" baseline="0">
                      <a:solidFill>
                        <a:schemeClr val="accent4"/>
                      </a:solidFill>
                      <a:effectLst>
                        <a:glow>
                          <a:schemeClr val="accent1">
                            <a:alpha val="40000"/>
                          </a:schemeClr>
                        </a:glow>
                      </a:effectLst>
                      <a:latin typeface="+mn-lt"/>
                      <a:ea typeface="+mn-ea"/>
                      <a:cs typeface="+mn-cs"/>
                    </a:defRPr>
                  </a:pPr>
                  <a:endParaRPr lang="ru-RU"/>
                </a:p>
              </c:txPr>
              <c:dLblPos val="bestFit"/>
              <c:showLegendKey val="0"/>
              <c:showVal val="1"/>
              <c:showCatName val="1"/>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46B4-4E86-9B1B-08AF181380FF}"/>
                </c:ext>
              </c:extLst>
            </c:dLbl>
            <c:dLbl>
              <c:idx val="4"/>
              <c:layout>
                <c:manualLayout>
                  <c:x val="-4.4479080946406083E-2"/>
                  <c:y val="7.7239786558695858E-2"/>
                </c:manualLayout>
              </c:layout>
              <c:tx>
                <c:rich>
                  <a:bodyPr rot="0" spcFirstLastPara="1" vertOverflow="ellipsis" vert="horz" wrap="square" anchor="ctr" anchorCtr="1"/>
                  <a:lstStyle/>
                  <a:p>
                    <a:pPr>
                      <a:defRPr sz="1000" b="1" i="0" u="none" strike="noStrike" kern="1200" spc="0" baseline="0">
                        <a:solidFill>
                          <a:schemeClr val="accent1"/>
                        </a:solidFill>
                        <a:effectLst>
                          <a:glow>
                            <a:schemeClr val="accent1">
                              <a:alpha val="40000"/>
                            </a:schemeClr>
                          </a:glow>
                        </a:effectLst>
                        <a:latin typeface="+mn-lt"/>
                        <a:ea typeface="+mn-ea"/>
                        <a:cs typeface="+mn-cs"/>
                      </a:defRPr>
                    </a:pPr>
                    <a:fld id="{B1F443D3-5F65-403A-B572-44AF4316EB02}" type="CATEGORYNAME">
                      <a:rPr lang="ru-RU"/>
                      <a:pPr>
                        <a:defRPr>
                          <a:solidFill>
                            <a:schemeClr val="accent1"/>
                          </a:solidFill>
                        </a:defRPr>
                      </a:pPr>
                      <a:t>[ИМЯ КАТЕГОРИИ]</a:t>
                    </a:fld>
                    <a:r>
                      <a:rPr lang="ru-RU" baseline="0"/>
                      <a:t>; </a:t>
                    </a:r>
                  </a:p>
                  <a:p>
                    <a:pPr>
                      <a:defRPr>
                        <a:solidFill>
                          <a:schemeClr val="accent1"/>
                        </a:solidFill>
                      </a:defRPr>
                    </a:pPr>
                    <a:fld id="{F9B36599-935B-459A-A640-2718ACE4A869}" type="VALUE">
                      <a:rPr lang="ru-RU" baseline="0" smtClean="0"/>
                      <a:pPr>
                        <a:defRPr>
                          <a:solidFill>
                            <a:schemeClr val="accent1"/>
                          </a:solidFill>
                        </a:defRPr>
                      </a:pPr>
                      <a:t>[ЗНАЧЕНИЕ]</a:t>
                    </a:fld>
                    <a:endParaRPr lang="ru-RU"/>
                  </a:p>
                </c:rich>
              </c:tx>
              <c:spPr>
                <a:noFill/>
                <a:ln>
                  <a:solidFill>
                    <a:schemeClr val="tx1"/>
                  </a:solidFill>
                </a:ln>
                <a:effectLst/>
              </c:spPr>
              <c:txPr>
                <a:bodyPr rot="0" spcFirstLastPara="1" vertOverflow="ellipsis" vert="horz" wrap="square" anchor="ctr" anchorCtr="1"/>
                <a:lstStyle/>
                <a:p>
                  <a:pPr>
                    <a:defRPr sz="1000" b="1" i="0" u="none" strike="noStrike" kern="1200" spc="0" baseline="0">
                      <a:solidFill>
                        <a:schemeClr val="accent1"/>
                      </a:solidFill>
                      <a:effectLst>
                        <a:glow>
                          <a:schemeClr val="accent1">
                            <a:alpha val="40000"/>
                          </a:schemeClr>
                        </a:glow>
                      </a:effectLst>
                      <a:latin typeface="+mn-lt"/>
                      <a:ea typeface="+mn-ea"/>
                      <a:cs typeface="+mn-cs"/>
                    </a:defRPr>
                  </a:pPr>
                  <a:endParaRPr lang="ru-RU"/>
                </a:p>
              </c:txPr>
              <c:dLblPos val="bestFit"/>
              <c:showLegendKey val="0"/>
              <c:showVal val="1"/>
              <c:showCatName val="1"/>
              <c:showSerName val="0"/>
              <c:showPercent val="0"/>
              <c:showBubbleSize val="0"/>
              <c:extLst>
                <c:ext xmlns:c15="http://schemas.microsoft.com/office/drawing/2012/chart" uri="{CE6537A1-D6FC-4f65-9D91-7224C49458BB}">
                  <c15:layout>
                    <c:manualLayout>
                      <c:w val="0.14752402941659759"/>
                      <c:h val="7.0571418319128443E-2"/>
                    </c:manualLayout>
                  </c15:layout>
                  <c15:dlblFieldTable/>
                  <c15:showDataLabelsRange val="0"/>
                </c:ext>
                <c:ext xmlns:c16="http://schemas.microsoft.com/office/drawing/2014/chart" uri="{C3380CC4-5D6E-409C-BE32-E72D297353CC}">
                  <c16:uniqueId val="{00000009-46B4-4E86-9B1B-08AF181380FF}"/>
                </c:ext>
              </c:extLst>
            </c:dLbl>
            <c:dLbl>
              <c:idx val="5"/>
              <c:layout>
                <c:manualLayout>
                  <c:x val="-8.3568128112241763E-2"/>
                  <c:y val="9.011318568302773E-2"/>
                </c:manualLayout>
              </c:layout>
              <c:spPr>
                <a:noFill/>
                <a:ln>
                  <a:solidFill>
                    <a:schemeClr val="tx1"/>
                  </a:solidFill>
                </a:ln>
                <a:effectLst/>
              </c:spPr>
              <c:txPr>
                <a:bodyPr rot="0" spcFirstLastPara="1" vertOverflow="ellipsis" vert="horz" wrap="square" anchor="ctr" anchorCtr="1"/>
                <a:lstStyle/>
                <a:p>
                  <a:pPr>
                    <a:defRPr sz="1000" b="1" i="0" u="none" strike="noStrike" kern="1200" spc="0" baseline="0">
                      <a:solidFill>
                        <a:schemeClr val="accent6"/>
                      </a:solidFill>
                      <a:effectLst>
                        <a:glow>
                          <a:schemeClr val="accent1">
                            <a:alpha val="40000"/>
                          </a:schemeClr>
                        </a:glow>
                      </a:effectLst>
                      <a:latin typeface="+mn-lt"/>
                      <a:ea typeface="+mn-ea"/>
                      <a:cs typeface="+mn-cs"/>
                    </a:defRPr>
                  </a:pPr>
                  <a:endParaRPr lang="ru-RU"/>
                </a:p>
              </c:txPr>
              <c:dLblPos val="bestFit"/>
              <c:showLegendKey val="0"/>
              <c:showVal val="1"/>
              <c:showCatName val="1"/>
              <c:showSerName val="0"/>
              <c:showPercent val="0"/>
              <c:showBubbleSize val="0"/>
              <c:extLst>
                <c:ext xmlns:c15="http://schemas.microsoft.com/office/drawing/2012/chart" uri="{CE6537A1-D6FC-4f65-9D91-7224C49458BB}">
                  <c15:layout>
                    <c:manualLayout>
                      <c:w val="0.20828249519279818"/>
                      <c:h val="0.18029063649030516"/>
                    </c:manualLayout>
                  </c15:layout>
                </c:ext>
                <c:ext xmlns:c16="http://schemas.microsoft.com/office/drawing/2014/chart" uri="{C3380CC4-5D6E-409C-BE32-E72D297353CC}">
                  <c16:uniqueId val="{0000000B-46B4-4E86-9B1B-08AF181380FF}"/>
                </c:ext>
              </c:extLst>
            </c:dLbl>
            <c:dLbl>
              <c:idx val="6"/>
              <c:layout>
                <c:manualLayout>
                  <c:x val="-6.1214330561725906E-2"/>
                  <c:y val="2.3171834603059455E-2"/>
                </c:manualLayout>
              </c:layout>
              <c:tx>
                <c:rich>
                  <a:bodyPr rot="0" spcFirstLastPara="1" vertOverflow="ellipsis" vert="horz" wrap="square" anchor="ctr" anchorCtr="0"/>
                  <a:lstStyle/>
                  <a:p>
                    <a:pPr lvl="1" algn="ctr" rtl="0">
                      <a:defRPr sz="1000" b="1" i="0" u="none" strike="noStrike" kern="1200" spc="0" baseline="0">
                        <a:solidFill>
                          <a:srgbClr val="5B9BD5">
                            <a:lumMod val="60000"/>
                          </a:srgbClr>
                        </a:solidFill>
                        <a:effectLst>
                          <a:glow>
                            <a:srgbClr val="5B9BD5">
                              <a:alpha val="40000"/>
                            </a:srgbClr>
                          </a:glow>
                        </a:effectLst>
                        <a:latin typeface="+mn-lt"/>
                        <a:ea typeface="+mn-ea"/>
                        <a:cs typeface="+mn-cs"/>
                      </a:defRPr>
                    </a:pPr>
                    <a:fld id="{19A5C7BA-A756-4D38-AB8F-50539A011C68}" type="CATEGORYNAME">
                      <a:rPr lang="ru-RU"/>
                      <a:pPr lvl="1" algn="ctr" rtl="0">
                        <a:defRPr>
                          <a:solidFill>
                            <a:srgbClr val="5B9BD5">
                              <a:lumMod val="60000"/>
                            </a:srgbClr>
                          </a:solidFill>
                          <a:effectLst>
                            <a:glow>
                              <a:srgbClr val="5B9BD5">
                                <a:alpha val="40000"/>
                              </a:srgbClr>
                            </a:glow>
                          </a:effectLst>
                        </a:defRPr>
                      </a:pPr>
                      <a:t>[ИМЯ КАТЕГОРИИ]</a:t>
                    </a:fld>
                    <a:r>
                      <a:rPr lang="ru-RU" dirty="0"/>
                      <a:t>
</a:t>
                    </a:r>
                    <a:fld id="{D708E01B-C46F-413A-9148-9B06B0691C82}" type="VALUE">
                      <a:rPr lang="ru-RU" smtClean="0"/>
                      <a:pPr lvl="1" algn="ctr" rtl="0">
                        <a:defRPr>
                          <a:solidFill>
                            <a:srgbClr val="5B9BD5">
                              <a:lumMod val="60000"/>
                            </a:srgbClr>
                          </a:solidFill>
                          <a:effectLst>
                            <a:glow>
                              <a:srgbClr val="5B9BD5">
                                <a:alpha val="40000"/>
                              </a:srgbClr>
                            </a:glow>
                          </a:effectLst>
                        </a:defRPr>
                      </a:pPr>
                      <a:t>[ЗНАЧЕНИЕ]</a:t>
                    </a:fld>
                    <a:endParaRPr lang="ru-RU" dirty="0"/>
                  </a:p>
                </c:rich>
              </c:tx>
              <c:spPr>
                <a:noFill/>
                <a:ln>
                  <a:solidFill>
                    <a:schemeClr val="tx1"/>
                  </a:solidFill>
                </a:ln>
                <a:effectLst/>
              </c:spPr>
              <c:txPr>
                <a:bodyPr rot="0" spcFirstLastPara="1" vertOverflow="ellipsis" vert="horz" wrap="square" anchor="ctr" anchorCtr="0"/>
                <a:lstStyle/>
                <a:p>
                  <a:pPr lvl="1" algn="ctr" rtl="0">
                    <a:defRPr sz="1000" b="1" i="0" u="none" strike="noStrike" kern="1200" spc="0" baseline="0">
                      <a:solidFill>
                        <a:srgbClr val="5B9BD5">
                          <a:lumMod val="60000"/>
                        </a:srgbClr>
                      </a:solidFill>
                      <a:effectLst>
                        <a:glow>
                          <a:srgbClr val="5B9BD5">
                            <a:alpha val="40000"/>
                          </a:srgbClr>
                        </a:glow>
                      </a:effectLst>
                      <a:latin typeface="+mn-lt"/>
                      <a:ea typeface="+mn-ea"/>
                      <a:cs typeface="+mn-cs"/>
                    </a:defRPr>
                  </a:pPr>
                  <a:endParaRPr lang="ru-RU"/>
                </a:p>
              </c:txPr>
              <c:dLblPos val="bestFit"/>
              <c:showLegendKey val="0"/>
              <c:showVal val="1"/>
              <c:showCatName val="1"/>
              <c:showSerName val="0"/>
              <c:showPercent val="0"/>
              <c:showBubbleSize val="0"/>
              <c:extLst>
                <c:ext xmlns:c15="http://schemas.microsoft.com/office/drawing/2012/chart" uri="{CE6537A1-D6FC-4f65-9D91-7224C49458BB}">
                  <c15:layout>
                    <c:manualLayout>
                      <c:w val="0.20424793970589666"/>
                      <c:h val="0.19521068722934395"/>
                    </c:manualLayout>
                  </c15:layout>
                  <c15:dlblFieldTable/>
                  <c15:showDataLabelsRange val="0"/>
                </c:ext>
                <c:ext xmlns:c16="http://schemas.microsoft.com/office/drawing/2014/chart" uri="{C3380CC4-5D6E-409C-BE32-E72D297353CC}">
                  <c16:uniqueId val="{0000000D-46B4-4E86-9B1B-08AF181380FF}"/>
                </c:ext>
              </c:extLst>
            </c:dLbl>
            <c:dLbl>
              <c:idx val="7"/>
              <c:spPr>
                <a:noFill/>
                <a:ln>
                  <a:solidFill>
                    <a:schemeClr val="tx1"/>
                  </a:solidFill>
                </a:ln>
                <a:effectLst/>
              </c:spPr>
              <c:txPr>
                <a:bodyPr rot="0" spcFirstLastPara="1" vertOverflow="ellipsis" vert="horz" wrap="square" anchor="ctr" anchorCtr="1"/>
                <a:lstStyle/>
                <a:p>
                  <a:pPr>
                    <a:defRPr sz="1000" b="1" i="0" u="none" strike="noStrike" kern="1200" spc="0" baseline="0">
                      <a:solidFill>
                        <a:schemeClr val="accent2">
                          <a:lumMod val="60000"/>
                        </a:schemeClr>
                      </a:solidFill>
                      <a:effectLst>
                        <a:glow>
                          <a:schemeClr val="accent1">
                            <a:alpha val="40000"/>
                          </a:schemeClr>
                        </a:glow>
                      </a:effectLst>
                      <a:latin typeface="+mn-lt"/>
                      <a:ea typeface="+mn-ea"/>
                      <a:cs typeface="+mn-cs"/>
                    </a:defRPr>
                  </a:pPr>
                  <a:endParaRPr lang="ru-RU"/>
                </a:p>
              </c:txPr>
              <c:dLblPos val="outEnd"/>
              <c:showLegendKey val="0"/>
              <c:showVal val="1"/>
              <c:showCatName val="1"/>
              <c:showSerName val="0"/>
              <c:showPercent val="0"/>
              <c:showBubbleSize val="0"/>
              <c:extLst>
                <c:ext xmlns:c16="http://schemas.microsoft.com/office/drawing/2014/chart" uri="{C3380CC4-5D6E-409C-BE32-E72D297353CC}">
                  <c16:uniqueId val="{0000000F-46B4-4E86-9B1B-08AF181380FF}"/>
                </c:ext>
              </c:extLst>
            </c:dLbl>
            <c:spPr>
              <a:noFill/>
              <a:ln>
                <a:solidFill>
                  <a:schemeClr val="tx1"/>
                </a:solidFill>
              </a:ln>
              <a:effectLst/>
            </c:spPr>
            <c:txPr>
              <a:bodyPr rot="0" spcFirstLastPara="1" vertOverflow="ellipsis" vert="horz" wrap="square" anchor="ctr" anchorCtr="1"/>
              <a:lstStyle/>
              <a:p>
                <a:pPr>
                  <a:defRPr sz="1000" b="1" i="0" u="none" strike="noStrike" kern="1200" spc="0" baseline="0">
                    <a:solidFill>
                      <a:schemeClr val="accent1"/>
                    </a:solidFill>
                    <a:effectLst>
                      <a:glow>
                        <a:schemeClr val="accent1">
                          <a:alpha val="40000"/>
                        </a:schemeClr>
                      </a:glow>
                    </a:effectLst>
                    <a:latin typeface="+mn-lt"/>
                    <a:ea typeface="+mn-ea"/>
                    <a:cs typeface="+mn-cs"/>
                  </a:defRPr>
                </a:pPr>
                <a:endParaRPr lang="ru-RU"/>
              </a:p>
            </c:txPr>
            <c:dLblPos val="outEnd"/>
            <c:showLegendKey val="0"/>
            <c:showVal val="1"/>
            <c:showCatName val="1"/>
            <c:showSerName val="0"/>
            <c:showPercent val="0"/>
            <c:showBubbleSize val="0"/>
            <c:showLeaderLines val="1"/>
            <c:leaderLines>
              <c:spPr>
                <a:ln w="9525" cap="flat" cmpd="sng" algn="ctr">
                  <a:solidFill>
                    <a:schemeClr val="tx1"/>
                  </a:solidFill>
                  <a:round/>
                </a:ln>
                <a:effectLst/>
              </c:spPr>
            </c:leaderLines>
            <c:extLst>
              <c:ext xmlns:c15="http://schemas.microsoft.com/office/drawing/2012/chart" uri="{CE6537A1-D6FC-4f65-9D91-7224C49458BB}"/>
            </c:extLst>
          </c:dLbls>
          <c:cat>
            <c:strRef>
              <c:f>Лист2!$I$4:$I$11</c:f>
              <c:strCache>
                <c:ptCount val="8"/>
                <c:pt idx="0">
                  <c:v>Налог на доходы физических лиц</c:v>
                </c:pt>
                <c:pt idx="1">
                  <c:v>Налоги на товары (работы, услуги), реализуемые на территории РФ</c:v>
                </c:pt>
                <c:pt idx="2">
                  <c:v>Налоги на совокупный доход</c:v>
                </c:pt>
                <c:pt idx="3">
                  <c:v>Налог на имущество физических лиц</c:v>
                </c:pt>
                <c:pt idx="4">
                  <c:v>Земельный налог</c:v>
                </c:pt>
                <c:pt idx="5">
                  <c:v>Иные доходы (госпошлина, экология, доходы от оказания  платных услуг и компенсации затрат государства, штрафы, прочие неналоговые доходы)</c:v>
                </c:pt>
                <c:pt idx="6">
                  <c:v>Доходы от использования имущества, находящегося в государственной и муниципальной собственности</c:v>
                </c:pt>
                <c:pt idx="7">
                  <c:v>Доходы от продажи материальных и нематериальных активов</c:v>
                </c:pt>
              </c:strCache>
            </c:strRef>
          </c:cat>
          <c:val>
            <c:numRef>
              <c:f>Лист2!$J$4:$J$11</c:f>
              <c:numCache>
                <c:formatCode>0.0%</c:formatCode>
                <c:ptCount val="8"/>
                <c:pt idx="0">
                  <c:v>0.36599999999999999</c:v>
                </c:pt>
                <c:pt idx="1">
                  <c:v>3.0000000000000001E-3</c:v>
                </c:pt>
                <c:pt idx="2">
                  <c:v>0.33800000000000002</c:v>
                </c:pt>
                <c:pt idx="3">
                  <c:v>4.8000000000000001E-2</c:v>
                </c:pt>
                <c:pt idx="4">
                  <c:v>8.7999999999999995E-2</c:v>
                </c:pt>
                <c:pt idx="5">
                  <c:v>8.9999999999999993E-3</c:v>
                </c:pt>
                <c:pt idx="6">
                  <c:v>0.114</c:v>
                </c:pt>
                <c:pt idx="7">
                  <c:v>3.4000000000000002E-2</c:v>
                </c:pt>
              </c:numCache>
            </c:numRef>
          </c:val>
          <c:extLst>
            <c:ext xmlns:c16="http://schemas.microsoft.com/office/drawing/2014/chart" uri="{C3380CC4-5D6E-409C-BE32-E72D297353CC}">
              <c16:uniqueId val="{00000010-46B4-4E86-9B1B-08AF181380FF}"/>
            </c:ext>
          </c:extLst>
        </c:ser>
        <c:dLbls>
          <c:dLblPos val="outEnd"/>
          <c:showLegendKey val="0"/>
          <c:showVal val="0"/>
          <c:showCatName val="0"/>
          <c:showSerName val="0"/>
          <c:showPercent val="1"/>
          <c:showBubbleSize val="0"/>
          <c:showLeaderLines val="1"/>
        </c:dLbls>
        <c:firstSliceAng val="0"/>
      </c:pie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effectLst>
            <a:glow>
              <a:schemeClr val="accent1">
                <a:alpha val="40000"/>
              </a:schemeClr>
            </a:glow>
          </a:effectLst>
        </a:defRPr>
      </a:pPr>
      <a:endParaRPr lang="ru-RU"/>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05">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headEnd type="none" w="sm" len="sm"/>
        <a:tailEnd type="none" w="sm" len="sm"/>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bg1"/>
    </cs:fontRef>
    <cs:spPr>
      <a:solidFill>
        <a:schemeClr val="tx1">
          <a:lumMod val="50000"/>
          <a:lumOff val="50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alpha val="70000"/>
        </a:schemeClr>
      </a:solidFill>
    </cs:spPr>
  </cs:dataPoint>
  <cs:dataPoint3D>
    <cs:lnRef idx="0"/>
    <cs:fillRef idx="0">
      <cs:styleClr val="auto"/>
    </cs:fillRef>
    <cs:effectRef idx="0"/>
    <cs:fontRef idx="minor">
      <a:schemeClr val="tx1"/>
    </cs:fontRef>
    <cs:spPr>
      <a:solidFill>
        <a:schemeClr val="phClr">
          <a:alpha val="70000"/>
        </a:schemeClr>
      </a:solidFill>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styleClr val="auto"/>
    </cs:lnRef>
    <cs:fillRef idx="0">
      <cs:styleClr val="auto"/>
    </cs:fillRef>
    <cs:effectRef idx="0"/>
    <cs:fontRef idx="minor">
      <a:schemeClr val="dk1"/>
    </cs:fontRef>
    <cs:spPr>
      <a:gradFill>
        <a:gsLst>
          <a:gs pos="0">
            <a:schemeClr val="phClr"/>
          </a:gs>
          <a:gs pos="46000">
            <a:schemeClr val="phClr"/>
          </a:gs>
          <a:gs pos="100000">
            <a:schemeClr val="phClr">
              <a:lumMod val="20000"/>
              <a:lumOff val="80000"/>
              <a:alpha val="0"/>
            </a:schemeClr>
          </a:gs>
        </a:gsLst>
        <a:path path="circle">
          <a:fillToRect l="50000" t="-80000" r="50000" b="180000"/>
        </a:path>
      </a:gradFill>
      <a:ln w="9525" cap="flat" cmpd="sng" algn="ctr">
        <a:solidFill>
          <a:schemeClr val="phClr">
            <a:shade val="95000"/>
          </a:scheme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cap="flat" cmpd="sng" algn="ctr">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0">
              <a:schemeClr val="tx1">
                <a:lumMod val="5000"/>
                <a:lumOff val="95000"/>
              </a:schemeClr>
            </a:gs>
            <a:gs pos="100000">
              <a:schemeClr val="tx1">
                <a:lumMod val="15000"/>
                <a:lumOff val="85000"/>
              </a:schemeClr>
            </a:gs>
          </a:gsLst>
          <a:lin ang="5400000" scaled="0"/>
        </a:gradFill>
        <a:round/>
      </a:ln>
    </cs:spPr>
  </cs:gridlineMajor>
  <cs:gridlineMinor>
    <cs:lnRef idx="0"/>
    <cs:fillRef idx="0"/>
    <cs:effectRef idx="0"/>
    <cs:fontRef idx="minor">
      <a:schemeClr val="dk1"/>
    </cs:fontRef>
    <cs:spPr>
      <a:ln w="9525" cap="flat" cmpd="sng" algn="ctr">
        <a:gradFill>
          <a:gsLst>
            <a:gs pos="0">
              <a:schemeClr val="tx1">
                <a:lumMod val="5000"/>
                <a:lumOff val="95000"/>
              </a:schemeClr>
            </a:gs>
            <a:gs pos="100000">
              <a:schemeClr val="tx1">
                <a:lumMod val="15000"/>
                <a:lumOff val="85000"/>
              </a:schemeClr>
            </a:gs>
          </a:gsLst>
          <a:lin ang="5400000" scaled="0"/>
        </a:gradFill>
        <a:round/>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headEnd type="none" w="sm" len="sm"/>
        <a:tailEnd type="none" w="sm" len="sm"/>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200" b="1" kern="1200" cap="all" spc="5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61">
  <cs:axisTitle>
    <cs:lnRef idx="0"/>
    <cs:fillRef idx="0"/>
    <cs:effectRef idx="0"/>
    <cs:fontRef idx="minor">
      <a:schemeClr val="dk1">
        <a:lumMod val="65000"/>
        <a:lumOff val="35000"/>
      </a:schemeClr>
    </cs:fontRef>
    <cs:defRPr sz="1197" kern="1200"/>
  </cs:axisTitle>
  <cs:categoryAxis>
    <cs:lnRef idx="0"/>
    <cs:fillRef idx="0"/>
    <cs:effectRef idx="0"/>
    <cs:fontRef idx="minor">
      <a:schemeClr val="dk1">
        <a:lumMod val="65000"/>
        <a:lumOff val="35000"/>
      </a:schemeClr>
    </cs:fontRef>
    <cs:defRPr sz="1197" kern="1200"/>
  </cs:categoryAxis>
  <cs:chartArea>
    <cs:lnRef idx="0"/>
    <cs:fillRef idx="0"/>
    <cs:effectRef idx="0"/>
    <cs:fontRef idx="minor">
      <a:schemeClr val="dk1"/>
    </cs:fontRef>
    <cs:spPr>
      <a:pattFill prst="dkDnDiag">
        <a:fgClr>
          <a:schemeClr val="lt1">
            <a:lumMod val="95000"/>
          </a:schemeClr>
        </a:fgClr>
        <a:bgClr>
          <a:schemeClr val="lt1"/>
        </a:bgClr>
      </a:pattFill>
      <a:ln w="9525" cap="flat" cmpd="sng" algn="ctr">
        <a:solidFill>
          <a:schemeClr val="dk1">
            <a:lumMod val="15000"/>
            <a:lumOff val="85000"/>
          </a:schemeClr>
        </a:solidFill>
        <a:round/>
      </a:ln>
    </cs:spPr>
    <cs:defRPr sz="1197" kern="1200"/>
  </cs:chartArea>
  <cs:dataLabel>
    <cs:lnRef idx="0"/>
    <cs:fillRef idx="0"/>
    <cs:effectRef idx="0"/>
    <cs:fontRef idx="minor">
      <a:schemeClr val="lt1"/>
    </cs:fontRef>
    <cs:defRPr sz="1197" b="1" i="0" u="none" strike="noStrike" kern="1200" baseline="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317500" algn="ctr" rotWithShape="0">
          <a:prstClr val="black">
            <a:alpha val="25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20000"/>
          </a:prstClr>
        </a:outerShdw>
      </a:effectLst>
      <a:scene3d>
        <a:camera prst="orthographicFront"/>
        <a:lightRig rig="threePt" dir="t"/>
      </a:scene3d>
      <a:sp3d prstMaterial="matte"/>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noFill/>
      <a:ln w="9525" cap="flat" cmpd="sng" algn="ctr">
        <a:solidFill>
          <a:schemeClr val="dk1">
            <a:lumMod val="15000"/>
            <a:lumOff val="85000"/>
          </a:schemeClr>
        </a:solidFill>
        <a:round/>
      </a:ln>
    </cs:spPr>
    <cs:defRPr sz="1197"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65000"/>
            <a:lumOff val="35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65000"/>
            <a:lumOff val="35000"/>
          </a:schemeClr>
        </a:solidFill>
        <a:round/>
      </a:ln>
    </cs:spPr>
  </cs:errorBar>
  <cs:floor>
    <cs:lnRef idx="0"/>
    <cs:fillRef idx="0"/>
    <cs:effectRef idx="0"/>
    <cs:fontRef idx="minor">
      <a:schemeClr val="dk1"/>
    </cs:fontRef>
    <cs:spPr>
      <a:noFill/>
      <a:ln>
        <a:noFill/>
      </a:ln>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50000"/>
            <a:lumOff val="50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78000"/>
        </a:schemeClr>
      </a:solidFill>
    </cs:spPr>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inor">
      <a:schemeClr val="dk1">
        <a:lumMod val="65000"/>
        <a:lumOff val="35000"/>
      </a:schemeClr>
    </cs:fontRef>
    <cs:defRPr sz="2200" b="1" kern="120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65000"/>
            <a:lumOff val="35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61">
  <cs:axisTitle>
    <cs:lnRef idx="0"/>
    <cs:fillRef idx="0"/>
    <cs:effectRef idx="0"/>
    <cs:fontRef idx="minor">
      <a:schemeClr val="dk1">
        <a:lumMod val="65000"/>
        <a:lumOff val="35000"/>
      </a:schemeClr>
    </cs:fontRef>
    <cs:defRPr sz="1197" kern="1200"/>
  </cs:axisTitle>
  <cs:categoryAxis>
    <cs:lnRef idx="0"/>
    <cs:fillRef idx="0"/>
    <cs:effectRef idx="0"/>
    <cs:fontRef idx="minor">
      <a:schemeClr val="dk1">
        <a:lumMod val="65000"/>
        <a:lumOff val="35000"/>
      </a:schemeClr>
    </cs:fontRef>
    <cs:defRPr sz="1197" kern="1200"/>
  </cs:categoryAxis>
  <cs:chartArea>
    <cs:lnRef idx="0"/>
    <cs:fillRef idx="0"/>
    <cs:effectRef idx="0"/>
    <cs:fontRef idx="minor">
      <a:schemeClr val="dk1"/>
    </cs:fontRef>
    <cs:spPr>
      <a:pattFill prst="dkDnDiag">
        <a:fgClr>
          <a:schemeClr val="lt1">
            <a:lumMod val="95000"/>
          </a:schemeClr>
        </a:fgClr>
        <a:bgClr>
          <a:schemeClr val="lt1"/>
        </a:bgClr>
      </a:pattFill>
      <a:ln w="9525" cap="flat" cmpd="sng" algn="ctr">
        <a:solidFill>
          <a:schemeClr val="dk1">
            <a:lumMod val="15000"/>
            <a:lumOff val="85000"/>
          </a:schemeClr>
        </a:solidFill>
        <a:round/>
      </a:ln>
    </cs:spPr>
    <cs:defRPr sz="1197" kern="1200"/>
  </cs:chartArea>
  <cs:dataLabel>
    <cs:lnRef idx="0"/>
    <cs:fillRef idx="0"/>
    <cs:effectRef idx="0"/>
    <cs:fontRef idx="minor">
      <a:schemeClr val="lt1"/>
    </cs:fontRef>
    <cs:defRPr sz="1197" b="1" i="0" u="none" strike="noStrike" kern="1200" baseline="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317500" algn="ctr" rotWithShape="0">
          <a:prstClr val="black">
            <a:alpha val="25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20000"/>
          </a:prstClr>
        </a:outerShdw>
      </a:effectLst>
      <a:scene3d>
        <a:camera prst="orthographicFront"/>
        <a:lightRig rig="threePt" dir="t"/>
      </a:scene3d>
      <a:sp3d prstMaterial="matte"/>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noFill/>
      <a:ln w="9525" cap="flat" cmpd="sng" algn="ctr">
        <a:solidFill>
          <a:schemeClr val="dk1">
            <a:lumMod val="15000"/>
            <a:lumOff val="85000"/>
          </a:schemeClr>
        </a:solidFill>
        <a:round/>
      </a:ln>
    </cs:spPr>
    <cs:defRPr sz="1197"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65000"/>
            <a:lumOff val="35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65000"/>
            <a:lumOff val="35000"/>
          </a:schemeClr>
        </a:solidFill>
        <a:round/>
      </a:ln>
    </cs:spPr>
  </cs:errorBar>
  <cs:floor>
    <cs:lnRef idx="0"/>
    <cs:fillRef idx="0"/>
    <cs:effectRef idx="0"/>
    <cs:fontRef idx="minor">
      <a:schemeClr val="dk1"/>
    </cs:fontRef>
    <cs:spPr>
      <a:noFill/>
      <a:ln>
        <a:noFill/>
      </a:ln>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50000"/>
            <a:lumOff val="50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78000"/>
        </a:schemeClr>
      </a:solidFill>
    </cs:spPr>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inor">
      <a:schemeClr val="dk1">
        <a:lumMod val="65000"/>
        <a:lumOff val="35000"/>
      </a:schemeClr>
    </cs:fontRef>
    <cs:defRPr sz="2200" b="1" kern="120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65000"/>
            <a:lumOff val="35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61">
  <cs:axisTitle>
    <cs:lnRef idx="0"/>
    <cs:fillRef idx="0"/>
    <cs:effectRef idx="0"/>
    <cs:fontRef idx="minor">
      <a:schemeClr val="dk1">
        <a:lumMod val="65000"/>
        <a:lumOff val="35000"/>
      </a:schemeClr>
    </cs:fontRef>
    <cs:defRPr sz="1197" kern="1200"/>
  </cs:axisTitle>
  <cs:categoryAxis>
    <cs:lnRef idx="0"/>
    <cs:fillRef idx="0"/>
    <cs:effectRef idx="0"/>
    <cs:fontRef idx="minor">
      <a:schemeClr val="dk1">
        <a:lumMod val="65000"/>
        <a:lumOff val="35000"/>
      </a:schemeClr>
    </cs:fontRef>
    <cs:defRPr sz="1197" kern="1200"/>
  </cs:categoryAxis>
  <cs:chartArea>
    <cs:lnRef idx="0"/>
    <cs:fillRef idx="0"/>
    <cs:effectRef idx="0"/>
    <cs:fontRef idx="minor">
      <a:schemeClr val="dk1"/>
    </cs:fontRef>
    <cs:spPr>
      <a:pattFill prst="dkDnDiag">
        <a:fgClr>
          <a:schemeClr val="lt1">
            <a:lumMod val="95000"/>
          </a:schemeClr>
        </a:fgClr>
        <a:bgClr>
          <a:schemeClr val="lt1"/>
        </a:bgClr>
      </a:pattFill>
      <a:ln w="9525" cap="flat" cmpd="sng" algn="ctr">
        <a:solidFill>
          <a:schemeClr val="dk1">
            <a:lumMod val="15000"/>
            <a:lumOff val="85000"/>
          </a:schemeClr>
        </a:solidFill>
        <a:round/>
      </a:ln>
    </cs:spPr>
    <cs:defRPr sz="1197" kern="1200"/>
  </cs:chartArea>
  <cs:dataLabel>
    <cs:lnRef idx="0"/>
    <cs:fillRef idx="0"/>
    <cs:effectRef idx="0"/>
    <cs:fontRef idx="minor">
      <a:schemeClr val="lt1"/>
    </cs:fontRef>
    <cs:defRPr sz="1197" b="1" i="0" u="none" strike="noStrike" kern="1200" baseline="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317500" algn="ctr" rotWithShape="0">
          <a:prstClr val="black">
            <a:alpha val="25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20000"/>
          </a:prstClr>
        </a:outerShdw>
      </a:effectLst>
      <a:scene3d>
        <a:camera prst="orthographicFront"/>
        <a:lightRig rig="threePt" dir="t"/>
      </a:scene3d>
      <a:sp3d prstMaterial="matte"/>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noFill/>
      <a:ln w="9525" cap="flat" cmpd="sng" algn="ctr">
        <a:solidFill>
          <a:schemeClr val="dk1">
            <a:lumMod val="15000"/>
            <a:lumOff val="85000"/>
          </a:schemeClr>
        </a:solidFill>
        <a:round/>
      </a:ln>
    </cs:spPr>
    <cs:defRPr sz="1197"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65000"/>
            <a:lumOff val="35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65000"/>
            <a:lumOff val="35000"/>
          </a:schemeClr>
        </a:solidFill>
        <a:round/>
      </a:ln>
    </cs:spPr>
  </cs:errorBar>
  <cs:floor>
    <cs:lnRef idx="0"/>
    <cs:fillRef idx="0"/>
    <cs:effectRef idx="0"/>
    <cs:fontRef idx="minor">
      <a:schemeClr val="dk1"/>
    </cs:fontRef>
    <cs:spPr>
      <a:noFill/>
      <a:ln>
        <a:noFill/>
      </a:ln>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50000"/>
            <a:lumOff val="50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78000"/>
        </a:schemeClr>
      </a:solidFill>
    </cs:spPr>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inor">
      <a:schemeClr val="dk1">
        <a:lumMod val="65000"/>
        <a:lumOff val="35000"/>
      </a:schemeClr>
    </cs:fontRef>
    <cs:defRPr sz="2200" b="1" kern="120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65000"/>
            <a:lumOff val="35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wall>
</cs:chartStyle>
</file>

<file path=ppt/charts/style5.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2" y="1"/>
            <a:ext cx="2945659" cy="498215"/>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50445" y="1"/>
            <a:ext cx="2945659" cy="498215"/>
          </a:xfrm>
          <a:prstGeom prst="rect">
            <a:avLst/>
          </a:prstGeom>
        </p:spPr>
        <p:txBody>
          <a:bodyPr vert="horz" lIns="91440" tIns="45720" rIns="91440" bIns="45720" rtlCol="0"/>
          <a:lstStyle>
            <a:lvl1pPr algn="r">
              <a:defRPr sz="1200"/>
            </a:lvl1pPr>
          </a:lstStyle>
          <a:p>
            <a:fld id="{7D4C5BD8-0531-46F7-88F9-27B0204D4881}" type="datetimeFigureOut">
              <a:rPr lang="ru-RU" smtClean="0"/>
              <a:t>15.11.2024</a:t>
            </a:fld>
            <a:endParaRPr lang="ru-RU"/>
          </a:p>
        </p:txBody>
      </p:sp>
      <p:sp>
        <p:nvSpPr>
          <p:cNvPr id="4" name="Образ слайда 3"/>
          <p:cNvSpPr>
            <a:spLocks noGrp="1" noRot="1" noChangeAspect="1"/>
          </p:cNvSpPr>
          <p:nvPr>
            <p:ph type="sldImg" idx="2"/>
          </p:nvPr>
        </p:nvSpPr>
        <p:spPr>
          <a:xfrm>
            <a:off x="419100" y="1239838"/>
            <a:ext cx="5959475" cy="33528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79768" y="4778723"/>
            <a:ext cx="5438140" cy="3909864"/>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2" y="9431599"/>
            <a:ext cx="2945659" cy="498214"/>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50445" y="9431599"/>
            <a:ext cx="2945659" cy="498214"/>
          </a:xfrm>
          <a:prstGeom prst="rect">
            <a:avLst/>
          </a:prstGeom>
        </p:spPr>
        <p:txBody>
          <a:bodyPr vert="horz" lIns="91440" tIns="45720" rIns="91440" bIns="45720" rtlCol="0" anchor="b"/>
          <a:lstStyle>
            <a:lvl1pPr algn="r">
              <a:defRPr sz="1200"/>
            </a:lvl1pPr>
          </a:lstStyle>
          <a:p>
            <a:fld id="{EED41EF8-81A9-4A72-8927-F2846589E185}" type="slidenum">
              <a:rPr lang="ru-RU" smtClean="0"/>
              <a:t>‹#›</a:t>
            </a:fld>
            <a:endParaRPr lang="ru-RU"/>
          </a:p>
        </p:txBody>
      </p:sp>
    </p:spTree>
    <p:extLst>
      <p:ext uri="{BB962C8B-B14F-4D97-AF65-F5344CB8AC3E}">
        <p14:creationId xmlns:p14="http://schemas.microsoft.com/office/powerpoint/2010/main" val="37166225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CA75F166-93A5-4CC5-8347-3D9402BC9977}" type="slidenum">
              <a:rPr lang="ru-RU" smtClean="0"/>
              <a:pPr/>
              <a:t>16</a:t>
            </a:fld>
            <a:endParaRPr lang="ru-RU"/>
          </a:p>
        </p:txBody>
      </p:sp>
    </p:spTree>
    <p:extLst>
      <p:ext uri="{BB962C8B-B14F-4D97-AF65-F5344CB8AC3E}">
        <p14:creationId xmlns:p14="http://schemas.microsoft.com/office/powerpoint/2010/main" val="34755848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CA75F166-93A5-4CC5-8347-3D9402BC9977}" type="slidenum">
              <a:rPr lang="ru-RU" smtClean="0"/>
              <a:pPr/>
              <a:t>25</a:t>
            </a:fld>
            <a:endParaRPr lang="ru-RU"/>
          </a:p>
        </p:txBody>
      </p:sp>
    </p:spTree>
    <p:extLst>
      <p:ext uri="{BB962C8B-B14F-4D97-AF65-F5344CB8AC3E}">
        <p14:creationId xmlns:p14="http://schemas.microsoft.com/office/powerpoint/2010/main" val="1115997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CA75F166-93A5-4CC5-8347-3D9402BC9977}" type="slidenum">
              <a:rPr lang="ru-RU" smtClean="0"/>
              <a:pPr/>
              <a:t>26</a:t>
            </a:fld>
            <a:endParaRPr lang="ru-RU"/>
          </a:p>
        </p:txBody>
      </p:sp>
    </p:spTree>
    <p:extLst>
      <p:ext uri="{BB962C8B-B14F-4D97-AF65-F5344CB8AC3E}">
        <p14:creationId xmlns:p14="http://schemas.microsoft.com/office/powerpoint/2010/main" val="15977001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CA75F166-93A5-4CC5-8347-3D9402BC9977}" type="slidenum">
              <a:rPr lang="ru-RU" smtClean="0"/>
              <a:pPr/>
              <a:t>27</a:t>
            </a:fld>
            <a:endParaRPr lang="ru-RU"/>
          </a:p>
        </p:txBody>
      </p:sp>
    </p:spTree>
    <p:extLst>
      <p:ext uri="{BB962C8B-B14F-4D97-AF65-F5344CB8AC3E}">
        <p14:creationId xmlns:p14="http://schemas.microsoft.com/office/powerpoint/2010/main" val="2306970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CA75F166-93A5-4CC5-8347-3D9402BC9977}" type="slidenum">
              <a:rPr lang="ru-RU" smtClean="0"/>
              <a:pPr/>
              <a:t>28</a:t>
            </a:fld>
            <a:endParaRPr lang="ru-RU"/>
          </a:p>
        </p:txBody>
      </p:sp>
    </p:spTree>
    <p:extLst>
      <p:ext uri="{BB962C8B-B14F-4D97-AF65-F5344CB8AC3E}">
        <p14:creationId xmlns:p14="http://schemas.microsoft.com/office/powerpoint/2010/main" val="34730943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CA75F166-93A5-4CC5-8347-3D9402BC9977}" type="slidenum">
              <a:rPr lang="ru-RU" smtClean="0"/>
              <a:pPr/>
              <a:t>29</a:t>
            </a:fld>
            <a:endParaRPr lang="ru-RU"/>
          </a:p>
        </p:txBody>
      </p:sp>
    </p:spTree>
    <p:extLst>
      <p:ext uri="{BB962C8B-B14F-4D97-AF65-F5344CB8AC3E}">
        <p14:creationId xmlns:p14="http://schemas.microsoft.com/office/powerpoint/2010/main" val="41153873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FBC13ABC-28E5-454D-8B66-ED3075F422A0}" type="slidenum">
              <a:rPr lang="ru-RU" smtClean="0"/>
              <a:pPr/>
              <a:t>30</a:t>
            </a:fld>
            <a:endParaRPr lang="ru-RU"/>
          </a:p>
        </p:txBody>
      </p:sp>
    </p:spTree>
    <p:extLst>
      <p:ext uri="{BB962C8B-B14F-4D97-AF65-F5344CB8AC3E}">
        <p14:creationId xmlns:p14="http://schemas.microsoft.com/office/powerpoint/2010/main" val="133730716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FBC13ABC-28E5-454D-8B66-ED3075F422A0}" type="slidenum">
              <a:rPr lang="ru-RU" smtClean="0"/>
              <a:pPr/>
              <a:t>31</a:t>
            </a:fld>
            <a:endParaRPr lang="ru-RU"/>
          </a:p>
        </p:txBody>
      </p:sp>
    </p:spTree>
    <p:extLst>
      <p:ext uri="{BB962C8B-B14F-4D97-AF65-F5344CB8AC3E}">
        <p14:creationId xmlns:p14="http://schemas.microsoft.com/office/powerpoint/2010/main" val="170264993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a:defRPr/>
            </a:pPr>
            <a:fld id="{F98D17B2-16C7-49C3-9124-25664BB2AC83}" type="slidenum">
              <a:rPr lang="ru-RU" smtClean="0"/>
              <a:pPr>
                <a:defRPr/>
              </a:pPr>
              <a:t>32</a:t>
            </a:fld>
            <a:endParaRPr lang="ru-RU"/>
          </a:p>
        </p:txBody>
      </p:sp>
    </p:spTree>
    <p:extLst>
      <p:ext uri="{BB962C8B-B14F-4D97-AF65-F5344CB8AC3E}">
        <p14:creationId xmlns:p14="http://schemas.microsoft.com/office/powerpoint/2010/main" val="305530527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98D17B2-16C7-49C3-9124-25664BB2AC83}" type="slidenum">
              <a:rPr kumimoji="0" lang="ru-RU"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33</a:t>
            </a:fld>
            <a:endParaRPr kumimoji="0" lang="ru-RU"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6793633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FBC13ABC-28E5-454D-8B66-ED3075F422A0}" type="slidenum">
              <a:rPr lang="ru-RU" smtClean="0"/>
              <a:pPr/>
              <a:t>39</a:t>
            </a:fld>
            <a:endParaRPr lang="ru-RU"/>
          </a:p>
        </p:txBody>
      </p:sp>
    </p:spTree>
    <p:extLst>
      <p:ext uri="{BB962C8B-B14F-4D97-AF65-F5344CB8AC3E}">
        <p14:creationId xmlns:p14="http://schemas.microsoft.com/office/powerpoint/2010/main" val="463990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CA75F166-93A5-4CC5-8347-3D9402BC9977}" type="slidenum">
              <a:rPr lang="ru-RU" smtClean="0"/>
              <a:pPr/>
              <a:t>17</a:t>
            </a:fld>
            <a:endParaRPr lang="ru-RU"/>
          </a:p>
        </p:txBody>
      </p:sp>
    </p:spTree>
    <p:extLst>
      <p:ext uri="{BB962C8B-B14F-4D97-AF65-F5344CB8AC3E}">
        <p14:creationId xmlns:p14="http://schemas.microsoft.com/office/powerpoint/2010/main" val="240777059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EED41EF8-81A9-4A72-8927-F2846589E185}" type="slidenum">
              <a:rPr lang="ru-RU" smtClean="0"/>
              <a:pPr/>
              <a:t>61</a:t>
            </a:fld>
            <a:endParaRPr lang="ru-RU"/>
          </a:p>
        </p:txBody>
      </p:sp>
    </p:spTree>
    <p:extLst>
      <p:ext uri="{BB962C8B-B14F-4D97-AF65-F5344CB8AC3E}">
        <p14:creationId xmlns:p14="http://schemas.microsoft.com/office/powerpoint/2010/main" val="324448953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EED41EF8-81A9-4A72-8927-F2846589E185}" type="slidenum">
              <a:rPr lang="ru-RU" smtClean="0"/>
              <a:t>68</a:t>
            </a:fld>
            <a:endParaRPr lang="ru-RU"/>
          </a:p>
        </p:txBody>
      </p:sp>
    </p:spTree>
    <p:extLst>
      <p:ext uri="{BB962C8B-B14F-4D97-AF65-F5344CB8AC3E}">
        <p14:creationId xmlns:p14="http://schemas.microsoft.com/office/powerpoint/2010/main" val="421325263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EED41EF8-81A9-4A72-8927-F2846589E185}" type="slidenum">
              <a:rPr lang="ru-RU" smtClean="0"/>
              <a:t>69</a:t>
            </a:fld>
            <a:endParaRPr lang="ru-RU"/>
          </a:p>
        </p:txBody>
      </p:sp>
    </p:spTree>
    <p:extLst>
      <p:ext uri="{BB962C8B-B14F-4D97-AF65-F5344CB8AC3E}">
        <p14:creationId xmlns:p14="http://schemas.microsoft.com/office/powerpoint/2010/main" val="388559302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EED41EF8-81A9-4A72-8927-F2846589E185}" type="slidenum">
              <a:rPr lang="ru-RU" smtClean="0"/>
              <a:t>70</a:t>
            </a:fld>
            <a:endParaRPr lang="ru-RU"/>
          </a:p>
        </p:txBody>
      </p:sp>
    </p:spTree>
    <p:extLst>
      <p:ext uri="{BB962C8B-B14F-4D97-AF65-F5344CB8AC3E}">
        <p14:creationId xmlns:p14="http://schemas.microsoft.com/office/powerpoint/2010/main" val="56633969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EED41EF8-81A9-4A72-8927-F2846589E185}" type="slidenum">
              <a:rPr lang="ru-RU" smtClean="0"/>
              <a:t>71</a:t>
            </a:fld>
            <a:endParaRPr lang="ru-RU"/>
          </a:p>
        </p:txBody>
      </p:sp>
    </p:spTree>
    <p:extLst>
      <p:ext uri="{BB962C8B-B14F-4D97-AF65-F5344CB8AC3E}">
        <p14:creationId xmlns:p14="http://schemas.microsoft.com/office/powerpoint/2010/main" val="295002387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B2359E-838A-3534-D8DA-37EFB674B07B}"/>
            </a:ext>
          </a:extLst>
        </p:cNvPr>
        <p:cNvGrpSpPr/>
        <p:nvPr/>
      </p:nvGrpSpPr>
      <p:grpSpPr>
        <a:xfrm>
          <a:off x="0" y="0"/>
          <a:ext cx="0" cy="0"/>
          <a:chOff x="0" y="0"/>
          <a:chExt cx="0" cy="0"/>
        </a:xfrm>
      </p:grpSpPr>
      <p:sp>
        <p:nvSpPr>
          <p:cNvPr id="2" name="Образ слайда 1">
            <a:extLst>
              <a:ext uri="{FF2B5EF4-FFF2-40B4-BE49-F238E27FC236}">
                <a16:creationId xmlns:a16="http://schemas.microsoft.com/office/drawing/2014/main" id="{7B444C9E-9D94-FB88-6BFE-523D4B07D269}"/>
              </a:ext>
            </a:extLst>
          </p:cNvPr>
          <p:cNvSpPr>
            <a:spLocks noGrp="1" noRot="1" noChangeAspect="1"/>
          </p:cNvSpPr>
          <p:nvPr>
            <p:ph type="sldImg"/>
          </p:nvPr>
        </p:nvSpPr>
        <p:spPr/>
      </p:sp>
      <p:sp>
        <p:nvSpPr>
          <p:cNvPr id="3" name="Заметки 2">
            <a:extLst>
              <a:ext uri="{FF2B5EF4-FFF2-40B4-BE49-F238E27FC236}">
                <a16:creationId xmlns:a16="http://schemas.microsoft.com/office/drawing/2014/main" id="{1A2EE3CD-6C30-E528-8B7C-80B89A364B63}"/>
              </a:ext>
            </a:extLst>
          </p:cNvPr>
          <p:cNvSpPr>
            <a:spLocks noGrp="1"/>
          </p:cNvSpPr>
          <p:nvPr>
            <p:ph type="body" idx="1"/>
          </p:nvPr>
        </p:nvSpPr>
        <p:spPr/>
        <p:txBody>
          <a:bodyPr/>
          <a:lstStyle/>
          <a:p>
            <a:endParaRPr lang="ru-RU" dirty="0"/>
          </a:p>
        </p:txBody>
      </p:sp>
      <p:sp>
        <p:nvSpPr>
          <p:cNvPr id="4" name="Номер слайда 3">
            <a:extLst>
              <a:ext uri="{FF2B5EF4-FFF2-40B4-BE49-F238E27FC236}">
                <a16:creationId xmlns:a16="http://schemas.microsoft.com/office/drawing/2014/main" id="{F29112EA-E92C-A816-D8A3-9F0229C0D318}"/>
              </a:ext>
            </a:extLst>
          </p:cNvPr>
          <p:cNvSpPr>
            <a:spLocks noGrp="1"/>
          </p:cNvSpPr>
          <p:nvPr>
            <p:ph type="sldNum" sz="quarter" idx="5"/>
          </p:nvPr>
        </p:nvSpPr>
        <p:spPr/>
        <p:txBody>
          <a:bodyPr/>
          <a:lstStyle/>
          <a:p>
            <a:fld id="{EED41EF8-81A9-4A72-8927-F2846589E185}" type="slidenum">
              <a:rPr lang="ru-RU" smtClean="0"/>
              <a:t>72</a:t>
            </a:fld>
            <a:endParaRPr lang="ru-RU"/>
          </a:p>
        </p:txBody>
      </p:sp>
    </p:spTree>
    <p:extLst>
      <p:ext uri="{BB962C8B-B14F-4D97-AF65-F5344CB8AC3E}">
        <p14:creationId xmlns:p14="http://schemas.microsoft.com/office/powerpoint/2010/main" val="19041016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CA75F166-93A5-4CC5-8347-3D9402BC9977}" type="slidenum">
              <a:rPr lang="ru-RU" smtClean="0"/>
              <a:pPr/>
              <a:t>18</a:t>
            </a:fld>
            <a:endParaRPr lang="ru-RU"/>
          </a:p>
        </p:txBody>
      </p:sp>
    </p:spTree>
    <p:extLst>
      <p:ext uri="{BB962C8B-B14F-4D97-AF65-F5344CB8AC3E}">
        <p14:creationId xmlns:p14="http://schemas.microsoft.com/office/powerpoint/2010/main" val="24111183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CA75F166-93A5-4CC5-8347-3D9402BC9977}" type="slidenum">
              <a:rPr lang="ru-RU" smtClean="0"/>
              <a:pPr/>
              <a:t>19</a:t>
            </a:fld>
            <a:endParaRPr lang="ru-RU"/>
          </a:p>
        </p:txBody>
      </p:sp>
    </p:spTree>
    <p:extLst>
      <p:ext uri="{BB962C8B-B14F-4D97-AF65-F5344CB8AC3E}">
        <p14:creationId xmlns:p14="http://schemas.microsoft.com/office/powerpoint/2010/main" val="4253245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CA75F166-93A5-4CC5-8347-3D9402BC9977}" type="slidenum">
              <a:rPr lang="ru-RU" smtClean="0"/>
              <a:pPr/>
              <a:t>20</a:t>
            </a:fld>
            <a:endParaRPr lang="ru-RU"/>
          </a:p>
        </p:txBody>
      </p:sp>
    </p:spTree>
    <p:extLst>
      <p:ext uri="{BB962C8B-B14F-4D97-AF65-F5344CB8AC3E}">
        <p14:creationId xmlns:p14="http://schemas.microsoft.com/office/powerpoint/2010/main" val="35387410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CA75F166-93A5-4CC5-8347-3D9402BC9977}" type="slidenum">
              <a:rPr lang="ru-RU" smtClean="0"/>
              <a:pPr/>
              <a:t>21</a:t>
            </a:fld>
            <a:endParaRPr lang="ru-RU"/>
          </a:p>
        </p:txBody>
      </p:sp>
    </p:spTree>
    <p:extLst>
      <p:ext uri="{BB962C8B-B14F-4D97-AF65-F5344CB8AC3E}">
        <p14:creationId xmlns:p14="http://schemas.microsoft.com/office/powerpoint/2010/main" val="30075742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CA75F166-93A5-4CC5-8347-3D9402BC9977}" type="slidenum">
              <a:rPr lang="ru-RU" smtClean="0"/>
              <a:pPr/>
              <a:t>22</a:t>
            </a:fld>
            <a:endParaRPr lang="ru-RU"/>
          </a:p>
        </p:txBody>
      </p:sp>
    </p:spTree>
    <p:extLst>
      <p:ext uri="{BB962C8B-B14F-4D97-AF65-F5344CB8AC3E}">
        <p14:creationId xmlns:p14="http://schemas.microsoft.com/office/powerpoint/2010/main" val="20838990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CA75F166-93A5-4CC5-8347-3D9402BC9977}" type="slidenum">
              <a:rPr lang="ru-RU" smtClean="0"/>
              <a:pPr/>
              <a:t>23</a:t>
            </a:fld>
            <a:endParaRPr lang="ru-RU"/>
          </a:p>
        </p:txBody>
      </p:sp>
    </p:spTree>
    <p:extLst>
      <p:ext uri="{BB962C8B-B14F-4D97-AF65-F5344CB8AC3E}">
        <p14:creationId xmlns:p14="http://schemas.microsoft.com/office/powerpoint/2010/main" val="32375220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CA75F166-93A5-4CC5-8347-3D9402BC9977}" type="slidenum">
              <a:rPr lang="ru-RU" smtClean="0"/>
              <a:pPr/>
              <a:t>24</a:t>
            </a:fld>
            <a:endParaRPr lang="ru-RU"/>
          </a:p>
        </p:txBody>
      </p:sp>
    </p:spTree>
    <p:extLst>
      <p:ext uri="{BB962C8B-B14F-4D97-AF65-F5344CB8AC3E}">
        <p14:creationId xmlns:p14="http://schemas.microsoft.com/office/powerpoint/2010/main" val="586204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ru-RU"/>
              <a:t>Образец заголовка</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7D0D1E7B-0856-46EF-BF53-0266FA6D5C93}" type="datetime1">
              <a:rPr lang="ru-RU" smtClean="0"/>
              <a:t>15.11.2024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4EB6E89-BA87-4003-BD23-6BDF40F3EBED}" type="slidenum">
              <a:rPr lang="ru-RU" smtClean="0"/>
              <a:pPr/>
              <a:t>‹#›</a:t>
            </a:fld>
            <a:endParaRPr lang="ru-RU"/>
          </a:p>
        </p:txBody>
      </p:sp>
    </p:spTree>
    <p:extLst>
      <p:ext uri="{BB962C8B-B14F-4D97-AF65-F5344CB8AC3E}">
        <p14:creationId xmlns:p14="http://schemas.microsoft.com/office/powerpoint/2010/main" val="34227790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75B40A17-BBE7-47D6-8A1B-3B459713B193}" type="datetime1">
              <a:rPr lang="ru-RU" smtClean="0"/>
              <a:t>15.11.2024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4EB6E89-BA87-4003-BD23-6BDF40F3EBED}" type="slidenum">
              <a:rPr lang="ru-RU" smtClean="0"/>
              <a:pPr/>
              <a:t>‹#›</a:t>
            </a:fld>
            <a:endParaRPr lang="ru-RU"/>
          </a:p>
        </p:txBody>
      </p:sp>
    </p:spTree>
    <p:extLst>
      <p:ext uri="{BB962C8B-B14F-4D97-AF65-F5344CB8AC3E}">
        <p14:creationId xmlns:p14="http://schemas.microsoft.com/office/powerpoint/2010/main" val="42650715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0BE8E63A-1337-4F08-A2D4-7FABD279D7C7}" type="datetime1">
              <a:rPr lang="ru-RU" smtClean="0"/>
              <a:t>15.11.2024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4EB6E89-BA87-4003-BD23-6BDF40F3EBED}" type="slidenum">
              <a:rPr lang="ru-RU" smtClean="0"/>
              <a:pPr/>
              <a:t>‹#›</a:t>
            </a:fld>
            <a:endParaRPr lang="ru-RU"/>
          </a:p>
        </p:txBody>
      </p:sp>
    </p:spTree>
    <p:extLst>
      <p:ext uri="{BB962C8B-B14F-4D97-AF65-F5344CB8AC3E}">
        <p14:creationId xmlns:p14="http://schemas.microsoft.com/office/powerpoint/2010/main" val="20215243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ru-RU"/>
              <a:t>Образец заголовка</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47F5EB76-B174-4638-B755-63878360F092}" type="datetime1">
              <a:rPr lang="ru-RU" smtClean="0"/>
              <a:t>15.11.2024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57661F-B2B1-4F5C-A5BA-3FA02C8F7456}" type="slidenum">
              <a:rPr lang="ru-RU" smtClean="0"/>
              <a:t>‹#›</a:t>
            </a:fld>
            <a:endParaRPr lang="ru-RU"/>
          </a:p>
        </p:txBody>
      </p:sp>
    </p:spTree>
    <p:extLst>
      <p:ext uri="{BB962C8B-B14F-4D97-AF65-F5344CB8AC3E}">
        <p14:creationId xmlns:p14="http://schemas.microsoft.com/office/powerpoint/2010/main" val="8014333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6FFE8924-FB78-4CBD-8ADB-7E6DAD50CD28}" type="datetime1">
              <a:rPr lang="ru-RU" smtClean="0"/>
              <a:t>15.11.2024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57661F-B2B1-4F5C-A5BA-3FA02C8F7456}" type="slidenum">
              <a:rPr lang="ru-RU" smtClean="0"/>
              <a:t>‹#›</a:t>
            </a:fld>
            <a:endParaRPr lang="ru-RU"/>
          </a:p>
        </p:txBody>
      </p:sp>
    </p:spTree>
    <p:extLst>
      <p:ext uri="{BB962C8B-B14F-4D97-AF65-F5344CB8AC3E}">
        <p14:creationId xmlns:p14="http://schemas.microsoft.com/office/powerpoint/2010/main" val="2329619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ru-RU"/>
              <a:t>Образец заголовка</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51AA5DE-BE00-4CA0-B322-EAA66A611B83}" type="datetime1">
              <a:rPr lang="ru-RU" smtClean="0"/>
              <a:t>15.11.2024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57661F-B2B1-4F5C-A5BA-3FA02C8F7456}" type="slidenum">
              <a:rPr lang="ru-RU" smtClean="0"/>
              <a:t>‹#›</a:t>
            </a:fld>
            <a:endParaRPr lang="ru-RU"/>
          </a:p>
        </p:txBody>
      </p:sp>
    </p:spTree>
    <p:extLst>
      <p:ext uri="{BB962C8B-B14F-4D97-AF65-F5344CB8AC3E}">
        <p14:creationId xmlns:p14="http://schemas.microsoft.com/office/powerpoint/2010/main" val="38646933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E5A3C603-0172-4CF5-9AF3-D4E8BE3DA828}" type="datetime1">
              <a:rPr lang="ru-RU" smtClean="0"/>
              <a:t>15.11.2024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C57661F-B2B1-4F5C-A5BA-3FA02C8F7456}" type="slidenum">
              <a:rPr lang="ru-RU" smtClean="0"/>
              <a:t>‹#›</a:t>
            </a:fld>
            <a:endParaRPr lang="ru-RU"/>
          </a:p>
        </p:txBody>
      </p:sp>
    </p:spTree>
    <p:extLst>
      <p:ext uri="{BB962C8B-B14F-4D97-AF65-F5344CB8AC3E}">
        <p14:creationId xmlns:p14="http://schemas.microsoft.com/office/powerpoint/2010/main" val="14679711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45127" y="2507550"/>
            <a:ext cx="5156200" cy="3680525"/>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7550"/>
            <a:ext cx="5181601" cy="3680525"/>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41CBCC3C-8805-4A50-BAB9-9D1591DE87BC}" type="datetime1">
              <a:rPr lang="ru-RU" smtClean="0"/>
              <a:t>15.11.2024</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5C57661F-B2B1-4F5C-A5BA-3FA02C8F7456}" type="slidenum">
              <a:rPr lang="ru-RU" smtClean="0"/>
              <a:t>‹#›</a:t>
            </a:fld>
            <a:endParaRPr lang="ru-RU"/>
          </a:p>
        </p:txBody>
      </p:sp>
      <p:sp>
        <p:nvSpPr>
          <p:cNvPr id="10" name="Title 9"/>
          <p:cNvSpPr>
            <a:spLocks noGrp="1"/>
          </p:cNvSpPr>
          <p:nvPr>
            <p:ph type="title"/>
          </p:nvPr>
        </p:nvSpPr>
        <p:spPr/>
        <p:txBody>
          <a:bodyPr/>
          <a:lstStyle/>
          <a:p>
            <a:r>
              <a:rPr lang="ru-RU"/>
              <a:t>Образец заголовка</a:t>
            </a:r>
            <a:endParaRPr lang="en-US" dirty="0"/>
          </a:p>
        </p:txBody>
      </p:sp>
    </p:spTree>
    <p:extLst>
      <p:ext uri="{BB962C8B-B14F-4D97-AF65-F5344CB8AC3E}">
        <p14:creationId xmlns:p14="http://schemas.microsoft.com/office/powerpoint/2010/main" val="14874608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Только заголовок">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87890E74-548A-4872-8F8C-8FA8BD08C1CF}" type="datetime1">
              <a:rPr lang="ru-RU" smtClean="0"/>
              <a:t>15.11.2024</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5C57661F-B2B1-4F5C-A5BA-3FA02C8F7456}" type="slidenum">
              <a:rPr lang="ru-RU" smtClean="0"/>
              <a:t>‹#›</a:t>
            </a:fld>
            <a:endParaRPr lang="ru-RU"/>
          </a:p>
        </p:txBody>
      </p:sp>
      <p:sp>
        <p:nvSpPr>
          <p:cNvPr id="6" name="Title 5"/>
          <p:cNvSpPr>
            <a:spLocks noGrp="1"/>
          </p:cNvSpPr>
          <p:nvPr>
            <p:ph type="title"/>
          </p:nvPr>
        </p:nvSpPr>
        <p:spPr/>
        <p:txBody>
          <a:bodyPr/>
          <a:lstStyle/>
          <a:p>
            <a:r>
              <a:rPr lang="ru-RU"/>
              <a:t>Образец заголовка</a:t>
            </a:r>
            <a:endParaRPr lang="en-US"/>
          </a:p>
        </p:txBody>
      </p:sp>
    </p:spTree>
    <p:extLst>
      <p:ext uri="{BB962C8B-B14F-4D97-AF65-F5344CB8AC3E}">
        <p14:creationId xmlns:p14="http://schemas.microsoft.com/office/powerpoint/2010/main" val="37632702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A31574-F872-4006-A66B-7070D3391486}" type="datetime1">
              <a:rPr lang="ru-RU" smtClean="0"/>
              <a:t>15.11.2024</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5C57661F-B2B1-4F5C-A5BA-3FA02C8F7456}" type="slidenum">
              <a:rPr lang="ru-RU" smtClean="0"/>
              <a:t>‹#›</a:t>
            </a:fld>
            <a:endParaRPr lang="ru-RU"/>
          </a:p>
        </p:txBody>
      </p:sp>
    </p:spTree>
    <p:extLst>
      <p:ext uri="{BB962C8B-B14F-4D97-AF65-F5344CB8AC3E}">
        <p14:creationId xmlns:p14="http://schemas.microsoft.com/office/powerpoint/2010/main" val="315346260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ru-RU"/>
              <a:t>Образец заголовка</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C086E5B7-98A6-47BE-B952-BD4424489251}" type="datetime1">
              <a:rPr lang="ru-RU" smtClean="0"/>
              <a:t>15.11.2024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C57661F-B2B1-4F5C-A5BA-3FA02C8F7456}" type="slidenum">
              <a:rPr lang="ru-RU" smtClean="0"/>
              <a:t>‹#›</a:t>
            </a:fld>
            <a:endParaRPr lang="ru-RU"/>
          </a:p>
        </p:txBody>
      </p:sp>
    </p:spTree>
    <p:extLst>
      <p:ext uri="{BB962C8B-B14F-4D97-AF65-F5344CB8AC3E}">
        <p14:creationId xmlns:p14="http://schemas.microsoft.com/office/powerpoint/2010/main" val="20452740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37356F6A-C413-428C-85C1-C5CCAB3599FE}" type="datetime1">
              <a:rPr lang="ru-RU" smtClean="0"/>
              <a:t>15.11.2024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4EB6E89-BA87-4003-BD23-6BDF40F3EBED}" type="slidenum">
              <a:rPr lang="ru-RU" smtClean="0"/>
              <a:pPr/>
              <a:t>‹#›</a:t>
            </a:fld>
            <a:endParaRPr lang="ru-RU"/>
          </a:p>
        </p:txBody>
      </p:sp>
    </p:spTree>
    <p:extLst>
      <p:ext uri="{BB962C8B-B14F-4D97-AF65-F5344CB8AC3E}">
        <p14:creationId xmlns:p14="http://schemas.microsoft.com/office/powerpoint/2010/main" val="72746014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ru-RU"/>
              <a:t>Образец заголовка</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74F80A9B-9BF6-4289-8249-3008D66EE3FE}" type="datetime1">
              <a:rPr lang="ru-RU" smtClean="0"/>
              <a:t>15.11.2024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C57661F-B2B1-4F5C-A5BA-3FA02C8F7456}" type="slidenum">
              <a:rPr lang="ru-RU" smtClean="0"/>
              <a:t>‹#›</a:t>
            </a:fld>
            <a:endParaRPr lang="ru-RU"/>
          </a:p>
        </p:txBody>
      </p:sp>
    </p:spTree>
    <p:extLst>
      <p:ext uri="{BB962C8B-B14F-4D97-AF65-F5344CB8AC3E}">
        <p14:creationId xmlns:p14="http://schemas.microsoft.com/office/powerpoint/2010/main" val="345269383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FE82700E-AE97-428C-A4D1-2B5D619FB207}" type="datetime1">
              <a:rPr lang="ru-RU" smtClean="0"/>
              <a:t>15.11.2024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57661F-B2B1-4F5C-A5BA-3FA02C8F7456}" type="slidenum">
              <a:rPr lang="ru-RU" smtClean="0"/>
              <a:t>‹#›</a:t>
            </a:fld>
            <a:endParaRPr lang="ru-RU"/>
          </a:p>
        </p:txBody>
      </p:sp>
    </p:spTree>
    <p:extLst>
      <p:ext uri="{BB962C8B-B14F-4D97-AF65-F5344CB8AC3E}">
        <p14:creationId xmlns:p14="http://schemas.microsoft.com/office/powerpoint/2010/main" val="38562716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063DBB-BEDC-4ABD-B88B-5CAC2B4BFE75}" type="datetime1">
              <a:rPr lang="ru-RU" smtClean="0"/>
              <a:t>15.11.2024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57661F-B2B1-4F5C-A5BA-3FA02C8F7456}" type="slidenum">
              <a:rPr lang="ru-RU" smtClean="0"/>
              <a:t>‹#›</a:t>
            </a:fld>
            <a:endParaRPr lang="ru-RU"/>
          </a:p>
        </p:txBody>
      </p:sp>
    </p:spTree>
    <p:extLst>
      <p:ext uri="{BB962C8B-B14F-4D97-AF65-F5344CB8AC3E}">
        <p14:creationId xmlns:p14="http://schemas.microsoft.com/office/powerpoint/2010/main" val="13027544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ru-RU"/>
              <a:t>Образец заголовка</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9C25D49-8A56-4291-9FD3-73D237F4EDDD}" type="datetime1">
              <a:rPr lang="ru-RU" smtClean="0"/>
              <a:t>15.11.2024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4EB6E89-BA87-4003-BD23-6BDF40F3EBED}" type="slidenum">
              <a:rPr lang="ru-RU" smtClean="0"/>
              <a:pPr/>
              <a:t>‹#›</a:t>
            </a:fld>
            <a:endParaRPr lang="ru-RU"/>
          </a:p>
        </p:txBody>
      </p:sp>
    </p:spTree>
    <p:extLst>
      <p:ext uri="{BB962C8B-B14F-4D97-AF65-F5344CB8AC3E}">
        <p14:creationId xmlns:p14="http://schemas.microsoft.com/office/powerpoint/2010/main" val="36805171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9A3C167B-0F33-4464-9AC7-93F41ABBF46B}" type="datetime1">
              <a:rPr lang="ru-RU" smtClean="0"/>
              <a:t>15.11.2024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4EB6E89-BA87-4003-BD23-6BDF40F3EBED}" type="slidenum">
              <a:rPr lang="ru-RU" smtClean="0"/>
              <a:pPr/>
              <a:t>‹#›</a:t>
            </a:fld>
            <a:endParaRPr lang="ru-RU"/>
          </a:p>
        </p:txBody>
      </p:sp>
    </p:spTree>
    <p:extLst>
      <p:ext uri="{BB962C8B-B14F-4D97-AF65-F5344CB8AC3E}">
        <p14:creationId xmlns:p14="http://schemas.microsoft.com/office/powerpoint/2010/main" val="39945722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45127" y="2507550"/>
            <a:ext cx="5156200" cy="3680525"/>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7550"/>
            <a:ext cx="5181601" cy="3680525"/>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9AE57213-6B52-40ED-AE7F-AE25B1591522}" type="datetime1">
              <a:rPr lang="ru-RU" smtClean="0"/>
              <a:t>15.11.2024</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E4EB6E89-BA87-4003-BD23-6BDF40F3EBED}" type="slidenum">
              <a:rPr lang="ru-RU" smtClean="0"/>
              <a:pPr/>
              <a:t>‹#›</a:t>
            </a:fld>
            <a:endParaRPr lang="ru-RU"/>
          </a:p>
        </p:txBody>
      </p:sp>
      <p:sp>
        <p:nvSpPr>
          <p:cNvPr id="10" name="Title 9"/>
          <p:cNvSpPr>
            <a:spLocks noGrp="1"/>
          </p:cNvSpPr>
          <p:nvPr>
            <p:ph type="title"/>
          </p:nvPr>
        </p:nvSpPr>
        <p:spPr/>
        <p:txBody>
          <a:bodyPr/>
          <a:lstStyle/>
          <a:p>
            <a:r>
              <a:rPr lang="ru-RU"/>
              <a:t>Образец заголовка</a:t>
            </a:r>
            <a:endParaRPr lang="en-US" dirty="0"/>
          </a:p>
        </p:txBody>
      </p:sp>
    </p:spTree>
    <p:extLst>
      <p:ext uri="{BB962C8B-B14F-4D97-AF65-F5344CB8AC3E}">
        <p14:creationId xmlns:p14="http://schemas.microsoft.com/office/powerpoint/2010/main" val="4283571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Только заголовок">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B18DE9C-70F3-453D-8800-C11DAD735040}" type="datetime1">
              <a:rPr lang="ru-RU" smtClean="0"/>
              <a:t>15.11.2024</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E4EB6E89-BA87-4003-BD23-6BDF40F3EBED}" type="slidenum">
              <a:rPr lang="ru-RU" smtClean="0"/>
              <a:pPr/>
              <a:t>‹#›</a:t>
            </a:fld>
            <a:endParaRPr lang="ru-RU"/>
          </a:p>
        </p:txBody>
      </p:sp>
      <p:sp>
        <p:nvSpPr>
          <p:cNvPr id="6" name="Title 5"/>
          <p:cNvSpPr>
            <a:spLocks noGrp="1"/>
          </p:cNvSpPr>
          <p:nvPr>
            <p:ph type="title"/>
          </p:nvPr>
        </p:nvSpPr>
        <p:spPr/>
        <p:txBody>
          <a:bodyPr/>
          <a:lstStyle/>
          <a:p>
            <a:r>
              <a:rPr lang="ru-RU"/>
              <a:t>Образец заголовка</a:t>
            </a:r>
            <a:endParaRPr lang="en-US"/>
          </a:p>
        </p:txBody>
      </p:sp>
    </p:spTree>
    <p:extLst>
      <p:ext uri="{BB962C8B-B14F-4D97-AF65-F5344CB8AC3E}">
        <p14:creationId xmlns:p14="http://schemas.microsoft.com/office/powerpoint/2010/main" val="16618590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B4686E-8613-4A11-8AB0-0095880EE47A}" type="datetime1">
              <a:rPr lang="ru-RU" smtClean="0"/>
              <a:t>15.11.2024</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E4EB6E89-BA87-4003-BD23-6BDF40F3EBED}" type="slidenum">
              <a:rPr lang="ru-RU" smtClean="0"/>
              <a:pPr/>
              <a:t>‹#›</a:t>
            </a:fld>
            <a:endParaRPr lang="ru-RU"/>
          </a:p>
        </p:txBody>
      </p:sp>
    </p:spTree>
    <p:extLst>
      <p:ext uri="{BB962C8B-B14F-4D97-AF65-F5344CB8AC3E}">
        <p14:creationId xmlns:p14="http://schemas.microsoft.com/office/powerpoint/2010/main" val="4376368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ru-RU"/>
              <a:t>Образец заголовка</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ABAD1B34-FC17-4507-8E52-8DF24A989AE0}" type="datetime1">
              <a:rPr lang="ru-RU" smtClean="0"/>
              <a:t>15.11.2024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4EB6E89-BA87-4003-BD23-6BDF40F3EBED}" type="slidenum">
              <a:rPr lang="ru-RU" smtClean="0"/>
              <a:pPr/>
              <a:t>‹#›</a:t>
            </a:fld>
            <a:endParaRPr lang="ru-RU"/>
          </a:p>
        </p:txBody>
      </p:sp>
    </p:spTree>
    <p:extLst>
      <p:ext uri="{BB962C8B-B14F-4D97-AF65-F5344CB8AC3E}">
        <p14:creationId xmlns:p14="http://schemas.microsoft.com/office/powerpoint/2010/main" val="30474934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ru-RU"/>
              <a:t>Образец заголовка</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382CF34E-8289-4FD0-B89D-9C9C68981209}" type="datetime1">
              <a:rPr lang="ru-RU" smtClean="0"/>
              <a:t>15.11.2024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4EB6E89-BA87-4003-BD23-6BDF40F3EBED}" type="slidenum">
              <a:rPr lang="ru-RU" smtClean="0"/>
              <a:pPr/>
              <a:t>‹#›</a:t>
            </a:fld>
            <a:endParaRPr lang="ru-RU"/>
          </a:p>
        </p:txBody>
      </p:sp>
    </p:spTree>
    <p:extLst>
      <p:ext uri="{BB962C8B-B14F-4D97-AF65-F5344CB8AC3E}">
        <p14:creationId xmlns:p14="http://schemas.microsoft.com/office/powerpoint/2010/main" val="37669284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845127" y="1828800"/>
            <a:ext cx="10515600" cy="4351337"/>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40796745-3B40-4461-B640-8AE9DE0C3B28}" type="datetime1">
              <a:rPr lang="ru-RU" smtClean="0"/>
              <a:t>15.11.2024</a:t>
            </a:fld>
            <a:endParaRPr lang="ru-R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endParaRPr lang="ru-RU"/>
          </a:p>
        </p:txBody>
      </p:sp>
      <p:sp>
        <p:nvSpPr>
          <p:cNvPr id="6" name="Slide Number Placeholder 5"/>
          <p:cNvSpPr>
            <a:spLocks noGrp="1"/>
          </p:cNvSpPr>
          <p:nvPr>
            <p:ph type="sldNum" sz="quarter" idx="4"/>
          </p:nvPr>
        </p:nvSpPr>
        <p:spPr>
          <a:xfrm>
            <a:off x="8617527" y="6356350"/>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E4EB6E89-BA87-4003-BD23-6BDF40F3EBED}" type="slidenum">
              <a:rPr lang="ru-RU" smtClean="0"/>
              <a:pPr/>
              <a:t>‹#›</a:t>
            </a:fld>
            <a:endParaRPr lang="ru-RU"/>
          </a:p>
        </p:txBody>
      </p:sp>
    </p:spTree>
    <p:extLst>
      <p:ext uri="{BB962C8B-B14F-4D97-AF65-F5344CB8AC3E}">
        <p14:creationId xmlns:p14="http://schemas.microsoft.com/office/powerpoint/2010/main" val="309274583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845127" y="1828800"/>
            <a:ext cx="10515600" cy="4351337"/>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C87C552A-DBAE-4BE7-A89F-CBAE99D7898D}" type="datetime1">
              <a:rPr lang="ru-RU" smtClean="0"/>
              <a:t>15.11.2024</a:t>
            </a:fld>
            <a:endParaRPr lang="ru-R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endParaRPr lang="ru-RU"/>
          </a:p>
        </p:txBody>
      </p:sp>
      <p:sp>
        <p:nvSpPr>
          <p:cNvPr id="6" name="Slide Number Placeholder 5"/>
          <p:cNvSpPr>
            <a:spLocks noGrp="1"/>
          </p:cNvSpPr>
          <p:nvPr>
            <p:ph type="sldNum" sz="quarter" idx="4"/>
          </p:nvPr>
        </p:nvSpPr>
        <p:spPr>
          <a:xfrm>
            <a:off x="8617527" y="6356350"/>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5C57661F-B2B1-4F5C-A5BA-3FA02C8F7456}" type="slidenum">
              <a:rPr lang="ru-RU" smtClean="0"/>
              <a:t>‹#›</a:t>
            </a:fld>
            <a:endParaRPr lang="ru-RU"/>
          </a:p>
        </p:txBody>
      </p:sp>
    </p:spTree>
    <p:extLst>
      <p:ext uri="{BB962C8B-B14F-4D97-AF65-F5344CB8AC3E}">
        <p14:creationId xmlns:p14="http://schemas.microsoft.com/office/powerpoint/2010/main" val="4003358518"/>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chart" Target="../charts/chart4.xml"/><Relationship Id="rId4" Type="http://schemas.openxmlformats.org/officeDocument/2006/relationships/chart" Target="../charts/chart3.xml"/></Relationships>
</file>

<file path=ppt/slides/_rels/slide3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chart" Target="../charts/chart5.xml"/><Relationship Id="rId4" Type="http://schemas.openxmlformats.org/officeDocument/2006/relationships/image" Target="../media/image3.png"/></Relationships>
</file>

<file path=ppt/slides/_rels/slide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7.xml"/><Relationship Id="rId4" Type="http://schemas.openxmlformats.org/officeDocument/2006/relationships/hyperlink" Target="https://budget.mosreg.ru/analitika/ispolnenie-byudjeta-subekta/otdelnye-parametry-byudzheta-municipalnyx-obrazovanij/" TargetMode="External"/></Relationships>
</file>

<file path=ppt/slides/_rels/slide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ru.wikipedia.org/wiki/%D0%9F%D0%B0%D0%B2%D0%B5%D0%BB%D1%8C%D1%86%D0%B5%D0%B2%D0%BE_(%D0%BC%D0%B8%D0%BA%D1%80%D0%BE%D1%80%D0%B0%D0%B9%D0%BE%D0%BD_%D0%94%D0%BE%D0%BB%D0%B3%D0%BE%D0%BF%D1%80%D1%83%D0%B4%D0%BD%D0%BE%D0%B3%D0%BE)" TargetMode="External"/><Relationship Id="rId2" Type="http://schemas.openxmlformats.org/officeDocument/2006/relationships/hyperlink" Target="https://ru.wikipedia.org/wiki/%D0%A5%D0%BB%D0%B5%D0%B1%D0%BD%D0%B8%D0%BA%D0%BE%D0%B2%D0%BE_(%D0%BC%D0%B8%D0%BA%D1%80%D0%BE%D1%80%D0%B0%D0%B9%D0%BE%D0%BD_%D0%94%D0%BE%D0%BB%D0%B3%D0%BE%D0%BF%D1%80%D1%83%D0%B4%D0%BD%D0%BE%D0%B3%D0%BE)" TargetMode="Externa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hyperlink" Target="https://ru.wikipedia.org/wiki/%D0%A8%D0%B5%D1%80%D0%B5%D0%BC%D0%B5%D1%82%D1%8C%D0%B5%D0%B2%D1%81%D0%BA%D0%B8%D0%B9_(%D0%BC%D0%B8%D0%BA%D1%80%D0%BE%D1%80%D0%B0%D0%B9%D0%BE%D0%BD_%D0%94%D0%BE%D0%BB%D0%B3%D0%BE%D0%BF%D1%80%D1%83%D0%B4%D0%BD%D0%BE%D0%B3%D0%BE)" TargetMode="External"/></Relationships>
</file>

<file path=ppt/slides/_rels/slide4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dolgopfu@yandex.ru" TargetMode="Externa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gs>
            <a:gs pos="38000">
              <a:schemeClr val="accent4">
                <a:lumMod val="20000"/>
                <a:lumOff val="80000"/>
              </a:schemeClr>
            </a:gs>
            <a:gs pos="100000">
              <a:schemeClr val="accent5">
                <a:lumMod val="20000"/>
                <a:lumOff val="80000"/>
              </a:schemeClr>
            </a:gs>
            <a:gs pos="76000">
              <a:schemeClr val="accent2">
                <a:lumMod val="20000"/>
                <a:lumOff val="80000"/>
              </a:schemeClr>
            </a:gs>
          </a:gsLst>
          <a:lin ang="5400000" scaled="1"/>
          <a:tileRect/>
        </a:gra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87CCA48-5D75-46BE-A785-924B0B2AC1F6}"/>
              </a:ext>
            </a:extLst>
          </p:cNvPr>
          <p:cNvSpPr>
            <a:spLocks noGrp="1"/>
          </p:cNvSpPr>
          <p:nvPr>
            <p:ph type="ctrTitle"/>
          </p:nvPr>
        </p:nvSpPr>
        <p:spPr>
          <a:xfrm>
            <a:off x="1561707" y="2337444"/>
            <a:ext cx="9068586" cy="1388537"/>
          </a:xfrm>
        </p:spPr>
        <p:txBody>
          <a:bodyPr>
            <a:normAutofit fontScale="90000"/>
          </a:bodyPr>
          <a:lstStyle/>
          <a:p>
            <a:r>
              <a:rPr lang="ru-RU" dirty="0">
                <a:latin typeface="Century Gothic" panose="020B0502020202020204" pitchFamily="34" charset="0"/>
              </a:rPr>
              <a:t>БЮДЖЕТ ДЛЯ ГРАЖДАН</a:t>
            </a:r>
          </a:p>
        </p:txBody>
      </p:sp>
      <p:sp>
        <p:nvSpPr>
          <p:cNvPr id="3" name="Подзаголовок 2">
            <a:extLst>
              <a:ext uri="{FF2B5EF4-FFF2-40B4-BE49-F238E27FC236}">
                <a16:creationId xmlns:a16="http://schemas.microsoft.com/office/drawing/2014/main" id="{7E5A73B4-16B2-446C-870A-BF4DF75C6C55}"/>
              </a:ext>
            </a:extLst>
          </p:cNvPr>
          <p:cNvSpPr>
            <a:spLocks noGrp="1"/>
          </p:cNvSpPr>
          <p:nvPr>
            <p:ph type="subTitle" idx="1"/>
          </p:nvPr>
        </p:nvSpPr>
        <p:spPr>
          <a:xfrm>
            <a:off x="1562100" y="4307840"/>
            <a:ext cx="9070848" cy="1540700"/>
          </a:xfrm>
        </p:spPr>
        <p:txBody>
          <a:bodyPr>
            <a:normAutofit/>
          </a:bodyPr>
          <a:lstStyle/>
          <a:p>
            <a:pPr>
              <a:lnSpc>
                <a:spcPct val="100000"/>
              </a:lnSpc>
            </a:pPr>
            <a:r>
              <a:rPr lang="ru-RU" sz="2000" dirty="0">
                <a:latin typeface="Century Gothic" panose="020B0502020202020204" pitchFamily="34" charset="0"/>
              </a:rPr>
              <a:t>На основании проекта решения Совета депутатов городского округа Долгопрудный Московской области </a:t>
            </a:r>
          </a:p>
          <a:p>
            <a:pPr>
              <a:lnSpc>
                <a:spcPct val="100000"/>
              </a:lnSpc>
            </a:pPr>
            <a:r>
              <a:rPr lang="ru-RU" sz="2000" dirty="0">
                <a:latin typeface="Century Gothic" panose="020B0502020202020204" pitchFamily="34" charset="0"/>
              </a:rPr>
              <a:t>«О бюджете городского округа Долгопрудный на </a:t>
            </a:r>
            <a:r>
              <a:rPr lang="ru-RU" sz="2000" dirty="0" smtClean="0">
                <a:latin typeface="Century Gothic" panose="020B0502020202020204" pitchFamily="34" charset="0"/>
              </a:rPr>
              <a:t>2025 </a:t>
            </a:r>
            <a:r>
              <a:rPr lang="ru-RU" sz="2000" dirty="0">
                <a:latin typeface="Century Gothic" panose="020B0502020202020204" pitchFamily="34" charset="0"/>
              </a:rPr>
              <a:t>год и плановый период </a:t>
            </a:r>
            <a:r>
              <a:rPr lang="ru-RU" sz="2000" dirty="0" smtClean="0">
                <a:latin typeface="Century Gothic" panose="020B0502020202020204" pitchFamily="34" charset="0"/>
              </a:rPr>
              <a:t>2026 </a:t>
            </a:r>
            <a:r>
              <a:rPr lang="ru-RU" sz="2000" dirty="0">
                <a:latin typeface="Century Gothic" panose="020B0502020202020204" pitchFamily="34" charset="0"/>
              </a:rPr>
              <a:t>и </a:t>
            </a:r>
            <a:r>
              <a:rPr lang="ru-RU" sz="2000" dirty="0" smtClean="0">
                <a:latin typeface="Century Gothic" panose="020B0502020202020204" pitchFamily="34" charset="0"/>
              </a:rPr>
              <a:t>2027 </a:t>
            </a:r>
            <a:r>
              <a:rPr lang="ru-RU" sz="2000" dirty="0">
                <a:latin typeface="Century Gothic" panose="020B0502020202020204" pitchFamily="34" charset="0"/>
              </a:rPr>
              <a:t>годов»</a:t>
            </a:r>
          </a:p>
          <a:p>
            <a:endParaRPr lang="ru-RU" sz="2000" dirty="0">
              <a:latin typeface="Century Gothic" panose="020B0502020202020204" pitchFamily="34" charset="0"/>
            </a:endParaRPr>
          </a:p>
        </p:txBody>
      </p:sp>
      <p:pic>
        <p:nvPicPr>
          <p:cNvPr id="6" name="Рисунок 5">
            <a:extLst>
              <a:ext uri="{FF2B5EF4-FFF2-40B4-BE49-F238E27FC236}">
                <a16:creationId xmlns:a16="http://schemas.microsoft.com/office/drawing/2014/main" id="{74E3E947-420D-4791-BCA8-3817510FCE5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57725" y="573387"/>
            <a:ext cx="2876550" cy="1981200"/>
          </a:xfrm>
          <a:prstGeom prst="rect">
            <a:avLst/>
          </a:prstGeom>
        </p:spPr>
      </p:pic>
    </p:spTree>
    <p:extLst>
      <p:ext uri="{BB962C8B-B14F-4D97-AF65-F5344CB8AC3E}">
        <p14:creationId xmlns:p14="http://schemas.microsoft.com/office/powerpoint/2010/main" val="28161039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56C73AF-0C2D-49B8-A3F0-C9E73E0CE68E}"/>
              </a:ext>
            </a:extLst>
          </p:cNvPr>
          <p:cNvSpPr>
            <a:spLocks noGrp="1"/>
          </p:cNvSpPr>
          <p:nvPr>
            <p:ph type="title"/>
          </p:nvPr>
        </p:nvSpPr>
        <p:spPr>
          <a:xfrm>
            <a:off x="137160" y="0"/>
            <a:ext cx="11917680" cy="1023041"/>
          </a:xfrm>
        </p:spPr>
        <p:txBody>
          <a:bodyPr vert="horz" lIns="91440" tIns="45720" rIns="91440" bIns="45720" rtlCol="0" anchor="ctr">
            <a:noAutofit/>
          </a:bodyPr>
          <a:lstStyle/>
          <a:p>
            <a:pPr algn="ctr"/>
            <a:r>
              <a:rPr lang="ru-RU" sz="2800" dirty="0">
                <a:latin typeface="Century Gothic" panose="020B0502020202020204" pitchFamily="34" charset="0"/>
              </a:rPr>
              <a:t>Социально-экономическое развитие городского округа Долгопрудный</a:t>
            </a:r>
            <a:endParaRPr lang="ru-RU" sz="2800" dirty="0"/>
          </a:p>
        </p:txBody>
      </p:sp>
      <p:sp>
        <p:nvSpPr>
          <p:cNvPr id="3" name="Объект 2">
            <a:extLst>
              <a:ext uri="{FF2B5EF4-FFF2-40B4-BE49-F238E27FC236}">
                <a16:creationId xmlns:a16="http://schemas.microsoft.com/office/drawing/2014/main" id="{C1E81DAF-54F0-426F-A98B-95DE6F76A757}"/>
              </a:ext>
            </a:extLst>
          </p:cNvPr>
          <p:cNvSpPr>
            <a:spLocks noGrp="1"/>
          </p:cNvSpPr>
          <p:nvPr>
            <p:ph idx="1"/>
          </p:nvPr>
        </p:nvSpPr>
        <p:spPr>
          <a:xfrm>
            <a:off x="137160" y="998912"/>
            <a:ext cx="11805716" cy="5859087"/>
          </a:xfrm>
          <a:gradFill>
            <a:gsLst>
              <a:gs pos="63760">
                <a:schemeClr val="accent1">
                  <a:lumMod val="40000"/>
                  <a:lumOff val="60000"/>
                </a:schemeClr>
              </a:gs>
              <a:gs pos="20000">
                <a:schemeClr val="accent6">
                  <a:tint val="9000"/>
                </a:schemeClr>
              </a:gs>
              <a:gs pos="100000">
                <a:schemeClr val="accent4">
                  <a:lumMod val="20000"/>
                  <a:lumOff val="80000"/>
                </a:schemeClr>
              </a:gs>
            </a:gsLst>
          </a:gradFill>
        </p:spPr>
        <p:style>
          <a:lnRef idx="1">
            <a:schemeClr val="accent6"/>
          </a:lnRef>
          <a:fillRef idx="2">
            <a:schemeClr val="accent6"/>
          </a:fillRef>
          <a:effectRef idx="1">
            <a:schemeClr val="accent6"/>
          </a:effectRef>
          <a:fontRef idx="minor">
            <a:schemeClr val="dk1"/>
          </a:fontRef>
        </p:style>
        <p:txBody>
          <a:bodyPr vert="horz" lIns="91440" tIns="45720" rIns="91440" bIns="45720" rtlCol="0">
            <a:noAutofit/>
          </a:bodyPr>
          <a:lstStyle/>
          <a:p>
            <a:pPr>
              <a:lnSpc>
                <a:spcPct val="100000"/>
              </a:lnSpc>
              <a:spcBef>
                <a:spcPts val="600"/>
              </a:spcBef>
              <a:buFont typeface="Wingdings" panose="05000000000000000000" pitchFamily="2" charset="2"/>
              <a:buChar char="v"/>
            </a:pPr>
            <a:r>
              <a:rPr lang="ru-RU" sz="1250" dirty="0">
                <a:solidFill>
                  <a:schemeClr val="accent5">
                    <a:lumMod val="50000"/>
                  </a:schemeClr>
                </a:solidFill>
              </a:rPr>
              <a:t>организация производства деталей и комплектующих для спецтехники, используемой в горнодобывающей промышленности, строительстве и при ремонте дорог. Инициатор проекта - ООО «УДТ-техника». Общий инвестиций – 135,0 млн. рублей. Количество создаваемых рабочих мест 51; </a:t>
            </a:r>
          </a:p>
          <a:p>
            <a:pPr>
              <a:lnSpc>
                <a:spcPct val="100000"/>
              </a:lnSpc>
              <a:spcBef>
                <a:spcPts val="600"/>
              </a:spcBef>
              <a:buFont typeface="Wingdings" panose="05000000000000000000" pitchFamily="2" charset="2"/>
              <a:buChar char="v"/>
            </a:pPr>
            <a:r>
              <a:rPr lang="ru-RU" sz="1250" dirty="0">
                <a:solidFill>
                  <a:schemeClr val="accent5">
                    <a:lumMod val="50000"/>
                  </a:schemeClr>
                </a:solidFill>
              </a:rPr>
              <a:t>организация производства изделия из нержавеющей стали для объектов с высокой интенсивностью использования и пропускной способностью, такими как Московский Метрополитен, торговые и развлекательные центры, предприятия автотранспортного обслуживания. Инициатор проекта - ООО «ТД </a:t>
            </a:r>
            <a:r>
              <a:rPr lang="ru-RU" sz="1250" dirty="0" err="1">
                <a:solidFill>
                  <a:schemeClr val="accent5">
                    <a:lumMod val="50000"/>
                  </a:schemeClr>
                </a:solidFill>
              </a:rPr>
              <a:t>Искра.НК</a:t>
            </a:r>
            <a:r>
              <a:rPr lang="ru-RU" sz="1250" dirty="0">
                <a:solidFill>
                  <a:schemeClr val="accent5">
                    <a:lumMod val="50000"/>
                  </a:schemeClr>
                </a:solidFill>
              </a:rPr>
              <a:t>». Общий инвестиций – 50,0 млн. рублей. Количество создаваемых рабочих мест 20; </a:t>
            </a:r>
          </a:p>
          <a:p>
            <a:pPr>
              <a:lnSpc>
                <a:spcPct val="100000"/>
              </a:lnSpc>
              <a:spcBef>
                <a:spcPts val="600"/>
              </a:spcBef>
              <a:buFont typeface="Wingdings" panose="05000000000000000000" pitchFamily="2" charset="2"/>
              <a:buChar char="v"/>
            </a:pPr>
            <a:r>
              <a:rPr lang="ru-RU" sz="1250" dirty="0">
                <a:effectLst/>
                <a:ea typeface="Times New Roman" panose="02020603050405020304" pitchFamily="18" charset="0"/>
              </a:rPr>
              <a:t>строительство производственного комплекса по производству шаровых кранов в  пенополиуретановой изоляции. Инициатор проекта: ООО «ИСО». Земельный участок предоставлен в рамках программы поддержки импортозамещения в Московской области «Земля за 1 рубль». Общий объем инвестиций – 124,3 млн. рублей, 22 рабочих места. Внебюджетные средства. Завершение проекта планируется в 2026 году.</a:t>
            </a:r>
            <a:endParaRPr lang="ru-RU" sz="1250" dirty="0">
              <a:solidFill>
                <a:schemeClr val="accent5">
                  <a:lumMod val="50000"/>
                </a:schemeClr>
              </a:solidFill>
            </a:endParaRPr>
          </a:p>
          <a:p>
            <a:pPr marL="0" indent="457200">
              <a:lnSpc>
                <a:spcPct val="100000"/>
              </a:lnSpc>
              <a:spcBef>
                <a:spcPts val="600"/>
              </a:spcBef>
              <a:buNone/>
            </a:pPr>
            <a:r>
              <a:rPr lang="ru-RU" sz="1250" dirty="0">
                <a:solidFill>
                  <a:schemeClr val="accent5">
                    <a:lumMod val="50000"/>
                  </a:schemeClr>
                </a:solidFill>
              </a:rPr>
              <a:t> </a:t>
            </a:r>
            <a:r>
              <a:rPr lang="ru-RU" sz="1250" b="1" dirty="0">
                <a:solidFill>
                  <a:schemeClr val="accent5">
                    <a:lumMod val="50000"/>
                  </a:schemeClr>
                </a:solidFill>
              </a:rPr>
              <a:t>В рамках программы поддержки предпринимательства Московской области в соответствии с Законом Московской области №27/2015-ОЗ:</a:t>
            </a:r>
          </a:p>
          <a:p>
            <a:pPr>
              <a:lnSpc>
                <a:spcPct val="100000"/>
              </a:lnSpc>
              <a:spcBef>
                <a:spcPts val="600"/>
              </a:spcBef>
              <a:buFont typeface="Wingdings" panose="05000000000000000000" pitchFamily="2" charset="2"/>
              <a:buChar char="v"/>
            </a:pPr>
            <a:r>
              <a:rPr lang="ru-RU" sz="1250" dirty="0">
                <a:solidFill>
                  <a:schemeClr val="accent5">
                    <a:lumMod val="50000"/>
                  </a:schemeClr>
                </a:solidFill>
              </a:rPr>
              <a:t>строительство спортивного комплекса на бале ледовой арены ООО «Валдай тур». Объем инвестиций – 250,0 млн. рублей. Количество создаваемых рабочих мест – 30.  Заработная плата - 55 тыс. рублей;</a:t>
            </a:r>
          </a:p>
          <a:p>
            <a:pPr>
              <a:lnSpc>
                <a:spcPct val="100000"/>
              </a:lnSpc>
              <a:spcBef>
                <a:spcPts val="600"/>
              </a:spcBef>
              <a:buFont typeface="Wingdings" panose="05000000000000000000" pitchFamily="2" charset="2"/>
              <a:buChar char="v"/>
            </a:pPr>
            <a:r>
              <a:rPr lang="ru-RU" sz="1250" dirty="0">
                <a:solidFill>
                  <a:schemeClr val="accent5">
                    <a:lumMod val="50000"/>
                  </a:schemeClr>
                </a:solidFill>
              </a:rPr>
              <a:t>создания отеля с тематическим парком ООО «Физтех-</a:t>
            </a:r>
            <a:r>
              <a:rPr lang="ru-RU" sz="1250" dirty="0" err="1">
                <a:solidFill>
                  <a:schemeClr val="accent5">
                    <a:lumMod val="50000"/>
                  </a:schemeClr>
                </a:solidFill>
              </a:rPr>
              <a:t>лэнд</a:t>
            </a:r>
            <a:r>
              <a:rPr lang="ru-RU" sz="1250" dirty="0">
                <a:solidFill>
                  <a:schemeClr val="accent5">
                    <a:lumMod val="50000"/>
                  </a:schemeClr>
                </a:solidFill>
              </a:rPr>
              <a:t>». Инвестиции в проект составят более 1,5 млрд рублей. Ожидается создание около 40 новых рабочих мест;</a:t>
            </a:r>
          </a:p>
          <a:p>
            <a:pPr>
              <a:lnSpc>
                <a:spcPct val="100000"/>
              </a:lnSpc>
              <a:spcBef>
                <a:spcPts val="600"/>
              </a:spcBef>
              <a:buFont typeface="Wingdings" panose="05000000000000000000" pitchFamily="2" charset="2"/>
              <a:buChar char="v"/>
            </a:pPr>
            <a:r>
              <a:rPr lang="ru-RU" sz="1250" dirty="0">
                <a:solidFill>
                  <a:schemeClr val="accent5">
                    <a:lumMod val="50000"/>
                  </a:schemeClr>
                </a:solidFill>
              </a:rPr>
              <a:t>строительство административно-делового центра ООО «Рынок Подмосковья -2». Объем инвестиций – 45,0 млн. рублей. Количество создаваемых рабочих мест – 3.  </a:t>
            </a:r>
          </a:p>
          <a:p>
            <a:pPr marL="0" indent="457200">
              <a:lnSpc>
                <a:spcPct val="100000"/>
              </a:lnSpc>
              <a:spcBef>
                <a:spcPts val="600"/>
              </a:spcBef>
              <a:buNone/>
            </a:pPr>
            <a:r>
              <a:rPr lang="ru-RU" sz="1250" b="1" dirty="0">
                <a:solidFill>
                  <a:schemeClr val="accent5">
                    <a:lumMod val="50000"/>
                  </a:schemeClr>
                </a:solidFill>
              </a:rPr>
              <a:t>Одной из приоритетных задач социально-экономического развития городского округа Долгопрудный является повышение доступности жилья для населения и обеспечение комфортных условий проживания жителей городского округа Долгопрудный. </a:t>
            </a:r>
          </a:p>
          <a:p>
            <a:pPr marL="0" indent="457200">
              <a:lnSpc>
                <a:spcPct val="100000"/>
              </a:lnSpc>
              <a:spcBef>
                <a:spcPts val="600"/>
              </a:spcBef>
              <a:buNone/>
            </a:pPr>
            <a:r>
              <a:rPr lang="ru-RU" sz="1250" dirty="0">
                <a:solidFill>
                  <a:schemeClr val="accent5">
                    <a:lumMod val="50000"/>
                  </a:schemeClr>
                </a:solidFill>
              </a:rPr>
              <a:t>Общая площадь жилых помещений в городском округе Долгопрудный, введенная в действие за 2023 год составила 132,99 тыс. </a:t>
            </a:r>
            <a:r>
              <a:rPr lang="ru-RU" sz="1250" dirty="0" err="1">
                <a:solidFill>
                  <a:schemeClr val="accent5">
                    <a:lumMod val="50000"/>
                  </a:schemeClr>
                </a:solidFill>
              </a:rPr>
              <a:t>кв.м</a:t>
            </a:r>
            <a:r>
              <a:rPr lang="ru-RU" sz="1250" dirty="0">
                <a:solidFill>
                  <a:schemeClr val="accent5">
                    <a:lumMod val="50000"/>
                  </a:schemeClr>
                </a:solidFill>
              </a:rPr>
              <a:t>. В первом полугодии 2024 года в эксплуатацию введено 5 535 кв.м. жилья. Общая площадь жилищного фонда в городском округе Долгопрудный по состоянию на 01.01.2024 составляет 3 884,1 тыс. кв. метров, к концу 2024 года по оценке объем жилищного фонда составит 3 894,1 тыс. кв. метров. Общая площадь жилых помещений, приходящихся на одного жителя городского округа Долгопрудный, в 2023 году составила 32,62 кв.м., по оценке 2024 года уровень обеспеченности населения жильем составит 32,66 кв.м. на человека. Также в прогнозном периоде 2025-2027 годов, планируется ввод в эксплуатацию жилых домов:</a:t>
            </a:r>
          </a:p>
          <a:p>
            <a:pPr marL="0" indent="457200">
              <a:lnSpc>
                <a:spcPct val="100000"/>
              </a:lnSpc>
              <a:spcBef>
                <a:spcPts val="600"/>
              </a:spcBef>
              <a:buNone/>
            </a:pPr>
            <a:r>
              <a:rPr lang="ru-RU" sz="1250" kern="1000" dirty="0">
                <a:solidFill>
                  <a:schemeClr val="accent5">
                    <a:lumMod val="50000"/>
                  </a:schemeClr>
                </a:solidFill>
              </a:rPr>
              <a:t>2025 г.: 2 многоквартирных дома площадью 28,5 тыс. кв.м. по ул. Заводская д. 2: корпус 2 (12078,6 кв.м.) и корпус 3 (16443,2 кв.м.), застройщик ООО СЗ «</a:t>
            </a:r>
            <a:r>
              <a:rPr lang="ru-RU" sz="1250" kern="1000" dirty="0" err="1">
                <a:solidFill>
                  <a:schemeClr val="accent5">
                    <a:lumMod val="50000"/>
                  </a:schemeClr>
                </a:solidFill>
              </a:rPr>
              <a:t>Гранель</a:t>
            </a:r>
            <a:r>
              <a:rPr lang="ru-RU" sz="1250" kern="1000" dirty="0">
                <a:solidFill>
                  <a:schemeClr val="accent5">
                    <a:lumMod val="50000"/>
                  </a:schemeClr>
                </a:solidFill>
              </a:rPr>
              <a:t> Инвест»; </a:t>
            </a:r>
          </a:p>
          <a:p>
            <a:pPr marL="0" indent="457200">
              <a:lnSpc>
                <a:spcPct val="100000"/>
              </a:lnSpc>
              <a:spcBef>
                <a:spcPts val="600"/>
              </a:spcBef>
              <a:buNone/>
            </a:pPr>
            <a:r>
              <a:rPr lang="ru-RU" sz="1250" kern="1000" dirty="0">
                <a:solidFill>
                  <a:schemeClr val="accent5">
                    <a:lumMod val="50000"/>
                  </a:schemeClr>
                </a:solidFill>
              </a:rPr>
              <a:t>2026 г.: 1 многоквартирный дом площадью 17,3 тыс. </a:t>
            </a:r>
            <a:r>
              <a:rPr lang="ru-RU" sz="1250" kern="1000" dirty="0" err="1">
                <a:solidFill>
                  <a:schemeClr val="accent5">
                    <a:lumMod val="50000"/>
                  </a:schemeClr>
                </a:solidFill>
              </a:rPr>
              <a:t>кв.м</a:t>
            </a:r>
            <a:r>
              <a:rPr lang="ru-RU" sz="1250" kern="1000" dirty="0">
                <a:solidFill>
                  <a:schemeClr val="accent5">
                    <a:lumMod val="50000"/>
                  </a:schemeClr>
                </a:solidFill>
              </a:rPr>
              <a:t>. по ул. Заводская д. 2, застройщик ООО СЗ «</a:t>
            </a:r>
            <a:r>
              <a:rPr lang="ru-RU" sz="1250" kern="1000" dirty="0" err="1">
                <a:solidFill>
                  <a:schemeClr val="accent5">
                    <a:lumMod val="50000"/>
                  </a:schemeClr>
                </a:solidFill>
              </a:rPr>
              <a:t>Гранель</a:t>
            </a:r>
            <a:r>
              <a:rPr lang="ru-RU" sz="1250" kern="1000" dirty="0">
                <a:solidFill>
                  <a:schemeClr val="accent5">
                    <a:lumMod val="50000"/>
                  </a:schemeClr>
                </a:solidFill>
              </a:rPr>
              <a:t> Инвест»; </a:t>
            </a:r>
          </a:p>
          <a:p>
            <a:pPr marL="0" indent="457200">
              <a:lnSpc>
                <a:spcPct val="100000"/>
              </a:lnSpc>
              <a:spcBef>
                <a:spcPts val="600"/>
              </a:spcBef>
              <a:buNone/>
            </a:pPr>
            <a:r>
              <a:rPr lang="ru-RU" sz="1250" kern="1000" dirty="0">
                <a:solidFill>
                  <a:schemeClr val="accent5">
                    <a:lumMod val="50000"/>
                  </a:schemeClr>
                </a:solidFill>
              </a:rPr>
              <a:t>2027 г.: планируется строительство многоэтажной жилой застройки общей площадью квартир 41,24 тыс. кв. м по ул. Парковой в рамках масштабного инвестиционного проекта по расселению граждан из аварийных жилых домов</a:t>
            </a:r>
            <a:r>
              <a:rPr lang="ru-RU" sz="1250" dirty="0">
                <a:solidFill>
                  <a:schemeClr val="accent5">
                    <a:lumMod val="50000"/>
                  </a:schemeClr>
                </a:solidFill>
              </a:rPr>
              <a:t>.</a:t>
            </a:r>
          </a:p>
          <a:p>
            <a:pPr marL="0" indent="457200">
              <a:lnSpc>
                <a:spcPct val="100000"/>
              </a:lnSpc>
              <a:spcBef>
                <a:spcPts val="600"/>
              </a:spcBef>
              <a:buNone/>
            </a:pPr>
            <a:endParaRPr lang="ru-RU" sz="1250" dirty="0">
              <a:solidFill>
                <a:schemeClr val="accent5">
                  <a:lumMod val="50000"/>
                </a:schemeClr>
              </a:solidFill>
            </a:endParaRPr>
          </a:p>
          <a:p>
            <a:pPr marL="0" indent="457200">
              <a:lnSpc>
                <a:spcPct val="100000"/>
              </a:lnSpc>
              <a:spcBef>
                <a:spcPts val="600"/>
              </a:spcBef>
              <a:buNone/>
            </a:pPr>
            <a:endParaRPr lang="ru-RU" sz="1250" dirty="0">
              <a:solidFill>
                <a:schemeClr val="accent5">
                  <a:lumMod val="50000"/>
                </a:schemeClr>
              </a:solidFill>
            </a:endParaRPr>
          </a:p>
        </p:txBody>
      </p:sp>
      <p:sp>
        <p:nvSpPr>
          <p:cNvPr id="14" name="Номер слайда 13">
            <a:extLst>
              <a:ext uri="{FF2B5EF4-FFF2-40B4-BE49-F238E27FC236}">
                <a16:creationId xmlns:a16="http://schemas.microsoft.com/office/drawing/2014/main" id="{C01AFC23-D631-4528-B753-64AF47C1C452}"/>
              </a:ext>
            </a:extLst>
          </p:cNvPr>
          <p:cNvSpPr>
            <a:spLocks noGrp="1"/>
          </p:cNvSpPr>
          <p:nvPr>
            <p:ph type="sldNum" sz="quarter" idx="12"/>
          </p:nvPr>
        </p:nvSpPr>
        <p:spPr>
          <a:xfrm>
            <a:off x="9448800" y="6492875"/>
            <a:ext cx="2743200" cy="365125"/>
          </a:xfrm>
        </p:spPr>
        <p:txBody>
          <a:bodyPr/>
          <a:lstStyle/>
          <a:p>
            <a:fld id="{E4EB6E89-BA87-4003-BD23-6BDF40F3EBED}" type="slidenum">
              <a:rPr lang="ru-RU" smtClean="0"/>
              <a:pPr/>
              <a:t>10</a:t>
            </a:fld>
            <a:endParaRPr lang="ru-RU" dirty="0"/>
          </a:p>
        </p:txBody>
      </p:sp>
      <p:pic>
        <p:nvPicPr>
          <p:cNvPr id="5" name="Объект 6">
            <a:extLst>
              <a:ext uri="{FF2B5EF4-FFF2-40B4-BE49-F238E27FC236}">
                <a16:creationId xmlns:a16="http://schemas.microsoft.com/office/drawing/2014/main" id="{1722C189-B12A-41CD-ADD8-5240111645C3}"/>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923839066"/>
      </p:ext>
    </p:extLst>
  </p:cSld>
  <p:clrMapOvr>
    <a:masterClrMapping/>
  </p:clrMapOvr>
  <p:transition spd="med">
    <p:wipe dir="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56C73AF-0C2D-49B8-A3F0-C9E73E0CE68E}"/>
              </a:ext>
            </a:extLst>
          </p:cNvPr>
          <p:cNvSpPr>
            <a:spLocks noGrp="1"/>
          </p:cNvSpPr>
          <p:nvPr>
            <p:ph type="title"/>
          </p:nvPr>
        </p:nvSpPr>
        <p:spPr>
          <a:xfrm>
            <a:off x="137160" y="0"/>
            <a:ext cx="11917680" cy="1023041"/>
          </a:xfrm>
        </p:spPr>
        <p:txBody>
          <a:bodyPr vert="horz" lIns="91440" tIns="45720" rIns="91440" bIns="45720" rtlCol="0" anchor="ctr">
            <a:noAutofit/>
          </a:bodyPr>
          <a:lstStyle/>
          <a:p>
            <a:pPr algn="ctr"/>
            <a:r>
              <a:rPr lang="ru-RU" sz="2800" dirty="0">
                <a:latin typeface="Century Gothic" panose="020B0502020202020204" pitchFamily="34" charset="0"/>
              </a:rPr>
              <a:t>Социально-экономическое развитие городского округа Долгопрудный</a:t>
            </a:r>
            <a:endParaRPr lang="ru-RU" sz="2800" dirty="0"/>
          </a:p>
        </p:txBody>
      </p:sp>
      <p:sp>
        <p:nvSpPr>
          <p:cNvPr id="3" name="Объект 2">
            <a:extLst>
              <a:ext uri="{FF2B5EF4-FFF2-40B4-BE49-F238E27FC236}">
                <a16:creationId xmlns:a16="http://schemas.microsoft.com/office/drawing/2014/main" id="{C1E81DAF-54F0-426F-A98B-95DE6F76A757}"/>
              </a:ext>
            </a:extLst>
          </p:cNvPr>
          <p:cNvSpPr>
            <a:spLocks noGrp="1"/>
          </p:cNvSpPr>
          <p:nvPr>
            <p:ph idx="1"/>
          </p:nvPr>
        </p:nvSpPr>
        <p:spPr>
          <a:xfrm>
            <a:off x="137160" y="998913"/>
            <a:ext cx="11805716" cy="5493962"/>
          </a:xfrm>
          <a:gradFill>
            <a:gsLst>
              <a:gs pos="63760">
                <a:schemeClr val="accent1">
                  <a:lumMod val="40000"/>
                  <a:lumOff val="60000"/>
                </a:schemeClr>
              </a:gs>
              <a:gs pos="20000">
                <a:schemeClr val="accent6">
                  <a:tint val="9000"/>
                </a:schemeClr>
              </a:gs>
              <a:gs pos="100000">
                <a:schemeClr val="accent4">
                  <a:lumMod val="20000"/>
                  <a:lumOff val="80000"/>
                </a:schemeClr>
              </a:gs>
            </a:gsLst>
          </a:gradFill>
        </p:spPr>
        <p:style>
          <a:lnRef idx="1">
            <a:schemeClr val="accent6"/>
          </a:lnRef>
          <a:fillRef idx="2">
            <a:schemeClr val="accent6"/>
          </a:fillRef>
          <a:effectRef idx="1">
            <a:schemeClr val="accent6"/>
          </a:effectRef>
          <a:fontRef idx="minor">
            <a:schemeClr val="dk1"/>
          </a:fontRef>
        </p:style>
        <p:txBody>
          <a:bodyPr vert="horz" lIns="91440" tIns="45720" rIns="91440" bIns="45720" rtlCol="0">
            <a:noAutofit/>
          </a:bodyPr>
          <a:lstStyle/>
          <a:p>
            <a:pPr marL="0" indent="457200">
              <a:lnSpc>
                <a:spcPct val="100000"/>
              </a:lnSpc>
              <a:spcBef>
                <a:spcPts val="600"/>
              </a:spcBef>
              <a:buNone/>
            </a:pPr>
            <a:r>
              <a:rPr lang="ru-RU" sz="1250" b="1" dirty="0">
                <a:solidFill>
                  <a:schemeClr val="accent5">
                    <a:lumMod val="50000"/>
                  </a:schemeClr>
                </a:solidFill>
              </a:rPr>
              <a:t>В 2023 году в городском округе Долгопрудный создано 6 836 новых рабочих мест</a:t>
            </a:r>
            <a:r>
              <a:rPr lang="ru-RU" sz="1250" dirty="0">
                <a:solidFill>
                  <a:schemeClr val="accent5">
                    <a:lumMod val="50000"/>
                  </a:schemeClr>
                </a:solidFill>
              </a:rPr>
              <a:t>, на прогнозный период 2025-2027 годов планируется к созданию еще около 7,0 тысяч рабочих мест. Большое значение для создания в городском округе новых рабочих мест имеет создание и развитие в городе высокотехнологичных и наукоемких производств. В январе-июне 2024 года создано </a:t>
            </a:r>
            <a:r>
              <a:rPr lang="en-US" sz="1250" dirty="0">
                <a:solidFill>
                  <a:schemeClr val="accent5">
                    <a:lumMod val="50000"/>
                  </a:schemeClr>
                </a:solidFill>
              </a:rPr>
              <a:t>1695</a:t>
            </a:r>
            <a:r>
              <a:rPr lang="ru-RU" sz="1250" dirty="0">
                <a:solidFill>
                  <a:schemeClr val="accent5">
                    <a:lumMod val="50000"/>
                  </a:schemeClr>
                </a:solidFill>
              </a:rPr>
              <a:t> новых рабочих мест, до конца 202</a:t>
            </a:r>
            <a:r>
              <a:rPr lang="en-US" sz="1250" dirty="0">
                <a:solidFill>
                  <a:schemeClr val="accent5">
                    <a:lumMod val="50000"/>
                  </a:schemeClr>
                </a:solidFill>
              </a:rPr>
              <a:t>4</a:t>
            </a:r>
            <a:r>
              <a:rPr lang="ru-RU" sz="1250" dirty="0">
                <a:solidFill>
                  <a:schemeClr val="accent5">
                    <a:lumMod val="50000"/>
                  </a:schemeClr>
                </a:solidFill>
              </a:rPr>
              <a:t> года планируется создание еще </a:t>
            </a:r>
            <a:r>
              <a:rPr lang="en-US" sz="1250" dirty="0">
                <a:solidFill>
                  <a:schemeClr val="accent5">
                    <a:lumMod val="50000"/>
                  </a:schemeClr>
                </a:solidFill>
              </a:rPr>
              <a:t>2236</a:t>
            </a:r>
            <a:r>
              <a:rPr lang="ru-RU" sz="1250" dirty="0">
                <a:solidFill>
                  <a:schemeClr val="accent5">
                    <a:lumMod val="50000"/>
                  </a:schemeClr>
                </a:solidFill>
              </a:rPr>
              <a:t> новых рабочих мест. </a:t>
            </a:r>
          </a:p>
          <a:p>
            <a:pPr marL="0" indent="457200">
              <a:lnSpc>
                <a:spcPct val="100000"/>
              </a:lnSpc>
              <a:spcBef>
                <a:spcPts val="600"/>
              </a:spcBef>
              <a:buNone/>
            </a:pPr>
            <a:r>
              <a:rPr lang="ru-RU" sz="1250" dirty="0">
                <a:solidFill>
                  <a:schemeClr val="accent5">
                    <a:lumMod val="50000"/>
                  </a:schemeClr>
                </a:solidFill>
              </a:rPr>
              <a:t>До конца 202</a:t>
            </a:r>
            <a:r>
              <a:rPr lang="en-US" sz="1250" dirty="0">
                <a:solidFill>
                  <a:schemeClr val="accent5">
                    <a:lumMod val="50000"/>
                  </a:schemeClr>
                </a:solidFill>
              </a:rPr>
              <a:t>4</a:t>
            </a:r>
            <a:r>
              <a:rPr lang="ru-RU" sz="1250" dirty="0">
                <a:solidFill>
                  <a:schemeClr val="accent5">
                    <a:lumMod val="50000"/>
                  </a:schemeClr>
                </a:solidFill>
              </a:rPr>
              <a:t> года запланировано создание рабочих мест  за счет  расширения производственных мощностей, увеличения штатного расписания в рамках выполнения гособоронзаказа и ввода новых производств таких компаний как АО «НИОПИК», ООО «</a:t>
            </a:r>
            <a:r>
              <a:rPr lang="ru-RU" sz="1250" dirty="0" err="1">
                <a:solidFill>
                  <a:schemeClr val="accent5">
                    <a:lumMod val="50000"/>
                  </a:schemeClr>
                </a:solidFill>
              </a:rPr>
              <a:t>ДенталГрупп</a:t>
            </a:r>
            <a:r>
              <a:rPr lang="ru-RU" sz="1250" dirty="0">
                <a:solidFill>
                  <a:schemeClr val="accent5">
                    <a:lumMod val="50000"/>
                  </a:schemeClr>
                </a:solidFill>
              </a:rPr>
              <a:t>», ООО «ВИК», АО «</a:t>
            </a:r>
            <a:r>
              <a:rPr lang="ru-RU" sz="1250" dirty="0" err="1">
                <a:solidFill>
                  <a:schemeClr val="accent5">
                    <a:lumMod val="50000"/>
                  </a:schemeClr>
                </a:solidFill>
              </a:rPr>
              <a:t>Ремстрой</a:t>
            </a:r>
            <a:r>
              <a:rPr lang="ru-RU" sz="1250" dirty="0">
                <a:solidFill>
                  <a:schemeClr val="accent5">
                    <a:lumMod val="50000"/>
                  </a:schemeClr>
                </a:solidFill>
              </a:rPr>
              <a:t>-Алекс» и другие.</a:t>
            </a:r>
          </a:p>
          <a:p>
            <a:pPr marL="0" indent="457200">
              <a:lnSpc>
                <a:spcPct val="100000"/>
              </a:lnSpc>
              <a:spcBef>
                <a:spcPts val="600"/>
              </a:spcBef>
              <a:buNone/>
            </a:pPr>
            <a:r>
              <a:rPr lang="ru-RU" sz="1250" dirty="0">
                <a:solidFill>
                  <a:schemeClr val="accent5">
                    <a:lumMod val="50000"/>
                  </a:schemeClr>
                </a:solidFill>
              </a:rPr>
              <a:t>На прогнозный период до 2027 года запланировано увеличение количества новых рабочих мест за счет модернизации и расширения действующих предприятий и организаций (ПАО ДНПП,  АО «НИОПИК», ООО «</a:t>
            </a:r>
            <a:r>
              <a:rPr lang="ru-RU" sz="1250" dirty="0" err="1">
                <a:solidFill>
                  <a:schemeClr val="accent5">
                    <a:lumMod val="50000"/>
                  </a:schemeClr>
                </a:solidFill>
              </a:rPr>
              <a:t>Мосавтостекло</a:t>
            </a:r>
            <a:r>
              <a:rPr lang="ru-RU" sz="1250" dirty="0">
                <a:solidFill>
                  <a:schemeClr val="accent5">
                    <a:lumMod val="50000"/>
                  </a:schemeClr>
                </a:solidFill>
              </a:rPr>
              <a:t>», ООО ТД «ЛИТ» и пр.), ввода новых  производственных, торговых и общественно-деловых объектов (таких как молокоперерабатывающий завод – ООО «Чистая линия», научно-производственный центр ООО «</a:t>
            </a:r>
            <a:r>
              <a:rPr lang="ru-RU" sz="1250" dirty="0" err="1">
                <a:solidFill>
                  <a:schemeClr val="accent5">
                    <a:lumMod val="50000"/>
                  </a:schemeClr>
                </a:solidFill>
              </a:rPr>
              <a:t>Глобалхимфарм</a:t>
            </a:r>
            <a:r>
              <a:rPr lang="ru-RU" sz="1250" dirty="0">
                <a:solidFill>
                  <a:schemeClr val="accent5">
                    <a:lumMod val="50000"/>
                  </a:schemeClr>
                </a:solidFill>
              </a:rPr>
              <a:t>»), за счет создания новых рабочих мест в субъектах малого бизнеса и пр.</a:t>
            </a:r>
          </a:p>
          <a:p>
            <a:pPr marL="0" indent="457200">
              <a:lnSpc>
                <a:spcPct val="100000"/>
              </a:lnSpc>
              <a:spcBef>
                <a:spcPts val="600"/>
              </a:spcBef>
              <a:buNone/>
            </a:pPr>
            <a:r>
              <a:rPr lang="ru-RU" sz="1250" b="1" dirty="0">
                <a:solidFill>
                  <a:schemeClr val="accent5">
                    <a:lumMod val="50000"/>
                  </a:schemeClr>
                </a:solidFill>
              </a:rPr>
              <a:t>Обеспеченность населения площадью торговых объектов </a:t>
            </a:r>
            <a:r>
              <a:rPr lang="ru-RU" sz="1250" dirty="0">
                <a:solidFill>
                  <a:schemeClr val="accent5">
                    <a:lumMod val="50000"/>
                  </a:schemeClr>
                </a:solidFill>
              </a:rPr>
              <a:t>в 2023 году составила 869,9 кв. метров на 1000 человек, что выше норматива установленного постановлением правительства Московской области от 15.03.2014 № 23-ПП «Об утверждении значения коэффициентов, используемых для расчета нормативов минимальной обеспеченности населения Московской области площадью торговых объектов, и нормативов минимальной обеспеченности населения Московской области площадью торговых объектов». По оценке в 2024 году планируется увеличение обеспеченности до 897,9 кв. метров на 1000 человек. Прогнозируемая величина обеспеченности населения площадью торговых объектов на 2025 год – 904,1/908 кв. метров на 1000 человек; на 2026 год – 909,1/916,7 кв. метров на 1000 человек; на 2027 год – 921,8/928,8 кв. метров на 1000 человек.</a:t>
            </a:r>
          </a:p>
          <a:p>
            <a:pPr marL="0" indent="457200">
              <a:lnSpc>
                <a:spcPct val="100000"/>
              </a:lnSpc>
              <a:spcBef>
                <a:spcPts val="600"/>
              </a:spcBef>
              <a:buNone/>
            </a:pPr>
            <a:r>
              <a:rPr lang="ru-RU" sz="1250" dirty="0">
                <a:solidFill>
                  <a:schemeClr val="accent5">
                    <a:lumMod val="50000"/>
                  </a:schemeClr>
                </a:solidFill>
              </a:rPr>
              <a:t>По оценке в 2024 году предполагается увеличение объема розничного товарооборота по крупным и средним предприятиям до 30 000,2 </a:t>
            </a:r>
            <a:r>
              <a:rPr lang="ru-RU" sz="1250" dirty="0" err="1">
                <a:solidFill>
                  <a:schemeClr val="accent5">
                    <a:lumMod val="50000"/>
                  </a:schemeClr>
                </a:solidFill>
              </a:rPr>
              <a:t>млн.рублей</a:t>
            </a:r>
            <a:r>
              <a:rPr lang="ru-RU" sz="1250" dirty="0">
                <a:solidFill>
                  <a:schemeClr val="accent5">
                    <a:lumMod val="50000"/>
                  </a:schemeClr>
                </a:solidFill>
              </a:rPr>
              <a:t>, индекс физического объема 120,0%. За январь-июнь 2024 года объем розничного товарооборота по крупным и средним предприятиям городского округа составил 14 497,1 млн. рублей, темп роста к аналогичному периоду 2023 года составил 130,1%.</a:t>
            </a:r>
          </a:p>
          <a:p>
            <a:pPr marL="0" indent="457200">
              <a:lnSpc>
                <a:spcPct val="100000"/>
              </a:lnSpc>
              <a:spcBef>
                <a:spcPts val="600"/>
              </a:spcBef>
              <a:buNone/>
            </a:pPr>
            <a:r>
              <a:rPr lang="ru-RU" sz="1250" dirty="0">
                <a:solidFill>
                  <a:schemeClr val="accent5">
                    <a:lumMod val="50000"/>
                  </a:schemeClr>
                </a:solidFill>
              </a:rPr>
              <a:t>В прогнозном периоде росту оборота розничной торговли будет способствовать прирост торговых площадей, стабилизация ситуации в экономике, проведение рекламных мероприятий, расширение ассортимента предприятий торговли, за счет переформатирования цепочек поставок и </a:t>
            </a:r>
            <a:r>
              <a:rPr lang="ru-RU" sz="1250" dirty="0" err="1">
                <a:solidFill>
                  <a:schemeClr val="accent5">
                    <a:lumMod val="50000"/>
                  </a:schemeClr>
                </a:solidFill>
              </a:rPr>
              <a:t>импортозамещения</a:t>
            </a:r>
            <a:r>
              <a:rPr lang="ru-RU" sz="1250" dirty="0">
                <a:solidFill>
                  <a:schemeClr val="accent5">
                    <a:lumMod val="50000"/>
                  </a:schemeClr>
                </a:solidFill>
              </a:rPr>
              <a:t>, дополнительный рост товарооборота прогнозируется за счет расширения услуги «доставка товаров по интернет-заказу». Прогнозируемая величина оборота розничной торговли по крупным и средним организациям на 2025 год – 32 572,4/32 698,3 млн. рублей, индекс физического объема – 103,7/104,5%; на 2026 год – 35 230,2/35 638,9 млн. рублей, индекс физического объема 103,8/104,6%; на 2027 год – 38 141,6/38 880,9; индекс физического объема 104,0/104,8%. </a:t>
            </a:r>
          </a:p>
          <a:p>
            <a:pPr marL="0" indent="457200">
              <a:lnSpc>
                <a:spcPct val="100000"/>
              </a:lnSpc>
              <a:spcBef>
                <a:spcPts val="600"/>
              </a:spcBef>
              <a:buNone/>
            </a:pPr>
            <a:endParaRPr lang="ru-RU" sz="1250" dirty="0">
              <a:solidFill>
                <a:schemeClr val="accent5">
                  <a:lumMod val="50000"/>
                </a:schemeClr>
              </a:solidFill>
            </a:endParaRPr>
          </a:p>
          <a:p>
            <a:pPr marL="0" indent="457200">
              <a:lnSpc>
                <a:spcPct val="100000"/>
              </a:lnSpc>
              <a:spcBef>
                <a:spcPts val="600"/>
              </a:spcBef>
              <a:buNone/>
            </a:pPr>
            <a:endParaRPr lang="ru-RU" sz="1250" dirty="0">
              <a:solidFill>
                <a:schemeClr val="accent5">
                  <a:lumMod val="50000"/>
                </a:schemeClr>
              </a:solidFill>
            </a:endParaRPr>
          </a:p>
          <a:p>
            <a:pPr marL="0" indent="457200">
              <a:lnSpc>
                <a:spcPct val="100000"/>
              </a:lnSpc>
              <a:spcBef>
                <a:spcPts val="600"/>
              </a:spcBef>
              <a:buNone/>
            </a:pPr>
            <a:endParaRPr lang="ru-RU" sz="1250" dirty="0">
              <a:solidFill>
                <a:schemeClr val="accent5">
                  <a:lumMod val="50000"/>
                </a:schemeClr>
              </a:solidFill>
            </a:endParaRPr>
          </a:p>
          <a:p>
            <a:pPr marL="0" indent="457200">
              <a:lnSpc>
                <a:spcPct val="100000"/>
              </a:lnSpc>
              <a:spcBef>
                <a:spcPts val="600"/>
              </a:spcBef>
              <a:buNone/>
            </a:pPr>
            <a:endParaRPr lang="ru-RU" sz="1250" dirty="0">
              <a:solidFill>
                <a:schemeClr val="accent5">
                  <a:lumMod val="50000"/>
                </a:schemeClr>
              </a:solidFill>
            </a:endParaRPr>
          </a:p>
          <a:p>
            <a:pPr marL="0" indent="457200">
              <a:lnSpc>
                <a:spcPct val="100000"/>
              </a:lnSpc>
              <a:spcBef>
                <a:spcPts val="600"/>
              </a:spcBef>
              <a:buNone/>
            </a:pPr>
            <a:endParaRPr lang="ru-RU" sz="1250" dirty="0">
              <a:solidFill>
                <a:schemeClr val="accent5">
                  <a:lumMod val="50000"/>
                </a:schemeClr>
              </a:solidFill>
            </a:endParaRPr>
          </a:p>
          <a:p>
            <a:pPr marL="0" indent="457200">
              <a:lnSpc>
                <a:spcPct val="100000"/>
              </a:lnSpc>
              <a:spcBef>
                <a:spcPts val="600"/>
              </a:spcBef>
              <a:buNone/>
            </a:pPr>
            <a:endParaRPr lang="ru-RU" sz="1250" dirty="0">
              <a:solidFill>
                <a:schemeClr val="accent5">
                  <a:lumMod val="50000"/>
                </a:schemeClr>
              </a:solidFill>
            </a:endParaRPr>
          </a:p>
          <a:p>
            <a:pPr marL="0" indent="457200">
              <a:lnSpc>
                <a:spcPct val="100000"/>
              </a:lnSpc>
              <a:spcBef>
                <a:spcPts val="600"/>
              </a:spcBef>
              <a:buNone/>
            </a:pPr>
            <a:endParaRPr lang="ru-RU" sz="1250" dirty="0">
              <a:solidFill>
                <a:schemeClr val="accent5">
                  <a:lumMod val="50000"/>
                </a:schemeClr>
              </a:solidFill>
            </a:endParaRPr>
          </a:p>
          <a:p>
            <a:pPr marL="0" indent="457200">
              <a:lnSpc>
                <a:spcPct val="100000"/>
              </a:lnSpc>
              <a:spcBef>
                <a:spcPts val="600"/>
              </a:spcBef>
              <a:buNone/>
            </a:pPr>
            <a:endParaRPr lang="ru-RU" sz="1250" dirty="0">
              <a:solidFill>
                <a:schemeClr val="accent5">
                  <a:lumMod val="50000"/>
                </a:schemeClr>
              </a:solidFill>
            </a:endParaRPr>
          </a:p>
          <a:p>
            <a:pPr marL="0" indent="457200">
              <a:lnSpc>
                <a:spcPct val="100000"/>
              </a:lnSpc>
              <a:spcBef>
                <a:spcPts val="600"/>
              </a:spcBef>
              <a:buNone/>
            </a:pPr>
            <a:endParaRPr lang="ru-RU" sz="1250" dirty="0">
              <a:solidFill>
                <a:schemeClr val="accent5">
                  <a:lumMod val="50000"/>
                </a:schemeClr>
              </a:solidFill>
            </a:endParaRPr>
          </a:p>
          <a:p>
            <a:pPr marL="0" indent="457200">
              <a:lnSpc>
                <a:spcPct val="100000"/>
              </a:lnSpc>
              <a:spcBef>
                <a:spcPts val="600"/>
              </a:spcBef>
              <a:buNone/>
            </a:pPr>
            <a:endParaRPr lang="ru-RU" sz="1250" dirty="0">
              <a:solidFill>
                <a:schemeClr val="accent5">
                  <a:lumMod val="50000"/>
                </a:schemeClr>
              </a:solidFill>
            </a:endParaRPr>
          </a:p>
          <a:p>
            <a:pPr marL="0" indent="457200">
              <a:lnSpc>
                <a:spcPct val="100000"/>
              </a:lnSpc>
              <a:spcBef>
                <a:spcPts val="600"/>
              </a:spcBef>
              <a:buNone/>
            </a:pPr>
            <a:endParaRPr lang="ru-RU" sz="1250" dirty="0">
              <a:solidFill>
                <a:schemeClr val="accent5">
                  <a:lumMod val="50000"/>
                </a:schemeClr>
              </a:solidFill>
            </a:endParaRPr>
          </a:p>
          <a:p>
            <a:pPr marL="0" indent="457200">
              <a:lnSpc>
                <a:spcPct val="100000"/>
              </a:lnSpc>
              <a:spcBef>
                <a:spcPts val="600"/>
              </a:spcBef>
              <a:buNone/>
            </a:pPr>
            <a:endParaRPr lang="ru-RU" sz="1250" dirty="0">
              <a:solidFill>
                <a:schemeClr val="accent5">
                  <a:lumMod val="50000"/>
                </a:schemeClr>
              </a:solidFill>
            </a:endParaRPr>
          </a:p>
          <a:p>
            <a:pPr marL="0" indent="457200">
              <a:lnSpc>
                <a:spcPct val="100000"/>
              </a:lnSpc>
              <a:spcBef>
                <a:spcPts val="600"/>
              </a:spcBef>
              <a:buNone/>
            </a:pPr>
            <a:endParaRPr lang="ru-RU" sz="1250" dirty="0">
              <a:solidFill>
                <a:schemeClr val="accent5">
                  <a:lumMod val="50000"/>
                </a:schemeClr>
              </a:solidFill>
            </a:endParaRPr>
          </a:p>
          <a:p>
            <a:pPr marL="0" indent="457200">
              <a:lnSpc>
                <a:spcPct val="100000"/>
              </a:lnSpc>
              <a:spcBef>
                <a:spcPts val="600"/>
              </a:spcBef>
              <a:buNone/>
            </a:pPr>
            <a:endParaRPr lang="ru-RU" sz="1250" dirty="0">
              <a:solidFill>
                <a:schemeClr val="accent5">
                  <a:lumMod val="50000"/>
                </a:schemeClr>
              </a:solidFill>
            </a:endParaRPr>
          </a:p>
        </p:txBody>
      </p:sp>
      <p:sp>
        <p:nvSpPr>
          <p:cNvPr id="14" name="Номер слайда 13">
            <a:extLst>
              <a:ext uri="{FF2B5EF4-FFF2-40B4-BE49-F238E27FC236}">
                <a16:creationId xmlns:a16="http://schemas.microsoft.com/office/drawing/2014/main" id="{C01AFC23-D631-4528-B753-64AF47C1C452}"/>
              </a:ext>
            </a:extLst>
          </p:cNvPr>
          <p:cNvSpPr>
            <a:spLocks noGrp="1"/>
          </p:cNvSpPr>
          <p:nvPr>
            <p:ph type="sldNum" sz="quarter" idx="12"/>
          </p:nvPr>
        </p:nvSpPr>
        <p:spPr>
          <a:xfrm>
            <a:off x="9448800" y="6492875"/>
            <a:ext cx="2743200" cy="365125"/>
          </a:xfrm>
        </p:spPr>
        <p:txBody>
          <a:bodyPr/>
          <a:lstStyle/>
          <a:p>
            <a:fld id="{E4EB6E89-BA87-4003-BD23-6BDF40F3EBED}" type="slidenum">
              <a:rPr lang="ru-RU" smtClean="0"/>
              <a:pPr/>
              <a:t>11</a:t>
            </a:fld>
            <a:endParaRPr lang="ru-RU" dirty="0"/>
          </a:p>
        </p:txBody>
      </p:sp>
      <p:pic>
        <p:nvPicPr>
          <p:cNvPr id="5" name="Объект 6">
            <a:extLst>
              <a:ext uri="{FF2B5EF4-FFF2-40B4-BE49-F238E27FC236}">
                <a16:creationId xmlns:a16="http://schemas.microsoft.com/office/drawing/2014/main" id="{1722C189-B12A-41CD-ADD8-5240111645C3}"/>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2810529702"/>
      </p:ext>
    </p:extLst>
  </p:cSld>
  <p:clrMapOvr>
    <a:masterClrMapping/>
  </p:clrMapOvr>
  <p:transition spd="med">
    <p:wipe dir="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56C73AF-0C2D-49B8-A3F0-C9E73E0CE68E}"/>
              </a:ext>
            </a:extLst>
          </p:cNvPr>
          <p:cNvSpPr>
            <a:spLocks noGrp="1"/>
          </p:cNvSpPr>
          <p:nvPr>
            <p:ph type="title"/>
          </p:nvPr>
        </p:nvSpPr>
        <p:spPr>
          <a:xfrm>
            <a:off x="137160" y="0"/>
            <a:ext cx="11917680" cy="1023041"/>
          </a:xfrm>
        </p:spPr>
        <p:txBody>
          <a:bodyPr vert="horz" lIns="91440" tIns="45720" rIns="91440" bIns="45720" rtlCol="0" anchor="ctr">
            <a:noAutofit/>
          </a:bodyPr>
          <a:lstStyle/>
          <a:p>
            <a:pPr algn="ctr"/>
            <a:r>
              <a:rPr lang="ru-RU" sz="2800" dirty="0"/>
              <a:t>Основные задачи и приоритеты  бюджетной политики </a:t>
            </a:r>
            <a:br>
              <a:rPr lang="ru-RU" sz="2800" dirty="0"/>
            </a:br>
            <a:r>
              <a:rPr lang="ru-RU" sz="2800" dirty="0"/>
              <a:t>на </a:t>
            </a:r>
            <a:r>
              <a:rPr lang="ru-RU" sz="2800" dirty="0" smtClean="0"/>
              <a:t>2025 </a:t>
            </a:r>
            <a:r>
              <a:rPr lang="ru-RU" sz="2800" dirty="0"/>
              <a:t>год и на плановый период </a:t>
            </a:r>
            <a:r>
              <a:rPr lang="ru-RU" sz="2800" dirty="0" smtClean="0"/>
              <a:t>2026 </a:t>
            </a:r>
            <a:r>
              <a:rPr lang="ru-RU" sz="2800" dirty="0"/>
              <a:t>и </a:t>
            </a:r>
            <a:r>
              <a:rPr lang="ru-RU" sz="2800" dirty="0" smtClean="0"/>
              <a:t>2027 </a:t>
            </a:r>
            <a:r>
              <a:rPr lang="ru-RU" sz="2800" dirty="0"/>
              <a:t>годов:</a:t>
            </a:r>
          </a:p>
        </p:txBody>
      </p:sp>
      <p:sp>
        <p:nvSpPr>
          <p:cNvPr id="3" name="Объект 2">
            <a:extLst>
              <a:ext uri="{FF2B5EF4-FFF2-40B4-BE49-F238E27FC236}">
                <a16:creationId xmlns:a16="http://schemas.microsoft.com/office/drawing/2014/main" id="{C1E81DAF-54F0-426F-A98B-95DE6F76A757}"/>
              </a:ext>
            </a:extLst>
          </p:cNvPr>
          <p:cNvSpPr>
            <a:spLocks noGrp="1"/>
          </p:cNvSpPr>
          <p:nvPr>
            <p:ph idx="1"/>
          </p:nvPr>
        </p:nvSpPr>
        <p:spPr>
          <a:xfrm>
            <a:off x="137160" y="998913"/>
            <a:ext cx="11805716" cy="5493962"/>
          </a:xfrm>
          <a:gradFill>
            <a:gsLst>
              <a:gs pos="63760">
                <a:schemeClr val="accent1">
                  <a:lumMod val="40000"/>
                  <a:lumOff val="60000"/>
                </a:schemeClr>
              </a:gs>
              <a:gs pos="20000">
                <a:schemeClr val="accent6">
                  <a:tint val="9000"/>
                </a:schemeClr>
              </a:gs>
              <a:gs pos="100000">
                <a:schemeClr val="accent4">
                  <a:lumMod val="20000"/>
                  <a:lumOff val="80000"/>
                </a:schemeClr>
              </a:gs>
            </a:gsLst>
          </a:gradFill>
        </p:spPr>
        <p:style>
          <a:lnRef idx="1">
            <a:schemeClr val="accent6"/>
          </a:lnRef>
          <a:fillRef idx="2">
            <a:schemeClr val="accent6"/>
          </a:fillRef>
          <a:effectRef idx="1">
            <a:schemeClr val="accent6"/>
          </a:effectRef>
          <a:fontRef idx="minor">
            <a:schemeClr val="dk1"/>
          </a:fontRef>
        </p:style>
        <p:txBody>
          <a:bodyPr vert="horz" lIns="91440" tIns="45720" rIns="91440" bIns="45720" rtlCol="0">
            <a:noAutofit/>
          </a:bodyPr>
          <a:lstStyle/>
          <a:p>
            <a:pPr>
              <a:lnSpc>
                <a:spcPct val="100000"/>
              </a:lnSpc>
              <a:spcBef>
                <a:spcPts val="600"/>
              </a:spcBef>
            </a:pPr>
            <a:r>
              <a:rPr lang="ru-RU" sz="1250" dirty="0"/>
              <a:t>неукоснительное исполнение основных социальных обязательств, в том числе публичных нормативных обязательств и сохранение показателей оплаты труда работников бюджетной сферы;</a:t>
            </a:r>
          </a:p>
          <a:p>
            <a:pPr>
              <a:lnSpc>
                <a:spcPct val="100000"/>
              </a:lnSpc>
              <a:spcBef>
                <a:spcPts val="600"/>
              </a:spcBef>
            </a:pPr>
            <a:r>
              <a:rPr lang="ru-RU" sz="1250" dirty="0"/>
              <a:t>повышение эффективности распределения бюджетных средств, ответственного подхода к принятию новых расходных обязательств с учетом их социально-экономической значимости и обеспеченности источниками финансирования;</a:t>
            </a:r>
          </a:p>
          <a:p>
            <a:pPr>
              <a:lnSpc>
                <a:spcPct val="100000"/>
              </a:lnSpc>
              <a:spcBef>
                <a:spcPts val="600"/>
              </a:spcBef>
            </a:pPr>
            <a:r>
              <a:rPr lang="ru-RU" sz="1250" dirty="0"/>
              <a:t>формирование мероприятий и показателей муниципальных программ городского округа Долгопрудный, позволяющих участвовать в федеральных проектах, входящих в состав национальных проектов, мероприятий государственных программ, с целью привлечения бюджетных средств других уровней на решение вопросов местного значения;</a:t>
            </a:r>
          </a:p>
          <a:p>
            <a:pPr>
              <a:lnSpc>
                <a:spcPct val="100000"/>
              </a:lnSpc>
              <a:spcBef>
                <a:spcPts val="600"/>
              </a:spcBef>
            </a:pPr>
            <a:r>
              <a:rPr lang="ru-RU" sz="1250" dirty="0"/>
              <a:t>проведение оценки целесообразности и актуальности мероприятий муниципальных программ городского округа Долгопрудный и их финансового обеспечения;</a:t>
            </a:r>
          </a:p>
          <a:p>
            <a:pPr>
              <a:lnSpc>
                <a:spcPct val="100000"/>
              </a:lnSpc>
              <a:spcBef>
                <a:spcPts val="600"/>
              </a:spcBef>
            </a:pPr>
            <a:r>
              <a:rPr lang="ru-RU" sz="1250" dirty="0"/>
              <a:t>осуществление закупок товаров, работ, услуг для обеспечения нужд городского округа Долгопрудный конкурентными способами, обеспечивающими наименьшие затраты при сохранении качественных характеристик приобретаемых товаров, работ, услуг;</a:t>
            </a:r>
          </a:p>
          <a:p>
            <a:pPr>
              <a:lnSpc>
                <a:spcPct val="100000"/>
              </a:lnSpc>
              <a:spcBef>
                <a:spcPts val="600"/>
              </a:spcBef>
            </a:pPr>
            <a:r>
              <a:rPr lang="ru-RU" sz="1250" dirty="0"/>
              <a:t>ведение претензионной работы с подрядными организациями, допустившими нарушения при исполнении муниципальных контрактов, устранение замечаний по объектам в рамках исполнения гарантийных обязательств;</a:t>
            </a:r>
          </a:p>
          <a:p>
            <a:pPr>
              <a:lnSpc>
                <a:spcPct val="100000"/>
              </a:lnSpc>
              <a:spcBef>
                <a:spcPts val="600"/>
              </a:spcBef>
            </a:pPr>
            <a:r>
              <a:rPr lang="ru-RU" sz="1250" dirty="0"/>
              <a:t>недопущение образования просроченной кредиторской задолженности по принятым обязательствам, в том числе по заработной плате и социальным выплатам;</a:t>
            </a:r>
          </a:p>
          <a:p>
            <a:pPr>
              <a:lnSpc>
                <a:spcPct val="100000"/>
              </a:lnSpc>
              <a:spcBef>
                <a:spcPts val="600"/>
              </a:spcBef>
            </a:pPr>
            <a:r>
              <a:rPr lang="ru-RU" sz="1250" dirty="0"/>
              <a:t>усиление контроля за расходованием средств в рамках осуществления внутреннего муниципального финансового контроля и систематического ведомственного контроля в отношении подведомственных учреждений;</a:t>
            </a:r>
          </a:p>
          <a:p>
            <a:pPr>
              <a:lnSpc>
                <a:spcPct val="100000"/>
              </a:lnSpc>
              <a:spcBef>
                <a:spcPts val="600"/>
              </a:spcBef>
            </a:pPr>
            <a:r>
              <a:rPr lang="ru-RU" sz="1250" dirty="0"/>
              <a:t>совершенствование деятельности муниципальных учреждений городского округа Долгопрудный;</a:t>
            </a:r>
          </a:p>
          <a:p>
            <a:pPr>
              <a:lnSpc>
                <a:spcPct val="100000"/>
              </a:lnSpc>
              <a:spcBef>
                <a:spcPts val="600"/>
              </a:spcBef>
            </a:pPr>
            <a:r>
              <a:rPr lang="ru-RU" sz="1250" dirty="0"/>
              <a:t>обеспечение органами, осуществляющими функции и полномочия учредителя, контроля за достижением показателей объема и качества муниципальных услуг (работ), оказываемых (выполняемых) муниципальными учреждениями городского округа Долгопрудный;</a:t>
            </a:r>
          </a:p>
          <a:p>
            <a:pPr>
              <a:lnSpc>
                <a:spcPct val="100000"/>
              </a:lnSpc>
              <a:spcBef>
                <a:spcPts val="600"/>
              </a:spcBef>
            </a:pPr>
            <a:r>
              <a:rPr lang="ru-RU" sz="1250" dirty="0"/>
              <a:t>повышение качества финансового менеджмента главных администраторов бюджетных средств городского округа Долгопрудный;</a:t>
            </a:r>
          </a:p>
          <a:p>
            <a:pPr>
              <a:lnSpc>
                <a:spcPct val="100000"/>
              </a:lnSpc>
              <a:spcBef>
                <a:spcPts val="600"/>
              </a:spcBef>
            </a:pPr>
            <a:r>
              <a:rPr lang="ru-RU" sz="1250" dirty="0"/>
              <a:t>создание условий для повышения качества предоставления муниципальных услуг и обеспечение их доступности в электронном виде;</a:t>
            </a:r>
          </a:p>
          <a:p>
            <a:pPr>
              <a:lnSpc>
                <a:spcPct val="100000"/>
              </a:lnSpc>
              <a:spcBef>
                <a:spcPts val="600"/>
              </a:spcBef>
            </a:pPr>
            <a:r>
              <a:rPr lang="ru-RU" sz="1250" dirty="0"/>
              <a:t>дальнейшее вовлечение институтов гражданского общества в бюджетный процесс;</a:t>
            </a:r>
          </a:p>
          <a:p>
            <a:pPr>
              <a:lnSpc>
                <a:spcPct val="100000"/>
              </a:lnSpc>
              <a:spcBef>
                <a:spcPts val="600"/>
              </a:spcBef>
            </a:pPr>
            <a:r>
              <a:rPr lang="ru-RU" sz="1250" dirty="0"/>
              <a:t>обеспечение высокого уровня открытости бюджетных данных, характеризующих прозрачность бюджетного процесса городского округа Долгопрудный.</a:t>
            </a:r>
            <a:endParaRPr lang="ru-RU" sz="1250" dirty="0">
              <a:solidFill>
                <a:schemeClr val="accent5">
                  <a:lumMod val="50000"/>
                </a:schemeClr>
              </a:solidFill>
            </a:endParaRPr>
          </a:p>
        </p:txBody>
      </p:sp>
      <p:sp>
        <p:nvSpPr>
          <p:cNvPr id="14" name="Номер слайда 13">
            <a:extLst>
              <a:ext uri="{FF2B5EF4-FFF2-40B4-BE49-F238E27FC236}">
                <a16:creationId xmlns:a16="http://schemas.microsoft.com/office/drawing/2014/main" id="{C01AFC23-D631-4528-B753-64AF47C1C452}"/>
              </a:ext>
            </a:extLst>
          </p:cNvPr>
          <p:cNvSpPr>
            <a:spLocks noGrp="1"/>
          </p:cNvSpPr>
          <p:nvPr>
            <p:ph type="sldNum" sz="quarter" idx="12"/>
          </p:nvPr>
        </p:nvSpPr>
        <p:spPr>
          <a:xfrm>
            <a:off x="9448800" y="6492875"/>
            <a:ext cx="2743200" cy="365125"/>
          </a:xfrm>
        </p:spPr>
        <p:txBody>
          <a:bodyPr/>
          <a:lstStyle/>
          <a:p>
            <a:fld id="{E4EB6E89-BA87-4003-BD23-6BDF40F3EBED}" type="slidenum">
              <a:rPr lang="ru-RU" smtClean="0"/>
              <a:pPr/>
              <a:t>12</a:t>
            </a:fld>
            <a:endParaRPr lang="ru-RU" dirty="0"/>
          </a:p>
        </p:txBody>
      </p:sp>
      <p:pic>
        <p:nvPicPr>
          <p:cNvPr id="5" name="Объект 6">
            <a:extLst>
              <a:ext uri="{FF2B5EF4-FFF2-40B4-BE49-F238E27FC236}">
                <a16:creationId xmlns:a16="http://schemas.microsoft.com/office/drawing/2014/main" id="{1722C189-B12A-41CD-ADD8-5240111645C3}"/>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425356650"/>
      </p:ext>
    </p:extLst>
  </p:cSld>
  <p:clrMapOvr>
    <a:masterClrMapping/>
  </p:clrMapOvr>
  <p:transition spd="med">
    <p:wipe dir="d"/>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CC869C6-B09A-4555-9DB6-EA48C33B2418}"/>
              </a:ext>
            </a:extLst>
          </p:cNvPr>
          <p:cNvSpPr>
            <a:spLocks noGrp="1"/>
          </p:cNvSpPr>
          <p:nvPr>
            <p:ph type="title"/>
          </p:nvPr>
        </p:nvSpPr>
        <p:spPr>
          <a:xfrm>
            <a:off x="852054" y="116137"/>
            <a:ext cx="10515600" cy="1325562"/>
          </a:xfrm>
        </p:spPr>
        <p:txBody>
          <a:bodyPr>
            <a:noAutofit/>
          </a:bodyPr>
          <a:lstStyle/>
          <a:p>
            <a:pPr algn="ctr"/>
            <a:r>
              <a:rPr lang="ru-RU" sz="3600" dirty="0"/>
              <a:t>Основные направления бюджетной и налоговой политики на </a:t>
            </a:r>
            <a:r>
              <a:rPr lang="ru-RU" sz="3600" dirty="0" smtClean="0"/>
              <a:t>2025 </a:t>
            </a:r>
            <a:r>
              <a:rPr lang="ru-RU" sz="3600" dirty="0"/>
              <a:t>год </a:t>
            </a:r>
            <a:br>
              <a:rPr lang="ru-RU" sz="3600" dirty="0"/>
            </a:br>
            <a:r>
              <a:rPr lang="ru-RU" sz="3600" dirty="0"/>
              <a:t>и на плановый период </a:t>
            </a:r>
            <a:r>
              <a:rPr lang="ru-RU" sz="3600" dirty="0" smtClean="0"/>
              <a:t>2026 </a:t>
            </a:r>
            <a:r>
              <a:rPr lang="ru-RU" sz="3600" dirty="0"/>
              <a:t>и </a:t>
            </a:r>
            <a:r>
              <a:rPr lang="ru-RU" sz="3600" dirty="0" smtClean="0"/>
              <a:t>2027 </a:t>
            </a:r>
            <a:r>
              <a:rPr lang="ru-RU" sz="3600" dirty="0"/>
              <a:t>годов </a:t>
            </a:r>
          </a:p>
        </p:txBody>
      </p:sp>
      <p:sp>
        <p:nvSpPr>
          <p:cNvPr id="6" name="Номер слайда 5">
            <a:extLst>
              <a:ext uri="{FF2B5EF4-FFF2-40B4-BE49-F238E27FC236}">
                <a16:creationId xmlns:a16="http://schemas.microsoft.com/office/drawing/2014/main" id="{6FABAF7D-E536-42A0-B214-2A2A148A0383}"/>
              </a:ext>
            </a:extLst>
          </p:cNvPr>
          <p:cNvSpPr>
            <a:spLocks noGrp="1"/>
          </p:cNvSpPr>
          <p:nvPr>
            <p:ph type="sldNum" sz="quarter" idx="12"/>
          </p:nvPr>
        </p:nvSpPr>
        <p:spPr>
          <a:xfrm>
            <a:off x="9448800" y="6492875"/>
            <a:ext cx="2743200" cy="365125"/>
          </a:xfrm>
        </p:spPr>
        <p:txBody>
          <a:bodyPr/>
          <a:lstStyle/>
          <a:p>
            <a:fld id="{E4EB6E89-BA87-4003-BD23-6BDF40F3EBED}" type="slidenum">
              <a:rPr lang="ru-RU" smtClean="0"/>
              <a:pPr/>
              <a:t>13</a:t>
            </a:fld>
            <a:endParaRPr lang="ru-RU" dirty="0"/>
          </a:p>
        </p:txBody>
      </p:sp>
      <p:sp>
        <p:nvSpPr>
          <p:cNvPr id="4" name="Прямоугольник 3">
            <a:extLst>
              <a:ext uri="{FF2B5EF4-FFF2-40B4-BE49-F238E27FC236}">
                <a16:creationId xmlns:a16="http://schemas.microsoft.com/office/drawing/2014/main" id="{9FD866B0-9F79-4235-AB18-995EEBEFE3DC}"/>
              </a:ext>
            </a:extLst>
          </p:cNvPr>
          <p:cNvSpPr/>
          <p:nvPr/>
        </p:nvSpPr>
        <p:spPr>
          <a:xfrm>
            <a:off x="13854" y="4712677"/>
            <a:ext cx="12192000" cy="464871"/>
          </a:xfrm>
          <a:prstGeom prst="rect">
            <a:avLst/>
          </a:prstGeom>
        </p:spPr>
        <p:txBody>
          <a:bodyPr wrap="square">
            <a:spAutoFit/>
          </a:bodyPr>
          <a:lstStyle/>
          <a:p>
            <a:pPr>
              <a:lnSpc>
                <a:spcPct val="150000"/>
              </a:lnSpc>
              <a:spcAft>
                <a:spcPts val="0"/>
              </a:spcAft>
            </a:pPr>
            <a:r>
              <a:rPr lang="ru-RU" dirty="0">
                <a:ea typeface="Times New Roman" panose="02020603050405020304" pitchFamily="18" charset="0"/>
              </a:rPr>
              <a:t>         </a:t>
            </a:r>
            <a:endParaRPr lang="ru-RU" dirty="0">
              <a:solidFill>
                <a:srgbClr val="FF5050"/>
              </a:solidFill>
              <a:ea typeface="Times New Roman" panose="02020603050405020304" pitchFamily="18" charset="0"/>
            </a:endParaRPr>
          </a:p>
        </p:txBody>
      </p:sp>
      <p:sp>
        <p:nvSpPr>
          <p:cNvPr id="5" name="Прямоугольник 4">
            <a:extLst>
              <a:ext uri="{FF2B5EF4-FFF2-40B4-BE49-F238E27FC236}">
                <a16:creationId xmlns:a16="http://schemas.microsoft.com/office/drawing/2014/main" id="{255B2AE3-5284-42EC-A6B8-423CCFFA3DB2}"/>
              </a:ext>
            </a:extLst>
          </p:cNvPr>
          <p:cNvSpPr/>
          <p:nvPr/>
        </p:nvSpPr>
        <p:spPr>
          <a:xfrm>
            <a:off x="284480" y="2044690"/>
            <a:ext cx="11623040" cy="4154984"/>
          </a:xfrm>
          <a:prstGeom prst="rect">
            <a:avLst/>
          </a:prstGeom>
          <a:solidFill>
            <a:schemeClr val="accent1">
              <a:lumMod val="20000"/>
              <a:lumOff val="80000"/>
            </a:schemeClr>
          </a:solidFill>
          <a:effectLst>
            <a:outerShdw blurRad="50800" dist="38100" dir="5400000" algn="t" rotWithShape="0">
              <a:prstClr val="black">
                <a:alpha val="40000"/>
              </a:prstClr>
            </a:outerShdw>
          </a:effectLst>
        </p:spPr>
        <p:txBody>
          <a:bodyPr wrap="square">
            <a:spAutoFit/>
          </a:bodyPr>
          <a:lstStyle/>
          <a:p>
            <a:pPr algn="ctr"/>
            <a:r>
              <a:rPr lang="ru-RU" sz="2400" dirty="0"/>
              <a:t>Основные направления бюджетной и налоговой  политики городского округа Долгопрудный  на </a:t>
            </a:r>
            <a:r>
              <a:rPr lang="ru-RU" sz="2400" dirty="0" smtClean="0"/>
              <a:t>2025 </a:t>
            </a:r>
            <a:r>
              <a:rPr lang="ru-RU" sz="2400" dirty="0"/>
              <a:t>год и плановый период </a:t>
            </a:r>
            <a:r>
              <a:rPr lang="ru-RU" sz="2400" dirty="0" smtClean="0"/>
              <a:t>2026 </a:t>
            </a:r>
            <a:r>
              <a:rPr lang="ru-RU" sz="2400" dirty="0"/>
              <a:t>и </a:t>
            </a:r>
            <a:r>
              <a:rPr lang="ru-RU" sz="2400" dirty="0" smtClean="0"/>
              <a:t>2027 </a:t>
            </a:r>
            <a:r>
              <a:rPr lang="ru-RU" sz="2400" dirty="0"/>
              <a:t>годов подготовлены:</a:t>
            </a:r>
          </a:p>
          <a:p>
            <a:pPr marL="342900" indent="-342900">
              <a:buFont typeface="Wingdings" panose="05000000000000000000" pitchFamily="2" charset="2"/>
              <a:buChar char="Ø"/>
            </a:pPr>
            <a:r>
              <a:rPr lang="ru-RU" sz="2400" dirty="0"/>
              <a:t> в соответствии со статьями 172, 184.2 Бюджетного кодекса Российской Федерации;</a:t>
            </a:r>
          </a:p>
          <a:p>
            <a:pPr marL="342900" indent="-342900">
              <a:buFont typeface="Wingdings" panose="05000000000000000000" pitchFamily="2" charset="2"/>
              <a:buChar char="Ø"/>
            </a:pPr>
            <a:r>
              <a:rPr lang="ru-RU" sz="2400" dirty="0"/>
              <a:t> с учетом итогов реализации бюджетной и налоговой политики на период </a:t>
            </a:r>
            <a:r>
              <a:rPr lang="ru-RU" sz="2400" dirty="0" smtClean="0"/>
              <a:t>2024-2026 </a:t>
            </a:r>
            <a:r>
              <a:rPr lang="ru-RU" sz="2400" dirty="0"/>
              <a:t>годов;</a:t>
            </a:r>
          </a:p>
          <a:p>
            <a:pPr marL="342900" indent="-342900">
              <a:buFont typeface="Wingdings" panose="05000000000000000000" pitchFamily="2" charset="2"/>
              <a:buChar char="Ø"/>
            </a:pPr>
            <a:r>
              <a:rPr lang="ru-RU" sz="2400" dirty="0"/>
              <a:t>в соответствии с Положением о бюджетном процессе в городском округе Долгопрудный, утвержденным решением Совета депутатов  городского округа Долгопрудный от 17.09.2021 № </a:t>
            </a:r>
            <a:r>
              <a:rPr lang="ru-RU" sz="2400" dirty="0" smtClean="0"/>
              <a:t>69-нр (с изменениями);</a:t>
            </a:r>
            <a:endParaRPr lang="ru-RU" sz="2400" dirty="0"/>
          </a:p>
          <a:p>
            <a:pPr marL="342900" indent="-342900">
              <a:buFont typeface="Wingdings" panose="05000000000000000000" pitchFamily="2" charset="2"/>
              <a:buChar char="Ø"/>
            </a:pPr>
            <a:r>
              <a:rPr lang="ru-RU" sz="2400" dirty="0"/>
              <a:t>с учетом прогноза социально-экономического развития городского округа Долгопрудный на </a:t>
            </a:r>
            <a:r>
              <a:rPr lang="ru-RU" sz="2400" dirty="0" smtClean="0"/>
              <a:t>2025-2027 </a:t>
            </a:r>
            <a:r>
              <a:rPr lang="ru-RU" sz="2400" dirty="0"/>
              <a:t>годы, утвержденного постановлением администрации городского округа Долгопрудный  от </a:t>
            </a:r>
            <a:r>
              <a:rPr lang="ru-RU" sz="2400" dirty="0" smtClean="0"/>
              <a:t>25.10.2024 </a:t>
            </a:r>
            <a:r>
              <a:rPr lang="ru-RU" sz="2400" dirty="0"/>
              <a:t>№ </a:t>
            </a:r>
            <a:r>
              <a:rPr lang="ru-RU" sz="2400" dirty="0" smtClean="0"/>
              <a:t>631-ПА</a:t>
            </a:r>
            <a:r>
              <a:rPr lang="ru-RU" sz="2400" dirty="0"/>
              <a:t>.</a:t>
            </a:r>
          </a:p>
        </p:txBody>
      </p:sp>
      <p:pic>
        <p:nvPicPr>
          <p:cNvPr id="8" name="Объект 6">
            <a:extLst>
              <a:ext uri="{FF2B5EF4-FFF2-40B4-BE49-F238E27FC236}">
                <a16:creationId xmlns:a16="http://schemas.microsoft.com/office/drawing/2014/main" id="{49810A4C-763E-4D60-B5AA-F65970928CA2}"/>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844603834"/>
      </p:ext>
    </p:extLst>
  </p:cSld>
  <p:clrMapOvr>
    <a:masterClrMapping/>
  </p:clrMapOvr>
  <p:transition spd="med">
    <p:strips dir="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2">
            <a:extLst>
              <a:ext uri="{FF2B5EF4-FFF2-40B4-BE49-F238E27FC236}">
                <a16:creationId xmlns:a16="http://schemas.microsoft.com/office/drawing/2014/main" id="{CBFDF32E-C0DB-4E97-8579-255528AD337C}"/>
              </a:ext>
            </a:extLst>
          </p:cNvPr>
          <p:cNvSpPr txBox="1">
            <a:spLocks/>
          </p:cNvSpPr>
          <p:nvPr/>
        </p:nvSpPr>
        <p:spPr>
          <a:xfrm>
            <a:off x="250824" y="877675"/>
            <a:ext cx="11698241" cy="788164"/>
          </a:xfrm>
          <a:prstGeom prst="rect">
            <a:avLst/>
          </a:prstGeom>
          <a:solidFill>
            <a:schemeClr val="accent3">
              <a:lumMod val="20000"/>
              <a:lumOff val="80000"/>
              <a:alpha val="66000"/>
            </a:schemeClr>
          </a:solidFill>
          <a:scene3d>
            <a:camera prst="orthographicFront"/>
            <a:lightRig rig="threePt" dir="t"/>
          </a:scene3d>
          <a:sp3d prstMaterial="matte">
            <a:bevelT/>
            <a:bevelB/>
          </a:sp3d>
        </p:spPr>
        <p:txBody>
          <a:bodyPr>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201168" lvl="1" indent="0" algn="ctr">
              <a:lnSpc>
                <a:spcPct val="120000"/>
              </a:lnSpc>
              <a:spcBef>
                <a:spcPts val="0"/>
              </a:spcBef>
              <a:spcAft>
                <a:spcPts val="0"/>
              </a:spcAft>
              <a:buNone/>
            </a:pPr>
            <a:r>
              <a:rPr lang="ru-RU" dirty="0">
                <a:latin typeface="Century Gothic" panose="020B0502020202020204" pitchFamily="34" charset="0"/>
              </a:rPr>
              <a:t>Проект бюджета на </a:t>
            </a:r>
            <a:r>
              <a:rPr lang="ru-RU" dirty="0" smtClean="0">
                <a:latin typeface="Century Gothic" panose="020B0502020202020204" pitchFamily="34" charset="0"/>
              </a:rPr>
              <a:t>2025 </a:t>
            </a:r>
            <a:r>
              <a:rPr lang="ru-RU" dirty="0">
                <a:latin typeface="Century Gothic" panose="020B0502020202020204" pitchFamily="34" charset="0"/>
              </a:rPr>
              <a:t>год и плановый период </a:t>
            </a:r>
            <a:r>
              <a:rPr lang="ru-RU" dirty="0" smtClean="0">
                <a:latin typeface="Century Gothic" panose="020B0502020202020204" pitchFamily="34" charset="0"/>
              </a:rPr>
              <a:t>2026 </a:t>
            </a:r>
            <a:r>
              <a:rPr lang="ru-RU" dirty="0">
                <a:latin typeface="Century Gothic" panose="020B0502020202020204" pitchFamily="34" charset="0"/>
              </a:rPr>
              <a:t>и </a:t>
            </a:r>
            <a:r>
              <a:rPr lang="ru-RU" dirty="0" smtClean="0">
                <a:latin typeface="Century Gothic" panose="020B0502020202020204" pitchFamily="34" charset="0"/>
              </a:rPr>
              <a:t>2027 </a:t>
            </a:r>
            <a:r>
              <a:rPr lang="ru-RU" dirty="0">
                <a:latin typeface="Century Gothic" panose="020B0502020202020204" pitchFamily="34" charset="0"/>
              </a:rPr>
              <a:t>годов внесен в Совет депутатов городского округа Долгопрудный Московской области </a:t>
            </a:r>
            <a:r>
              <a:rPr lang="ru-RU" dirty="0" smtClean="0">
                <a:latin typeface="Century Gothic" panose="020B0502020202020204" pitchFamily="34" charset="0"/>
              </a:rPr>
              <a:t>01.11.2024</a:t>
            </a:r>
            <a:endParaRPr lang="ru-RU" dirty="0">
              <a:latin typeface="Century Gothic" panose="020B0502020202020204" pitchFamily="34" charset="0"/>
            </a:endParaRPr>
          </a:p>
          <a:p>
            <a:pPr marL="201168" lvl="1" indent="0">
              <a:lnSpc>
                <a:spcPct val="120000"/>
              </a:lnSpc>
              <a:spcBef>
                <a:spcPts val="0"/>
              </a:spcBef>
              <a:spcAft>
                <a:spcPts val="0"/>
              </a:spcAft>
              <a:buNone/>
            </a:pPr>
            <a:endParaRPr lang="ru-RU" dirty="0">
              <a:latin typeface="Century Gothic" panose="020B0502020202020204" pitchFamily="34" charset="0"/>
            </a:endParaRPr>
          </a:p>
        </p:txBody>
      </p:sp>
      <p:sp>
        <p:nvSpPr>
          <p:cNvPr id="4" name="Заголовок 1">
            <a:extLst>
              <a:ext uri="{FF2B5EF4-FFF2-40B4-BE49-F238E27FC236}">
                <a16:creationId xmlns:a16="http://schemas.microsoft.com/office/drawing/2014/main" id="{244DC4D9-D3C8-4F75-BA18-0149785A45C9}"/>
              </a:ext>
            </a:extLst>
          </p:cNvPr>
          <p:cNvSpPr txBox="1">
            <a:spLocks/>
          </p:cNvSpPr>
          <p:nvPr/>
        </p:nvSpPr>
        <p:spPr>
          <a:xfrm>
            <a:off x="873760" y="160760"/>
            <a:ext cx="11075306" cy="461665"/>
          </a:xfrm>
          <a:prstGeom prst="rect">
            <a:avLst/>
          </a:prstGeom>
          <a:noFill/>
          <a:effectLst>
            <a:softEdge rad="12700"/>
          </a:effectLst>
          <a:scene3d>
            <a:camera prst="orthographicFront"/>
            <a:lightRig rig="threePt" dir="t"/>
          </a:scene3d>
          <a:sp3d prstMaterial="plastic">
            <a:bevelT/>
            <a:bevelB/>
          </a:sp3d>
        </p:spPr>
        <p:txBody>
          <a:bodyPr wrap="square">
            <a:spAutoFit/>
          </a:bodyPr>
          <a:lstStyle>
            <a:defPPr>
              <a:defRPr lang="en-US"/>
            </a:defPPr>
            <a:lvl1pPr algn="ctr">
              <a:defRPr sz="2400">
                <a:effectLst>
                  <a:outerShdw blurRad="38100" dist="38100" dir="2700000" algn="tl">
                    <a:srgbClr val="000000">
                      <a:alpha val="43137"/>
                    </a:srgbClr>
                  </a:outerShdw>
                </a:effectLst>
                <a:latin typeface="+mj-lt"/>
                <a:cs typeface="Arial" panose="020B0604020202020204" pitchFamily="34" charset="0"/>
              </a:defRPr>
            </a:lvl1pPr>
          </a:lstStyle>
          <a:p>
            <a:r>
              <a:rPr lang="ru-RU" dirty="0">
                <a:effectLst/>
                <a:latin typeface="Century Gothic" panose="020B0502020202020204" pitchFamily="34" charset="0"/>
              </a:rPr>
              <a:t>Основные характеристики бюджета городского округа Долгопрудный</a:t>
            </a:r>
          </a:p>
        </p:txBody>
      </p:sp>
      <p:graphicFrame>
        <p:nvGraphicFramePr>
          <p:cNvPr id="5" name="Объект 11">
            <a:extLst>
              <a:ext uri="{FF2B5EF4-FFF2-40B4-BE49-F238E27FC236}">
                <a16:creationId xmlns:a16="http://schemas.microsoft.com/office/drawing/2014/main" id="{D40406BB-36E1-4F07-8368-58E61D7448B9}"/>
              </a:ext>
            </a:extLst>
          </p:cNvPr>
          <p:cNvGraphicFramePr>
            <a:graphicFrameLocks/>
          </p:cNvGraphicFramePr>
          <p:nvPr>
            <p:extLst>
              <p:ext uri="{D42A27DB-BD31-4B8C-83A1-F6EECF244321}">
                <p14:modId xmlns:p14="http://schemas.microsoft.com/office/powerpoint/2010/main" val="4007487121"/>
              </p:ext>
            </p:extLst>
          </p:nvPr>
        </p:nvGraphicFramePr>
        <p:xfrm>
          <a:off x="250824" y="2359412"/>
          <a:ext cx="11706132" cy="2679303"/>
        </p:xfrm>
        <a:graphic>
          <a:graphicData uri="http://schemas.openxmlformats.org/drawingml/2006/table">
            <a:tbl>
              <a:tblPr firstRow="1" bandRow="1">
                <a:tableStyleId>{21E4AEA4-8DFA-4A89-87EB-49C32662AFE0}</a:tableStyleId>
              </a:tblPr>
              <a:tblGrid>
                <a:gridCol w="2063387">
                  <a:extLst>
                    <a:ext uri="{9D8B030D-6E8A-4147-A177-3AD203B41FA5}">
                      <a16:colId xmlns:a16="http://schemas.microsoft.com/office/drawing/2014/main" val="3431088041"/>
                    </a:ext>
                  </a:extLst>
                </a:gridCol>
                <a:gridCol w="1117599">
                  <a:extLst>
                    <a:ext uri="{9D8B030D-6E8A-4147-A177-3AD203B41FA5}">
                      <a16:colId xmlns:a16="http://schemas.microsoft.com/office/drawing/2014/main" val="2950022372"/>
                    </a:ext>
                  </a:extLst>
                </a:gridCol>
                <a:gridCol w="1137920">
                  <a:extLst>
                    <a:ext uri="{9D8B030D-6E8A-4147-A177-3AD203B41FA5}">
                      <a16:colId xmlns:a16="http://schemas.microsoft.com/office/drawing/2014/main" val="1973147019"/>
                    </a:ext>
                  </a:extLst>
                </a:gridCol>
                <a:gridCol w="1066800">
                  <a:extLst>
                    <a:ext uri="{9D8B030D-6E8A-4147-A177-3AD203B41FA5}">
                      <a16:colId xmlns:a16="http://schemas.microsoft.com/office/drawing/2014/main" val="2066423679"/>
                    </a:ext>
                  </a:extLst>
                </a:gridCol>
                <a:gridCol w="1066800">
                  <a:extLst>
                    <a:ext uri="{9D8B030D-6E8A-4147-A177-3AD203B41FA5}">
                      <a16:colId xmlns:a16="http://schemas.microsoft.com/office/drawing/2014/main" val="594510457"/>
                    </a:ext>
                  </a:extLst>
                </a:gridCol>
                <a:gridCol w="1076962">
                  <a:extLst>
                    <a:ext uri="{9D8B030D-6E8A-4147-A177-3AD203B41FA5}">
                      <a16:colId xmlns:a16="http://schemas.microsoft.com/office/drawing/2014/main" val="2544822589"/>
                    </a:ext>
                  </a:extLst>
                </a:gridCol>
                <a:gridCol w="1046480">
                  <a:extLst>
                    <a:ext uri="{9D8B030D-6E8A-4147-A177-3AD203B41FA5}">
                      <a16:colId xmlns:a16="http://schemas.microsoft.com/office/drawing/2014/main" val="1883531635"/>
                    </a:ext>
                  </a:extLst>
                </a:gridCol>
                <a:gridCol w="1005840">
                  <a:extLst>
                    <a:ext uri="{9D8B030D-6E8A-4147-A177-3AD203B41FA5}">
                      <a16:colId xmlns:a16="http://schemas.microsoft.com/office/drawing/2014/main" val="2520791032"/>
                    </a:ext>
                  </a:extLst>
                </a:gridCol>
                <a:gridCol w="1158240">
                  <a:extLst>
                    <a:ext uri="{9D8B030D-6E8A-4147-A177-3AD203B41FA5}">
                      <a16:colId xmlns:a16="http://schemas.microsoft.com/office/drawing/2014/main" val="228933895"/>
                    </a:ext>
                  </a:extLst>
                </a:gridCol>
                <a:gridCol w="966104">
                  <a:extLst>
                    <a:ext uri="{9D8B030D-6E8A-4147-A177-3AD203B41FA5}">
                      <a16:colId xmlns:a16="http://schemas.microsoft.com/office/drawing/2014/main" val="2537692044"/>
                    </a:ext>
                  </a:extLst>
                </a:gridCol>
              </a:tblGrid>
              <a:tr h="658108">
                <a:tc rowSpan="2">
                  <a:txBody>
                    <a:bodyPr/>
                    <a:lstStyle/>
                    <a:p>
                      <a:pPr algn="ctr" rtl="0" fontAlgn="ctr"/>
                      <a:r>
                        <a:rPr lang="ru-RU" sz="1400" u="none" strike="noStrike" dirty="0">
                          <a:effectLst>
                            <a:outerShdw blurRad="38100" dist="38100" dir="2700000" algn="tl">
                              <a:srgbClr val="000000">
                                <a:alpha val="43137"/>
                              </a:srgbClr>
                            </a:outerShdw>
                          </a:effectLst>
                        </a:rPr>
                        <a:t>Параметры бюджета</a:t>
                      </a:r>
                      <a:endParaRPr lang="ru-RU" sz="1400" b="1" i="0" u="none" strike="noStrike" dirty="0">
                        <a:solidFill>
                          <a:srgbClr val="FFFFFF"/>
                        </a:solidFill>
                        <a:effectLst>
                          <a:outerShdw blurRad="38100" dist="38100" dir="2700000" algn="tl">
                            <a:srgbClr val="000000">
                              <a:alpha val="43137"/>
                            </a:srgbClr>
                          </a:outerShdw>
                        </a:effectLst>
                        <a:latin typeface="Calibri" panose="020F0502020204030204" pitchFamily="34" charset="0"/>
                      </a:endParaRPr>
                    </a:p>
                  </a:txBody>
                  <a:tcPr marL="8313" marR="8313" marT="8313" marB="0" anchor="ctr">
                    <a:solidFill>
                      <a:schemeClr val="accent1">
                        <a:lumMod val="60000"/>
                        <a:lumOff val="40000"/>
                      </a:schemeClr>
                    </a:solidFill>
                  </a:tcPr>
                </a:tc>
                <a:tc rowSpan="2">
                  <a:txBody>
                    <a:bodyPr/>
                    <a:lstStyle/>
                    <a:p>
                      <a:pPr algn="ctr" rtl="0" fontAlgn="ctr"/>
                      <a:r>
                        <a:rPr lang="ru-RU" sz="1400" u="none" strike="noStrike" dirty="0">
                          <a:effectLst>
                            <a:outerShdw blurRad="38100" dist="38100" dir="2700000" algn="tl">
                              <a:srgbClr val="000000">
                                <a:alpha val="43137"/>
                              </a:srgbClr>
                            </a:outerShdw>
                          </a:effectLst>
                        </a:rPr>
                        <a:t>Исполнено в</a:t>
                      </a:r>
                      <a:endParaRPr lang="ru-RU" sz="1400" b="1" i="0" u="none" strike="noStrike" dirty="0">
                        <a:solidFill>
                          <a:srgbClr val="FFFFFF"/>
                        </a:solidFill>
                        <a:effectLst>
                          <a:outerShdw blurRad="38100" dist="38100" dir="2700000" algn="tl">
                            <a:srgbClr val="000000">
                              <a:alpha val="43137"/>
                            </a:srgbClr>
                          </a:outerShdw>
                        </a:effectLst>
                        <a:latin typeface="Calibri" panose="020F0502020204030204" pitchFamily="34" charset="0"/>
                      </a:endParaRPr>
                    </a:p>
                    <a:p>
                      <a:pPr marL="0" algn="ctr" defTabSz="914400" rtl="0" eaLnBrk="1" fontAlgn="ctr" latinLnBrk="0" hangingPunct="1"/>
                      <a:r>
                        <a:rPr lang="ru-RU" sz="1400" u="none" strike="noStrike" kern="1200" dirty="0" smtClean="0">
                          <a:effectLst>
                            <a:outerShdw blurRad="38100" dist="38100" dir="2700000" algn="tl">
                              <a:srgbClr val="000000">
                                <a:alpha val="43137"/>
                              </a:srgbClr>
                            </a:outerShdw>
                          </a:effectLst>
                        </a:rPr>
                        <a:t>2022 </a:t>
                      </a:r>
                      <a:r>
                        <a:rPr lang="ru-RU" sz="1400" u="none" strike="noStrike" kern="1200" dirty="0">
                          <a:effectLst>
                            <a:outerShdw blurRad="38100" dist="38100" dir="2700000" algn="tl">
                              <a:srgbClr val="000000">
                                <a:alpha val="43137"/>
                              </a:srgbClr>
                            </a:outerShdw>
                          </a:effectLst>
                        </a:rPr>
                        <a:t>г.</a:t>
                      </a:r>
                      <a:endParaRPr lang="ru-RU" sz="1400" b="1" u="none" strike="noStrike" kern="1200" dirty="0">
                        <a:solidFill>
                          <a:schemeClr val="lt1"/>
                        </a:solidFill>
                        <a:effectLst>
                          <a:outerShdw blurRad="38100" dist="38100" dir="2700000" algn="tl">
                            <a:srgbClr val="000000">
                              <a:alpha val="43137"/>
                            </a:srgbClr>
                          </a:outerShdw>
                        </a:effectLst>
                        <a:latin typeface="+mn-lt"/>
                        <a:ea typeface="+mn-ea"/>
                        <a:cs typeface="+mn-cs"/>
                      </a:endParaRPr>
                    </a:p>
                  </a:txBody>
                  <a:tcPr marL="8313" marR="8313" marT="8313" marB="0" anchor="ctr">
                    <a:solidFill>
                      <a:schemeClr val="accent1">
                        <a:lumMod val="60000"/>
                        <a:lumOff val="40000"/>
                      </a:schemeClr>
                    </a:solidFill>
                  </a:tcPr>
                </a:tc>
                <a:tc rowSpan="2">
                  <a:txBody>
                    <a:bodyPr/>
                    <a:lstStyle/>
                    <a:p>
                      <a:pPr algn="ctr" rtl="0" fontAlgn="ctr"/>
                      <a:r>
                        <a:rPr lang="ru-RU" sz="1400" u="none" strike="noStrike" dirty="0">
                          <a:effectLst>
                            <a:outerShdw blurRad="38100" dist="38100" dir="2700000" algn="tl">
                              <a:srgbClr val="000000">
                                <a:alpha val="43137"/>
                              </a:srgbClr>
                            </a:outerShdw>
                          </a:effectLst>
                        </a:rPr>
                        <a:t>Исполнено в</a:t>
                      </a:r>
                      <a:endParaRPr lang="ru-RU" sz="1400" b="1" i="0" u="none" strike="noStrike" dirty="0">
                        <a:solidFill>
                          <a:srgbClr val="FFFFFF"/>
                        </a:solidFill>
                        <a:effectLst>
                          <a:outerShdw blurRad="38100" dist="38100" dir="2700000" algn="tl">
                            <a:srgbClr val="000000">
                              <a:alpha val="43137"/>
                            </a:srgbClr>
                          </a:outerShdw>
                        </a:effectLst>
                        <a:latin typeface="Calibri" panose="020F0502020204030204" pitchFamily="34" charset="0"/>
                      </a:endParaRPr>
                    </a:p>
                    <a:p>
                      <a:pPr marL="0" algn="ctr" defTabSz="914400" rtl="0" eaLnBrk="1" fontAlgn="ctr" latinLnBrk="0" hangingPunct="1"/>
                      <a:r>
                        <a:rPr lang="ru-RU" sz="1400" u="none" strike="noStrike" kern="1200" dirty="0" smtClean="0">
                          <a:effectLst>
                            <a:outerShdw blurRad="38100" dist="38100" dir="2700000" algn="tl">
                              <a:srgbClr val="000000">
                                <a:alpha val="43137"/>
                              </a:srgbClr>
                            </a:outerShdw>
                          </a:effectLst>
                        </a:rPr>
                        <a:t>2023 </a:t>
                      </a:r>
                      <a:r>
                        <a:rPr lang="ru-RU" sz="1400" u="none" strike="noStrike" kern="1200" dirty="0">
                          <a:effectLst>
                            <a:outerShdw blurRad="38100" dist="38100" dir="2700000" algn="tl">
                              <a:srgbClr val="000000">
                                <a:alpha val="43137"/>
                              </a:srgbClr>
                            </a:outerShdw>
                          </a:effectLst>
                        </a:rPr>
                        <a:t>г.</a:t>
                      </a:r>
                      <a:endParaRPr lang="ru-RU" sz="1400" b="1" u="none" strike="noStrike" kern="1200" dirty="0">
                        <a:solidFill>
                          <a:schemeClr val="lt1"/>
                        </a:solidFill>
                        <a:effectLst>
                          <a:outerShdw blurRad="38100" dist="38100" dir="2700000" algn="tl">
                            <a:srgbClr val="000000">
                              <a:alpha val="43137"/>
                            </a:srgbClr>
                          </a:outerShdw>
                        </a:effectLst>
                        <a:latin typeface="+mn-lt"/>
                        <a:ea typeface="+mn-ea"/>
                        <a:cs typeface="+mn-cs"/>
                      </a:endParaRPr>
                    </a:p>
                  </a:txBody>
                  <a:tcPr marL="8313" marR="8313" marT="8313" marB="0" anchor="ctr">
                    <a:solidFill>
                      <a:schemeClr val="accent1">
                        <a:lumMod val="60000"/>
                        <a:lumOff val="40000"/>
                      </a:schemeClr>
                    </a:solidFill>
                  </a:tcPr>
                </a:tc>
                <a:tc rowSpan="2">
                  <a:txBody>
                    <a:bodyPr/>
                    <a:lstStyle/>
                    <a:p>
                      <a:pPr marL="0" algn="ctr" defTabSz="914400" rtl="0" eaLnBrk="1" fontAlgn="ctr" latinLnBrk="0" hangingPunct="1"/>
                      <a:r>
                        <a:rPr lang="ru-RU" sz="1400" b="1" u="none" strike="noStrike" kern="1200" dirty="0">
                          <a:solidFill>
                            <a:schemeClr val="lt1"/>
                          </a:solidFill>
                          <a:effectLst>
                            <a:outerShdw blurRad="38100" dist="38100" dir="2700000" algn="tl">
                              <a:srgbClr val="000000">
                                <a:alpha val="43137"/>
                              </a:srgbClr>
                            </a:outerShdw>
                          </a:effectLst>
                          <a:latin typeface="+mn-lt"/>
                          <a:ea typeface="+mn-ea"/>
                          <a:cs typeface="+mn-cs"/>
                        </a:rPr>
                        <a:t>Уточненный план</a:t>
                      </a:r>
                    </a:p>
                    <a:p>
                      <a:pPr marL="0" algn="ctr" defTabSz="914400" rtl="0" eaLnBrk="1" fontAlgn="ctr" latinLnBrk="0" hangingPunct="1"/>
                      <a:r>
                        <a:rPr lang="ru-RU" sz="1400" b="1" u="none" strike="noStrike" kern="1200" dirty="0" smtClean="0">
                          <a:solidFill>
                            <a:schemeClr val="lt1"/>
                          </a:solidFill>
                          <a:effectLst>
                            <a:outerShdw blurRad="38100" dist="38100" dir="2700000" algn="tl">
                              <a:srgbClr val="000000">
                                <a:alpha val="43137"/>
                              </a:srgbClr>
                            </a:outerShdw>
                          </a:effectLst>
                          <a:latin typeface="+mn-lt"/>
                          <a:ea typeface="+mn-ea"/>
                          <a:cs typeface="+mn-cs"/>
                        </a:rPr>
                        <a:t>2024 </a:t>
                      </a:r>
                      <a:r>
                        <a:rPr lang="ru-RU" sz="1400" b="1" u="none" strike="noStrike" kern="1200" dirty="0">
                          <a:solidFill>
                            <a:schemeClr val="lt1"/>
                          </a:solidFill>
                          <a:effectLst>
                            <a:outerShdw blurRad="38100" dist="38100" dir="2700000" algn="tl">
                              <a:srgbClr val="000000">
                                <a:alpha val="43137"/>
                              </a:srgbClr>
                            </a:outerShdw>
                          </a:effectLst>
                          <a:latin typeface="+mn-lt"/>
                          <a:ea typeface="+mn-ea"/>
                          <a:cs typeface="+mn-cs"/>
                        </a:rPr>
                        <a:t>г.</a:t>
                      </a:r>
                    </a:p>
                  </a:txBody>
                  <a:tcPr marL="8313" marR="8313" marT="8313" marB="0" anchor="ctr">
                    <a:solidFill>
                      <a:schemeClr val="accent1">
                        <a:lumMod val="60000"/>
                        <a:lumOff val="40000"/>
                      </a:schemeClr>
                    </a:solidFill>
                  </a:tcPr>
                </a:tc>
                <a:tc rowSpan="2">
                  <a:txBody>
                    <a:bodyPr/>
                    <a:lstStyle/>
                    <a:p>
                      <a:pPr marL="0" algn="ctr" defTabSz="914400" rtl="0" eaLnBrk="1" fontAlgn="ctr" latinLnBrk="0" hangingPunct="1"/>
                      <a:r>
                        <a:rPr lang="ru-RU" sz="1400" b="1" u="none" strike="noStrike" kern="1200" dirty="0">
                          <a:solidFill>
                            <a:schemeClr val="lt1"/>
                          </a:solidFill>
                          <a:effectLst>
                            <a:outerShdw blurRad="38100" dist="38100" dir="2700000" algn="tl">
                              <a:srgbClr val="000000">
                                <a:alpha val="43137"/>
                              </a:srgbClr>
                            </a:outerShdw>
                          </a:effectLst>
                          <a:latin typeface="+mn-lt"/>
                          <a:ea typeface="+mn-ea"/>
                          <a:cs typeface="+mn-cs"/>
                        </a:rPr>
                        <a:t>Ожидаемое исполнение</a:t>
                      </a:r>
                    </a:p>
                    <a:p>
                      <a:pPr marL="0" algn="ctr" defTabSz="914400" rtl="0" eaLnBrk="1" fontAlgn="ctr" latinLnBrk="0" hangingPunct="1"/>
                      <a:r>
                        <a:rPr lang="ru-RU" sz="1400" b="1" u="none" strike="noStrike" kern="1200" dirty="0" smtClean="0">
                          <a:solidFill>
                            <a:schemeClr val="lt1"/>
                          </a:solidFill>
                          <a:effectLst>
                            <a:outerShdw blurRad="38100" dist="38100" dir="2700000" algn="tl">
                              <a:srgbClr val="000000">
                                <a:alpha val="43137"/>
                              </a:srgbClr>
                            </a:outerShdw>
                          </a:effectLst>
                          <a:latin typeface="+mn-lt"/>
                          <a:ea typeface="+mn-ea"/>
                          <a:cs typeface="+mn-cs"/>
                        </a:rPr>
                        <a:t>2024 </a:t>
                      </a:r>
                      <a:r>
                        <a:rPr lang="ru-RU" sz="1400" b="1" u="none" strike="noStrike" kern="1200" dirty="0">
                          <a:solidFill>
                            <a:schemeClr val="lt1"/>
                          </a:solidFill>
                          <a:effectLst>
                            <a:outerShdw blurRad="38100" dist="38100" dir="2700000" algn="tl">
                              <a:srgbClr val="000000">
                                <a:alpha val="43137"/>
                              </a:srgbClr>
                            </a:outerShdw>
                          </a:effectLst>
                          <a:latin typeface="+mn-lt"/>
                          <a:ea typeface="+mn-ea"/>
                          <a:cs typeface="+mn-cs"/>
                        </a:rPr>
                        <a:t>г.</a:t>
                      </a:r>
                    </a:p>
                  </a:txBody>
                  <a:tcPr marL="8313" marR="8313" marT="8313" marB="0" anchor="ctr">
                    <a:solidFill>
                      <a:schemeClr val="accent1">
                        <a:lumMod val="60000"/>
                        <a:lumOff val="40000"/>
                      </a:schemeClr>
                    </a:solidFill>
                  </a:tcPr>
                </a:tc>
                <a:tc gridSpan="2">
                  <a:txBody>
                    <a:bodyPr/>
                    <a:lstStyle/>
                    <a:p>
                      <a:pPr marL="0" algn="ctr" defTabSz="914400" rtl="0" eaLnBrk="1" fontAlgn="ctr" latinLnBrk="0" hangingPunct="1"/>
                      <a:r>
                        <a:rPr lang="ru-RU" sz="1400" b="1" u="none" strike="noStrike" kern="1200" dirty="0">
                          <a:solidFill>
                            <a:schemeClr val="lt1"/>
                          </a:solidFill>
                          <a:effectLst>
                            <a:outerShdw blurRad="38100" dist="38100" dir="2700000" algn="tl">
                              <a:srgbClr val="000000">
                                <a:alpha val="43137"/>
                              </a:srgbClr>
                            </a:outerShdw>
                          </a:effectLst>
                          <a:latin typeface="+mn-lt"/>
                          <a:ea typeface="+mn-ea"/>
                          <a:cs typeface="+mn-cs"/>
                        </a:rPr>
                        <a:t>Отклонения от плана в </a:t>
                      </a:r>
                      <a:r>
                        <a:rPr lang="ru-RU" sz="1400" b="1" u="none" strike="noStrike" kern="1200" dirty="0" smtClean="0">
                          <a:solidFill>
                            <a:schemeClr val="lt1"/>
                          </a:solidFill>
                          <a:effectLst>
                            <a:outerShdw blurRad="38100" dist="38100" dir="2700000" algn="tl">
                              <a:srgbClr val="000000">
                                <a:alpha val="43137"/>
                              </a:srgbClr>
                            </a:outerShdw>
                          </a:effectLst>
                          <a:latin typeface="+mn-lt"/>
                          <a:ea typeface="+mn-ea"/>
                          <a:cs typeface="+mn-cs"/>
                        </a:rPr>
                        <a:t>2024 </a:t>
                      </a:r>
                      <a:r>
                        <a:rPr lang="ru-RU" sz="1400" b="1" u="none" strike="noStrike" kern="1200" dirty="0">
                          <a:solidFill>
                            <a:schemeClr val="lt1"/>
                          </a:solidFill>
                          <a:effectLst>
                            <a:outerShdw blurRad="38100" dist="38100" dir="2700000" algn="tl">
                              <a:srgbClr val="000000">
                                <a:alpha val="43137"/>
                              </a:srgbClr>
                            </a:outerShdw>
                          </a:effectLst>
                          <a:latin typeface="+mn-lt"/>
                          <a:ea typeface="+mn-ea"/>
                          <a:cs typeface="+mn-cs"/>
                        </a:rPr>
                        <a:t>г.</a:t>
                      </a:r>
                    </a:p>
                  </a:txBody>
                  <a:tcPr marL="8313" marR="8313" marT="8313" marB="0" anchor="ctr">
                    <a:solidFill>
                      <a:schemeClr val="accent1">
                        <a:lumMod val="60000"/>
                        <a:lumOff val="40000"/>
                      </a:schemeClr>
                    </a:solidFill>
                  </a:tcPr>
                </a:tc>
                <a:tc hMerge="1">
                  <a:txBody>
                    <a:bodyPr/>
                    <a:lstStyle/>
                    <a:p>
                      <a:pPr algn="ctr" rtl="0" fontAlgn="ctr"/>
                      <a:endParaRPr lang="ru-RU" sz="1400" b="1" i="0" u="none" strike="noStrike" dirty="0">
                        <a:solidFill>
                          <a:srgbClr val="FF0000"/>
                        </a:solidFill>
                        <a:effectLst/>
                        <a:latin typeface="Calibri" panose="020F0502020204030204" pitchFamily="34" charset="0"/>
                      </a:endParaRPr>
                    </a:p>
                  </a:txBody>
                  <a:tcPr marL="8313" marR="8313" marT="8313"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5400" cmpd="sng">
                      <a:noFill/>
                    </a:lnB>
                    <a:lnTlToBr w="12700" cmpd="sng">
                      <a:noFill/>
                      <a:prstDash val="solid"/>
                    </a:lnTlToBr>
                    <a:lnBlToTr w="12700" cmpd="sng">
                      <a:noFill/>
                      <a:prstDash val="solid"/>
                    </a:lnBlToTr>
                  </a:tcPr>
                </a:tc>
                <a:tc gridSpan="3">
                  <a:txBody>
                    <a:bodyPr/>
                    <a:lstStyle/>
                    <a:p>
                      <a:pPr algn="ctr" rtl="0" fontAlgn="ctr"/>
                      <a:r>
                        <a:rPr lang="ru-RU" sz="1400" u="none" strike="noStrike" dirty="0">
                          <a:effectLst>
                            <a:outerShdw blurRad="38100" dist="38100" dir="2700000" algn="tl">
                              <a:srgbClr val="000000">
                                <a:alpha val="43137"/>
                              </a:srgbClr>
                            </a:outerShdw>
                          </a:effectLst>
                        </a:rPr>
                        <a:t>План</a:t>
                      </a:r>
                      <a:endParaRPr lang="ru-RU" sz="1400" b="1" i="0" u="none" strike="noStrike" dirty="0">
                        <a:solidFill>
                          <a:srgbClr val="FFFFFF"/>
                        </a:solidFill>
                        <a:effectLst>
                          <a:outerShdw blurRad="38100" dist="38100" dir="2700000" algn="tl">
                            <a:srgbClr val="000000">
                              <a:alpha val="43137"/>
                            </a:srgbClr>
                          </a:outerShdw>
                        </a:effectLst>
                        <a:latin typeface="Calibri" panose="020F0502020204030204" pitchFamily="34" charset="0"/>
                      </a:endParaRPr>
                    </a:p>
                  </a:txBody>
                  <a:tcPr marL="8313" marR="8313" marT="8313" marB="0" anchor="ctr">
                    <a:solidFill>
                      <a:schemeClr val="accent1">
                        <a:lumMod val="60000"/>
                        <a:lumOff val="40000"/>
                      </a:schemeClr>
                    </a:solidFill>
                  </a:tcPr>
                </a:tc>
                <a:tc hMerge="1">
                  <a:txBody>
                    <a:bodyPr/>
                    <a:lstStyle/>
                    <a:p>
                      <a:pPr algn="ctr" rtl="0" fontAlgn="ctr"/>
                      <a:endParaRPr lang="ru-RU" sz="1800" b="1" i="0" u="none" strike="noStrike" dirty="0">
                        <a:solidFill>
                          <a:srgbClr val="FFFFFF"/>
                        </a:solidFill>
                        <a:effectLst/>
                        <a:latin typeface="Calibri" panose="020F0502020204030204" pitchFamily="34" charset="0"/>
                      </a:endParaRPr>
                    </a:p>
                  </a:txBody>
                  <a:tcPr marL="8313" marR="8313" marT="8313" marB="0" anchor="ctr">
                    <a:lnB w="25400" cmpd="sng">
                      <a:noFill/>
                    </a:lnB>
                  </a:tcPr>
                </a:tc>
                <a:tc hMerge="1">
                  <a:txBody>
                    <a:bodyPr/>
                    <a:lstStyle/>
                    <a:p>
                      <a:pPr algn="ctr" rtl="0" fontAlgn="ctr"/>
                      <a:endParaRPr lang="ru-RU" sz="1800" b="1" i="0" u="none" strike="noStrike" dirty="0">
                        <a:solidFill>
                          <a:srgbClr val="FFFFFF"/>
                        </a:solidFill>
                        <a:effectLst/>
                        <a:latin typeface="Calibri" panose="020F0502020204030204" pitchFamily="34" charset="0"/>
                      </a:endParaRPr>
                    </a:p>
                  </a:txBody>
                  <a:tcPr marL="8313" marR="8313" marT="8313" marB="0" anchor="ctr">
                    <a:lnB w="25400" cmpd="sng">
                      <a:noFill/>
                    </a:lnB>
                  </a:tcPr>
                </a:tc>
                <a:extLst>
                  <a:ext uri="{0D108BD9-81ED-4DB2-BD59-A6C34878D82A}">
                    <a16:rowId xmlns:a16="http://schemas.microsoft.com/office/drawing/2014/main" val="3029156917"/>
                  </a:ext>
                </a:extLst>
              </a:tr>
              <a:tr h="230511">
                <a:tc vMerge="1">
                  <a:txBody>
                    <a:bodyPr/>
                    <a:lstStyle/>
                    <a:p>
                      <a:pPr algn="ctr" rtl="0" fontAlgn="ctr"/>
                      <a:endParaRPr lang="ru-RU" sz="1800" b="1" i="0" u="none" strike="noStrike" dirty="0">
                        <a:solidFill>
                          <a:srgbClr val="FFFFFF"/>
                        </a:solidFill>
                        <a:effectLst/>
                        <a:latin typeface="Calibri" panose="020F0502020204030204" pitchFamily="34" charset="0"/>
                      </a:endParaRPr>
                    </a:p>
                  </a:txBody>
                  <a:tcPr marL="8313" marR="8313" marT="8313" marB="0" anchor="ctr"/>
                </a:tc>
                <a:tc vMerge="1">
                  <a:txBody>
                    <a:bodyPr/>
                    <a:lstStyle/>
                    <a:p>
                      <a:pPr marL="0" algn="ctr" defTabSz="914400" rtl="0" eaLnBrk="1" fontAlgn="ctr" latinLnBrk="0" hangingPunct="1"/>
                      <a:endParaRPr lang="ru-RU" sz="1400" b="1" u="none" strike="noStrike" kern="1200" dirty="0">
                        <a:solidFill>
                          <a:schemeClr val="lt1"/>
                        </a:solidFill>
                        <a:effectLst/>
                        <a:latin typeface="+mn-lt"/>
                        <a:ea typeface="+mn-ea"/>
                        <a:cs typeface="+mn-cs"/>
                      </a:endParaRPr>
                    </a:p>
                  </a:txBody>
                  <a:tcPr marL="8313" marR="8313" marT="8313" marB="0" anchor="ctr"/>
                </a:tc>
                <a:tc vMerge="1">
                  <a:txBody>
                    <a:bodyPr/>
                    <a:lstStyle/>
                    <a:p>
                      <a:pPr marL="0" algn="ctr" defTabSz="914400" rtl="0" eaLnBrk="1" fontAlgn="ctr" latinLnBrk="0" hangingPunct="1"/>
                      <a:endParaRPr lang="ru-RU" sz="1400" b="1" u="none" strike="noStrike" kern="1200" dirty="0">
                        <a:solidFill>
                          <a:schemeClr val="lt1"/>
                        </a:solidFill>
                        <a:effectLst/>
                        <a:latin typeface="+mn-lt"/>
                        <a:ea typeface="+mn-ea"/>
                        <a:cs typeface="+mn-cs"/>
                      </a:endParaRPr>
                    </a:p>
                  </a:txBody>
                  <a:tcPr marL="8313" marR="8313" marT="8313" marB="0" anchor="ctr"/>
                </a:tc>
                <a:tc vMerge="1">
                  <a:txBody>
                    <a:bodyPr/>
                    <a:lstStyle/>
                    <a:p>
                      <a:pPr marL="0" algn="ctr" defTabSz="914400" rtl="0" eaLnBrk="1" fontAlgn="ctr" latinLnBrk="0" hangingPunct="1"/>
                      <a:endParaRPr lang="ru-RU" sz="1400" b="1" u="none" strike="noStrike" kern="1200" dirty="0">
                        <a:solidFill>
                          <a:srgbClr val="FF0000"/>
                        </a:solidFill>
                        <a:effectLst/>
                        <a:latin typeface="+mn-lt"/>
                        <a:ea typeface="+mn-ea"/>
                        <a:cs typeface="+mn-cs"/>
                      </a:endParaRPr>
                    </a:p>
                  </a:txBody>
                  <a:tcPr marL="8313" marR="8313" marT="8313" marB="0" anchor="ctr"/>
                </a:tc>
                <a:tc vMerge="1">
                  <a:txBody>
                    <a:bodyPr/>
                    <a:lstStyle/>
                    <a:p>
                      <a:pPr marL="0" algn="ctr" defTabSz="914400" rtl="0" eaLnBrk="1" fontAlgn="ctr" latinLnBrk="0" hangingPunct="1"/>
                      <a:endParaRPr lang="ru-RU" sz="1400" b="1" u="none" strike="noStrike" kern="1200" dirty="0">
                        <a:solidFill>
                          <a:srgbClr val="FF0000"/>
                        </a:solidFill>
                        <a:effectLst/>
                        <a:latin typeface="+mn-lt"/>
                        <a:ea typeface="+mn-ea"/>
                        <a:cs typeface="+mn-cs"/>
                      </a:endParaRPr>
                    </a:p>
                  </a:txBody>
                  <a:tcPr marL="8313" marR="8313" marT="8313" marB="0" anchor="ctr"/>
                </a:tc>
                <a:tc>
                  <a:txBody>
                    <a:bodyPr/>
                    <a:lstStyle/>
                    <a:p>
                      <a:pPr marL="0" algn="ctr" defTabSz="914400" rtl="0" eaLnBrk="1" fontAlgn="ctr" latinLnBrk="0" hangingPunct="1"/>
                      <a:r>
                        <a:rPr lang="ru-RU" sz="1400" u="none" strike="noStrike" kern="1200" dirty="0">
                          <a:solidFill>
                            <a:schemeClr val="dk1"/>
                          </a:solidFill>
                          <a:effectLst/>
                          <a:latin typeface="+mn-lt"/>
                          <a:ea typeface="+mn-ea"/>
                          <a:cs typeface="+mn-cs"/>
                        </a:rPr>
                        <a:t>абсолютные значения</a:t>
                      </a:r>
                    </a:p>
                  </a:txBody>
                  <a:tcPr marL="8313" marR="8313" marT="8313" marB="0" anchor="ctr"/>
                </a:tc>
                <a:tc>
                  <a:txBody>
                    <a:bodyPr/>
                    <a:lstStyle/>
                    <a:p>
                      <a:pPr marL="0" algn="ctr" defTabSz="914400" rtl="0" eaLnBrk="1" fontAlgn="ctr" latinLnBrk="0" hangingPunct="1"/>
                      <a:r>
                        <a:rPr lang="ru-RU" sz="1400" u="none" strike="noStrike" kern="1200" dirty="0">
                          <a:solidFill>
                            <a:schemeClr val="dk1"/>
                          </a:solidFill>
                          <a:effectLst/>
                          <a:latin typeface="+mn-lt"/>
                          <a:ea typeface="+mn-ea"/>
                          <a:cs typeface="+mn-cs"/>
                        </a:rPr>
                        <a:t>в %</a:t>
                      </a:r>
                    </a:p>
                  </a:txBody>
                  <a:tcPr marL="8313" marR="8313" marT="8313" marB="0" anchor="ctr"/>
                </a:tc>
                <a:tc>
                  <a:txBody>
                    <a:bodyPr/>
                    <a:lstStyle/>
                    <a:p>
                      <a:pPr marL="0" algn="ctr" defTabSz="914400" rtl="0" eaLnBrk="1" fontAlgn="ctr" latinLnBrk="0" hangingPunct="1"/>
                      <a:r>
                        <a:rPr lang="ru-RU" sz="1400" u="none" strike="noStrike" kern="1200" dirty="0" smtClean="0">
                          <a:effectLst/>
                        </a:rPr>
                        <a:t>2025 </a:t>
                      </a:r>
                      <a:r>
                        <a:rPr lang="ru-RU" sz="1400" u="none" strike="noStrike" kern="1200" dirty="0">
                          <a:effectLst/>
                        </a:rPr>
                        <a:t>г.</a:t>
                      </a:r>
                      <a:endParaRPr lang="ru-RU" sz="1400" b="1" u="none" strike="noStrike" kern="1200" dirty="0">
                        <a:solidFill>
                          <a:schemeClr val="lt1"/>
                        </a:solidFill>
                        <a:effectLst/>
                        <a:latin typeface="+mn-lt"/>
                        <a:ea typeface="+mn-ea"/>
                        <a:cs typeface="+mn-cs"/>
                      </a:endParaRPr>
                    </a:p>
                  </a:txBody>
                  <a:tcPr marL="8313" marR="8313" marT="8313" marB="0" anchor="ctr"/>
                </a:tc>
                <a:tc>
                  <a:txBody>
                    <a:bodyPr/>
                    <a:lstStyle/>
                    <a:p>
                      <a:pPr marL="0" algn="ctr" defTabSz="914400" rtl="0" eaLnBrk="1" fontAlgn="ctr" latinLnBrk="0" hangingPunct="1"/>
                      <a:r>
                        <a:rPr lang="ru-RU" sz="1400" u="none" strike="noStrike" kern="1200" dirty="0" smtClean="0">
                          <a:effectLst/>
                        </a:rPr>
                        <a:t>2026 </a:t>
                      </a:r>
                      <a:r>
                        <a:rPr lang="ru-RU" sz="1400" u="none" strike="noStrike" kern="1200" dirty="0">
                          <a:effectLst/>
                        </a:rPr>
                        <a:t>г.</a:t>
                      </a:r>
                      <a:endParaRPr lang="ru-RU" sz="1400" b="1" u="none" strike="noStrike" kern="1200" dirty="0">
                        <a:solidFill>
                          <a:schemeClr val="lt1"/>
                        </a:solidFill>
                        <a:effectLst/>
                        <a:latin typeface="+mn-lt"/>
                        <a:ea typeface="+mn-ea"/>
                        <a:cs typeface="+mn-cs"/>
                      </a:endParaRPr>
                    </a:p>
                  </a:txBody>
                  <a:tcPr marL="8313" marR="8313" marT="8313" marB="0" anchor="ctr"/>
                </a:tc>
                <a:tc>
                  <a:txBody>
                    <a:bodyPr/>
                    <a:lstStyle/>
                    <a:p>
                      <a:pPr marL="0" algn="ctr" defTabSz="914400" rtl="0" eaLnBrk="1" fontAlgn="ctr" latinLnBrk="0" hangingPunct="1"/>
                      <a:r>
                        <a:rPr lang="ru-RU" sz="1400" u="none" strike="noStrike" kern="1200" dirty="0" smtClean="0">
                          <a:effectLst/>
                        </a:rPr>
                        <a:t>2027 </a:t>
                      </a:r>
                      <a:r>
                        <a:rPr lang="ru-RU" sz="1400" u="none" strike="noStrike" kern="1200" dirty="0">
                          <a:effectLst/>
                        </a:rPr>
                        <a:t>г.</a:t>
                      </a:r>
                      <a:endParaRPr lang="ru-RU" sz="1400" b="1" u="none" strike="noStrike" kern="1200" dirty="0">
                        <a:solidFill>
                          <a:schemeClr val="lt1"/>
                        </a:solidFill>
                        <a:effectLst/>
                        <a:latin typeface="+mn-lt"/>
                        <a:ea typeface="+mn-ea"/>
                        <a:cs typeface="+mn-cs"/>
                      </a:endParaRPr>
                    </a:p>
                  </a:txBody>
                  <a:tcPr marL="8313" marR="8313" marT="8313" marB="0" anchor="ctr"/>
                </a:tc>
                <a:extLst>
                  <a:ext uri="{0D108BD9-81ED-4DB2-BD59-A6C34878D82A}">
                    <a16:rowId xmlns:a16="http://schemas.microsoft.com/office/drawing/2014/main" val="2062652111"/>
                  </a:ext>
                </a:extLst>
              </a:tr>
              <a:tr h="452377">
                <a:tc>
                  <a:txBody>
                    <a:bodyPr/>
                    <a:lstStyle/>
                    <a:p>
                      <a:pPr algn="l" rtl="0" fontAlgn="ctr"/>
                      <a:r>
                        <a:rPr lang="ru-RU" sz="1400" u="none" strike="noStrike" dirty="0">
                          <a:effectLst>
                            <a:outerShdw blurRad="38100" dist="38100" dir="2700000" algn="tl">
                              <a:srgbClr val="000000">
                                <a:alpha val="43137"/>
                              </a:srgbClr>
                            </a:outerShdw>
                          </a:effectLst>
                        </a:rPr>
                        <a:t>Общий объем доходов</a:t>
                      </a:r>
                      <a:endParaRPr lang="ru-RU" sz="1400" b="1" i="0" u="none" strike="noStrike" dirty="0">
                        <a:solidFill>
                          <a:srgbClr val="000000"/>
                        </a:solidFill>
                        <a:effectLst>
                          <a:outerShdw blurRad="38100" dist="38100" dir="2700000" algn="tl">
                            <a:srgbClr val="000000">
                              <a:alpha val="43137"/>
                            </a:srgbClr>
                          </a:outerShdw>
                        </a:effectLst>
                        <a:latin typeface="Calibri" panose="020F0502020204030204" pitchFamily="34" charset="0"/>
                      </a:endParaRPr>
                    </a:p>
                  </a:txBody>
                  <a:tcPr marL="8313" marR="8313" marT="8313" marB="0" anchor="ctr"/>
                </a:tc>
                <a:tc>
                  <a:txBody>
                    <a:bodyPr/>
                    <a:lstStyle/>
                    <a:p>
                      <a:pPr algn="ctr" fontAlgn="ctr"/>
                      <a:r>
                        <a:rPr lang="ru-RU" sz="1400" b="1" i="0" u="none" strike="noStrike" dirty="0" smtClean="0">
                          <a:solidFill>
                            <a:schemeClr val="tx1"/>
                          </a:solidFill>
                          <a:effectLst/>
                          <a:latin typeface="+mj-lt"/>
                          <a:cs typeface="Arial" panose="020B0604020202020204" pitchFamily="34" charset="0"/>
                        </a:rPr>
                        <a:t>6 093 137,2</a:t>
                      </a:r>
                      <a:endParaRPr lang="ru-RU" sz="1400" b="1" i="0" u="none" strike="noStrike" dirty="0">
                        <a:solidFill>
                          <a:schemeClr val="tx1"/>
                        </a:solidFill>
                        <a:effectLst/>
                        <a:latin typeface="+mj-lt"/>
                        <a:cs typeface="Arial" panose="020B0604020202020204" pitchFamily="34" charset="0"/>
                      </a:endParaRPr>
                    </a:p>
                  </a:txBody>
                  <a:tcPr marL="8313" marR="8313" marT="8313" marB="0" anchor="ctr"/>
                </a:tc>
                <a:tc>
                  <a:txBody>
                    <a:bodyPr/>
                    <a:lstStyle/>
                    <a:p>
                      <a:pPr algn="ctr" fontAlgn="ctr"/>
                      <a:r>
                        <a:rPr lang="ru-RU" sz="1400" b="1" i="0" u="none" strike="noStrike" dirty="0" smtClean="0">
                          <a:solidFill>
                            <a:schemeClr val="tx1"/>
                          </a:solidFill>
                          <a:effectLst/>
                          <a:latin typeface="+mj-lt"/>
                          <a:cs typeface="Arial" panose="020B0604020202020204" pitchFamily="34" charset="0"/>
                        </a:rPr>
                        <a:t>6 601 721,6</a:t>
                      </a:r>
                      <a:endParaRPr lang="ru-RU" sz="1400" b="1" i="0" u="none" strike="noStrike" dirty="0">
                        <a:solidFill>
                          <a:schemeClr val="tx1"/>
                        </a:solidFill>
                        <a:effectLst/>
                        <a:latin typeface="+mj-lt"/>
                        <a:cs typeface="Arial" panose="020B0604020202020204" pitchFamily="34" charset="0"/>
                      </a:endParaRPr>
                    </a:p>
                  </a:txBody>
                  <a:tcPr marL="8313" marR="8313" marT="8313" marB="0" anchor="ctr"/>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6 121 408,5</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6161" marR="6161" marT="6161" marB="0" anchor="ctr"/>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6 121 408,5</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6161" marR="6161" marT="6161" marB="0" anchor="ctr"/>
                </a:tc>
                <a:tc>
                  <a:txBody>
                    <a:bodyPr/>
                    <a:lstStyle/>
                    <a:p>
                      <a:pPr marL="0" algn="ctr" defTabSz="914400" rtl="0" eaLnBrk="1" fontAlgn="ctr" latinLnBrk="0" hangingPunct="1"/>
                      <a:r>
                        <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rPr>
                        <a:t>0,00</a:t>
                      </a:r>
                    </a:p>
                  </a:txBody>
                  <a:tcPr marL="8313" marR="8313" marT="8313" marB="0" anchor="ctr"/>
                </a:tc>
                <a:tc>
                  <a:txBody>
                    <a:bodyPr/>
                    <a:lstStyle/>
                    <a:p>
                      <a:pPr marL="0" algn="ctr" defTabSz="914400" rtl="0" eaLnBrk="1" fontAlgn="ctr" latinLnBrk="0" hangingPunct="1"/>
                      <a:r>
                        <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rPr>
                        <a:t>0,0</a:t>
                      </a:r>
                    </a:p>
                  </a:txBody>
                  <a:tcPr marL="8313" marR="8313" marT="8313" marB="0" anchor="ctr"/>
                </a:tc>
                <a:tc>
                  <a:txBody>
                    <a:bodyPr/>
                    <a:lstStyle/>
                    <a:p>
                      <a:pPr marL="0" algn="ctr" defTabSz="914400" rtl="0" eaLnBrk="1" fontAlgn="ctr" latinLnBrk="0" hangingPunct="1"/>
                      <a:r>
                        <a:rPr lang="ru-RU" sz="1400" u="none" strike="noStrike" kern="1200" dirty="0" smtClean="0">
                          <a:solidFill>
                            <a:schemeClr val="tx1"/>
                          </a:solidFill>
                          <a:effectLst>
                            <a:outerShdw blurRad="38100" dist="38100" dir="2700000" algn="tl">
                              <a:srgbClr val="000000">
                                <a:alpha val="43137"/>
                              </a:srgbClr>
                            </a:outerShdw>
                          </a:effectLst>
                          <a:latin typeface="+mn-lt"/>
                          <a:ea typeface="+mn-ea"/>
                          <a:cs typeface="+mn-cs"/>
                        </a:rPr>
                        <a:t>7 032 396,0</a:t>
                      </a:r>
                      <a:endPar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endParaRPr>
                    </a:p>
                  </a:txBody>
                  <a:tcPr marL="8313" marR="8313" marT="8313" marB="0" anchor="ctr"/>
                </a:tc>
                <a:tc>
                  <a:txBody>
                    <a:bodyPr/>
                    <a:lstStyle/>
                    <a:p>
                      <a:pPr marL="0" algn="ctr" defTabSz="914400" rtl="0" eaLnBrk="1" fontAlgn="ctr" latinLnBrk="0" hangingPunct="1"/>
                      <a:r>
                        <a:rPr lang="ru-RU" sz="1400" u="none" strike="noStrike" kern="1200" dirty="0" smtClean="0">
                          <a:solidFill>
                            <a:schemeClr val="tx1"/>
                          </a:solidFill>
                          <a:effectLst>
                            <a:outerShdw blurRad="38100" dist="38100" dir="2700000" algn="tl">
                              <a:srgbClr val="000000">
                                <a:alpha val="43137"/>
                              </a:srgbClr>
                            </a:outerShdw>
                          </a:effectLst>
                          <a:latin typeface="+mn-lt"/>
                          <a:ea typeface="+mn-ea"/>
                          <a:cs typeface="+mn-cs"/>
                        </a:rPr>
                        <a:t>7 212 602,0</a:t>
                      </a:r>
                      <a:endPar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endParaRPr>
                    </a:p>
                  </a:txBody>
                  <a:tcPr marL="8313" marR="8313" marT="8313" marB="0" anchor="ctr"/>
                </a:tc>
                <a:tc>
                  <a:txBody>
                    <a:bodyPr/>
                    <a:lstStyle/>
                    <a:p>
                      <a:pPr marL="0" algn="ctr" defTabSz="914400" rtl="0" eaLnBrk="1" fontAlgn="ctr" latinLnBrk="0" hangingPunct="1"/>
                      <a:r>
                        <a:rPr lang="ru-RU" sz="1400" u="none" strike="noStrike" kern="1200" dirty="0" smtClean="0">
                          <a:solidFill>
                            <a:schemeClr val="tx1"/>
                          </a:solidFill>
                          <a:effectLst>
                            <a:outerShdw blurRad="38100" dist="38100" dir="2700000" algn="tl">
                              <a:srgbClr val="000000">
                                <a:alpha val="43137"/>
                              </a:srgbClr>
                            </a:outerShdw>
                          </a:effectLst>
                          <a:latin typeface="+mn-lt"/>
                          <a:ea typeface="+mn-ea"/>
                          <a:cs typeface="+mn-cs"/>
                        </a:rPr>
                        <a:t>7 750 745,2</a:t>
                      </a:r>
                      <a:endPar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endParaRPr>
                    </a:p>
                  </a:txBody>
                  <a:tcPr marL="8313" marR="8313" marT="8313" marB="0" anchor="ctr"/>
                </a:tc>
                <a:extLst>
                  <a:ext uri="{0D108BD9-81ED-4DB2-BD59-A6C34878D82A}">
                    <a16:rowId xmlns:a16="http://schemas.microsoft.com/office/drawing/2014/main" val="1091864798"/>
                  </a:ext>
                </a:extLst>
              </a:tr>
              <a:tr h="452377">
                <a:tc>
                  <a:txBody>
                    <a:bodyPr/>
                    <a:lstStyle/>
                    <a:p>
                      <a:pPr algn="l" rtl="0" fontAlgn="ctr"/>
                      <a:r>
                        <a:rPr lang="ru-RU" sz="1400" u="none" strike="noStrike" dirty="0">
                          <a:effectLst>
                            <a:outerShdw blurRad="38100" dist="38100" dir="2700000" algn="tl">
                              <a:srgbClr val="000000">
                                <a:alpha val="43137"/>
                              </a:srgbClr>
                            </a:outerShdw>
                          </a:effectLst>
                        </a:rPr>
                        <a:t>Общий объем  расходов </a:t>
                      </a:r>
                      <a:endParaRPr lang="ru-RU" sz="1400" b="1" i="0" u="none" strike="noStrike" dirty="0">
                        <a:solidFill>
                          <a:srgbClr val="000000"/>
                        </a:solidFill>
                        <a:effectLst>
                          <a:outerShdw blurRad="38100" dist="38100" dir="2700000" algn="tl">
                            <a:srgbClr val="000000">
                              <a:alpha val="43137"/>
                            </a:srgbClr>
                          </a:outerShdw>
                        </a:effectLst>
                        <a:latin typeface="Calibri" panose="020F0502020204030204" pitchFamily="34" charset="0"/>
                      </a:endParaRPr>
                    </a:p>
                  </a:txBody>
                  <a:tcPr marL="8313" marR="8313" marT="8313" marB="0" anchor="ctr"/>
                </a:tc>
                <a:tc>
                  <a:txBody>
                    <a:bodyPr/>
                    <a:lstStyle/>
                    <a:p>
                      <a:pPr algn="ctr" fontAlgn="ctr"/>
                      <a:r>
                        <a:rPr lang="ru-RU" sz="1400" b="1" i="0" u="none" strike="noStrike" dirty="0" smtClean="0">
                          <a:solidFill>
                            <a:schemeClr val="tx1"/>
                          </a:solidFill>
                          <a:effectLst/>
                          <a:latin typeface="+mj-lt"/>
                          <a:cs typeface="Arial" panose="020B0604020202020204" pitchFamily="34" charset="0"/>
                        </a:rPr>
                        <a:t>6 105 823,3</a:t>
                      </a:r>
                      <a:endParaRPr lang="ru-RU" sz="1400" b="1" i="0" u="none" strike="noStrike" dirty="0">
                        <a:solidFill>
                          <a:schemeClr val="tx1"/>
                        </a:solidFill>
                        <a:effectLst/>
                        <a:latin typeface="+mj-lt"/>
                        <a:cs typeface="Arial" panose="020B0604020202020204" pitchFamily="34" charset="0"/>
                      </a:endParaRPr>
                    </a:p>
                  </a:txBody>
                  <a:tcPr marL="8313" marR="8313" marT="8313" marB="0" anchor="ctr"/>
                </a:tc>
                <a:tc>
                  <a:txBody>
                    <a:bodyPr/>
                    <a:lstStyle/>
                    <a:p>
                      <a:pPr algn="ctr" fontAlgn="ctr"/>
                      <a:r>
                        <a:rPr lang="ru-RU" sz="1400" b="1" i="0" u="none" strike="noStrike" dirty="0" smtClean="0">
                          <a:solidFill>
                            <a:schemeClr val="tx1"/>
                          </a:solidFill>
                          <a:effectLst/>
                          <a:latin typeface="+mj-lt"/>
                          <a:cs typeface="Arial" panose="020B0604020202020204" pitchFamily="34" charset="0"/>
                        </a:rPr>
                        <a:t>6 778 915,6</a:t>
                      </a:r>
                      <a:endParaRPr lang="ru-RU" sz="1400" b="1" i="0" u="none" strike="noStrike" dirty="0">
                        <a:solidFill>
                          <a:schemeClr val="tx1"/>
                        </a:solidFill>
                        <a:effectLst/>
                        <a:latin typeface="+mj-lt"/>
                        <a:cs typeface="Arial" panose="020B0604020202020204" pitchFamily="34" charset="0"/>
                      </a:endParaRPr>
                    </a:p>
                  </a:txBody>
                  <a:tcPr marL="8313" marR="8313" marT="8313" marB="0" anchor="ctr"/>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6 513 040,6</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6161" marR="6161" marT="6161" marB="0" anchor="ctr"/>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6 513 040,6</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6161" marR="6161" marT="6161" marB="0" anchor="ctr"/>
                </a:tc>
                <a:tc>
                  <a:txBody>
                    <a:bodyPr/>
                    <a:lstStyle/>
                    <a:p>
                      <a:pPr marL="0" algn="ctr" defTabSz="914400" rtl="0" eaLnBrk="1" fontAlgn="ctr" latinLnBrk="0" hangingPunct="1"/>
                      <a:r>
                        <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rPr>
                        <a:t>0,00</a:t>
                      </a:r>
                    </a:p>
                  </a:txBody>
                  <a:tcPr marL="8313" marR="8313" marT="8313" marB="0" anchor="ctr"/>
                </a:tc>
                <a:tc>
                  <a:txBody>
                    <a:bodyPr/>
                    <a:lstStyle/>
                    <a:p>
                      <a:pPr marL="0" algn="ctr" defTabSz="914400" rtl="0" eaLnBrk="1" fontAlgn="ctr" latinLnBrk="0" hangingPunct="1"/>
                      <a:r>
                        <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rPr>
                        <a:t>0,0</a:t>
                      </a:r>
                    </a:p>
                  </a:txBody>
                  <a:tcPr marL="8313" marR="8313" marT="8313" marB="0" anchor="ctr"/>
                </a:tc>
                <a:tc>
                  <a:txBody>
                    <a:bodyPr/>
                    <a:lstStyle/>
                    <a:p>
                      <a:pPr marL="0" algn="ctr" defTabSz="914400" rtl="0" eaLnBrk="1" fontAlgn="ctr" latinLnBrk="0" hangingPunct="1"/>
                      <a:r>
                        <a:rPr lang="ru-RU" sz="1400" u="none" strike="noStrike" kern="1200" dirty="0" smtClean="0">
                          <a:solidFill>
                            <a:schemeClr val="tx1"/>
                          </a:solidFill>
                          <a:effectLst>
                            <a:outerShdw blurRad="38100" dist="38100" dir="2700000" algn="tl">
                              <a:srgbClr val="000000">
                                <a:alpha val="43137"/>
                              </a:srgbClr>
                            </a:outerShdw>
                          </a:effectLst>
                          <a:latin typeface="+mn-lt"/>
                          <a:ea typeface="+mn-ea"/>
                          <a:cs typeface="+mn-cs"/>
                        </a:rPr>
                        <a:t>7 032 396,0</a:t>
                      </a:r>
                      <a:endPar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endParaRPr>
                    </a:p>
                  </a:txBody>
                  <a:tcPr marL="8313" marR="8313" marT="8313" marB="0" anchor="ctr"/>
                </a:tc>
                <a:tc>
                  <a:txBody>
                    <a:bodyPr/>
                    <a:lstStyle/>
                    <a:p>
                      <a:pPr marL="0" algn="ctr" defTabSz="914400" rtl="0" eaLnBrk="1" fontAlgn="ctr" latinLnBrk="0" hangingPunct="1"/>
                      <a:r>
                        <a:rPr lang="ru-RU" sz="1400" u="none" strike="noStrike" kern="1200" dirty="0" smtClean="0">
                          <a:solidFill>
                            <a:schemeClr val="tx1"/>
                          </a:solidFill>
                          <a:effectLst>
                            <a:outerShdw blurRad="38100" dist="38100" dir="2700000" algn="tl">
                              <a:srgbClr val="000000">
                                <a:alpha val="43137"/>
                              </a:srgbClr>
                            </a:outerShdw>
                          </a:effectLst>
                          <a:latin typeface="+mn-lt"/>
                          <a:ea typeface="+mn-ea"/>
                          <a:cs typeface="+mn-cs"/>
                        </a:rPr>
                        <a:t>7 212 602,0</a:t>
                      </a:r>
                      <a:endPar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endParaRPr>
                    </a:p>
                  </a:txBody>
                  <a:tcPr marL="8313" marR="8313" marT="8313" marB="0" anchor="ctr"/>
                </a:tc>
                <a:tc>
                  <a:txBody>
                    <a:bodyPr/>
                    <a:lstStyle/>
                    <a:p>
                      <a:pPr marL="0" algn="ctr" defTabSz="914400" rtl="0" eaLnBrk="1" fontAlgn="ctr" latinLnBrk="0" hangingPunct="1"/>
                      <a:r>
                        <a:rPr lang="ru-RU" sz="1400" u="none" strike="noStrike" kern="1200" dirty="0" smtClean="0">
                          <a:solidFill>
                            <a:schemeClr val="tx1"/>
                          </a:solidFill>
                          <a:effectLst>
                            <a:outerShdw blurRad="38100" dist="38100" dir="2700000" algn="tl">
                              <a:srgbClr val="000000">
                                <a:alpha val="43137"/>
                              </a:srgbClr>
                            </a:outerShdw>
                          </a:effectLst>
                          <a:latin typeface="+mn-lt"/>
                          <a:ea typeface="+mn-ea"/>
                          <a:cs typeface="+mn-cs"/>
                        </a:rPr>
                        <a:t>7 750 745,2</a:t>
                      </a:r>
                      <a:endPar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endParaRPr>
                    </a:p>
                  </a:txBody>
                  <a:tcPr marL="8313" marR="8313" marT="8313" marB="0" anchor="ctr"/>
                </a:tc>
                <a:extLst>
                  <a:ext uri="{0D108BD9-81ED-4DB2-BD59-A6C34878D82A}">
                    <a16:rowId xmlns:a16="http://schemas.microsoft.com/office/drawing/2014/main" val="2846770848"/>
                  </a:ext>
                </a:extLst>
              </a:tr>
              <a:tr h="681408">
                <a:tc>
                  <a:txBody>
                    <a:bodyPr/>
                    <a:lstStyle/>
                    <a:p>
                      <a:pPr algn="l" rtl="0" fontAlgn="ctr"/>
                      <a:r>
                        <a:rPr lang="ru-RU" sz="1400" u="none" strike="noStrike" dirty="0">
                          <a:effectLst>
                            <a:outerShdw blurRad="38100" dist="38100" dir="2700000" algn="tl">
                              <a:srgbClr val="000000">
                                <a:alpha val="43137"/>
                              </a:srgbClr>
                            </a:outerShdw>
                          </a:effectLst>
                        </a:rPr>
                        <a:t>Дефицит «-» / Профицит «+» </a:t>
                      </a:r>
                      <a:endParaRPr lang="ru-RU" sz="1400" b="1" i="0" u="none" strike="noStrike" dirty="0">
                        <a:solidFill>
                          <a:srgbClr val="000000"/>
                        </a:solidFill>
                        <a:effectLst>
                          <a:outerShdw blurRad="38100" dist="38100" dir="2700000" algn="tl">
                            <a:srgbClr val="000000">
                              <a:alpha val="43137"/>
                            </a:srgbClr>
                          </a:outerShdw>
                        </a:effectLst>
                        <a:latin typeface="Calibri" panose="020F0502020204030204" pitchFamily="34" charset="0"/>
                      </a:endParaRPr>
                    </a:p>
                  </a:txBody>
                  <a:tcPr marL="8313" marR="8313" marT="8313"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400" b="1" i="0" u="none" strike="noStrike" kern="1200" dirty="0" smtClean="0">
                          <a:solidFill>
                            <a:srgbClr val="FF0000"/>
                          </a:solidFill>
                          <a:effectLst/>
                          <a:latin typeface="+mj-lt"/>
                          <a:ea typeface="+mn-ea"/>
                          <a:cs typeface="Arial" panose="020B0604020202020204" pitchFamily="34" charset="0"/>
                        </a:rPr>
                        <a:t>- 12 686,1</a:t>
                      </a:r>
                      <a:endParaRPr lang="ru-RU" sz="1400" b="1" i="0" u="none" strike="noStrike" kern="1200" dirty="0">
                        <a:solidFill>
                          <a:srgbClr val="FF0000"/>
                        </a:solidFill>
                        <a:effectLst/>
                        <a:latin typeface="+mj-lt"/>
                        <a:ea typeface="+mn-ea"/>
                        <a:cs typeface="Arial" panose="020B0604020202020204" pitchFamily="34" charset="0"/>
                      </a:endParaRPr>
                    </a:p>
                  </a:txBody>
                  <a:tcPr marL="8313" marR="8313" marT="8313"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400" b="1" i="0" u="none" strike="noStrike" kern="1200" dirty="0" smtClean="0">
                          <a:solidFill>
                            <a:srgbClr val="FF0000"/>
                          </a:solidFill>
                          <a:effectLst/>
                          <a:latin typeface="+mj-lt"/>
                          <a:ea typeface="+mn-ea"/>
                          <a:cs typeface="Arial" panose="020B0604020202020204" pitchFamily="34" charset="0"/>
                        </a:rPr>
                        <a:t>- 177 194,0</a:t>
                      </a:r>
                      <a:endParaRPr lang="ru-RU" sz="1400" b="1" i="0" u="none" strike="noStrike" kern="1200" dirty="0">
                        <a:solidFill>
                          <a:srgbClr val="FF0000"/>
                        </a:solidFill>
                        <a:effectLst/>
                        <a:latin typeface="+mj-lt"/>
                        <a:ea typeface="+mn-ea"/>
                        <a:cs typeface="Arial" panose="020B0604020202020204" pitchFamily="34" charset="0"/>
                      </a:endParaRPr>
                    </a:p>
                  </a:txBody>
                  <a:tcPr marL="8313" marR="8313" marT="8313" marB="0" anchor="ctr"/>
                </a:tc>
                <a:tc>
                  <a:txBody>
                    <a:bodyPr/>
                    <a:lstStyle/>
                    <a:p>
                      <a:pPr marL="0" algn="ctr" defTabSz="914400" rtl="0" eaLnBrk="1" fontAlgn="b" latinLnBrk="0" hangingPunct="1"/>
                      <a:r>
                        <a:rPr lang="ru-RU" sz="1400" u="none" strike="noStrike" kern="1200" dirty="0">
                          <a:solidFill>
                            <a:srgbClr val="FF0000"/>
                          </a:solidFill>
                          <a:effectLst>
                            <a:outerShdw blurRad="50800" dist="38100" algn="tr" rotWithShape="0">
                              <a:prstClr val="black">
                                <a:alpha val="40000"/>
                              </a:prstClr>
                            </a:outerShdw>
                          </a:effectLst>
                          <a:latin typeface="+mn-lt"/>
                          <a:ea typeface="+mn-ea"/>
                          <a:cs typeface="+mn-cs"/>
                        </a:rPr>
                        <a:t>- </a:t>
                      </a:r>
                      <a:r>
                        <a:rPr lang="ru-RU" sz="1400" u="none" strike="noStrike" kern="1200" dirty="0" smtClean="0">
                          <a:solidFill>
                            <a:srgbClr val="FF0000"/>
                          </a:solidFill>
                          <a:effectLst>
                            <a:outerShdw blurRad="50800" dist="38100" algn="tr" rotWithShape="0">
                              <a:prstClr val="black">
                                <a:alpha val="40000"/>
                              </a:prstClr>
                            </a:outerShdw>
                          </a:effectLst>
                          <a:latin typeface="+mn-lt"/>
                          <a:ea typeface="+mn-ea"/>
                          <a:cs typeface="+mn-cs"/>
                        </a:rPr>
                        <a:t>391 632,1</a:t>
                      </a:r>
                      <a:endParaRPr lang="ru-RU" sz="1400" u="none" strike="noStrike" kern="1200" dirty="0">
                        <a:solidFill>
                          <a:srgbClr val="FF0000"/>
                        </a:solidFill>
                        <a:effectLst>
                          <a:outerShdw blurRad="50800" dist="38100" algn="tr" rotWithShape="0">
                            <a:prstClr val="black">
                              <a:alpha val="40000"/>
                            </a:prstClr>
                          </a:outerShdw>
                        </a:effectLst>
                        <a:latin typeface="+mn-lt"/>
                        <a:ea typeface="+mn-ea"/>
                        <a:cs typeface="+mn-cs"/>
                      </a:endParaRPr>
                    </a:p>
                  </a:txBody>
                  <a:tcPr marL="6161" marR="6161" marT="6161" marB="0" anchor="ctr"/>
                </a:tc>
                <a:tc>
                  <a:txBody>
                    <a:bodyPr/>
                    <a:lstStyle/>
                    <a:p>
                      <a:pPr marL="0" algn="ctr" defTabSz="914400" rtl="0" eaLnBrk="1" fontAlgn="b" latinLnBrk="0" hangingPunct="1"/>
                      <a:r>
                        <a:rPr lang="ru-RU" sz="1400" u="none" strike="noStrike" kern="1200" dirty="0">
                          <a:solidFill>
                            <a:srgbClr val="FF0000"/>
                          </a:solidFill>
                          <a:effectLst>
                            <a:outerShdw blurRad="50800" dist="38100" algn="tr" rotWithShape="0">
                              <a:prstClr val="black">
                                <a:alpha val="40000"/>
                              </a:prstClr>
                            </a:outerShdw>
                          </a:effectLst>
                          <a:latin typeface="+mn-lt"/>
                          <a:ea typeface="+mn-ea"/>
                          <a:cs typeface="+mn-cs"/>
                        </a:rPr>
                        <a:t>- </a:t>
                      </a:r>
                      <a:r>
                        <a:rPr lang="ru-RU" sz="1400" u="none" strike="noStrike" kern="1200" dirty="0" smtClean="0">
                          <a:solidFill>
                            <a:srgbClr val="FF0000"/>
                          </a:solidFill>
                          <a:effectLst>
                            <a:outerShdw blurRad="50800" dist="38100" algn="tr" rotWithShape="0">
                              <a:prstClr val="black">
                                <a:alpha val="40000"/>
                              </a:prstClr>
                            </a:outerShdw>
                          </a:effectLst>
                          <a:latin typeface="+mn-lt"/>
                          <a:ea typeface="+mn-ea"/>
                          <a:cs typeface="+mn-cs"/>
                        </a:rPr>
                        <a:t>391 632,1</a:t>
                      </a:r>
                      <a:endParaRPr lang="ru-RU" sz="1400" u="none" strike="noStrike" kern="1200" dirty="0">
                        <a:solidFill>
                          <a:srgbClr val="FF0000"/>
                        </a:solidFill>
                        <a:effectLst>
                          <a:outerShdw blurRad="50800" dist="38100" algn="tr" rotWithShape="0">
                            <a:prstClr val="black">
                              <a:alpha val="40000"/>
                            </a:prstClr>
                          </a:outerShdw>
                        </a:effectLst>
                        <a:latin typeface="+mn-lt"/>
                        <a:ea typeface="+mn-ea"/>
                        <a:cs typeface="+mn-cs"/>
                      </a:endParaRPr>
                    </a:p>
                  </a:txBody>
                  <a:tcPr marL="6161" marR="6161" marT="6161" marB="0" anchor="ctr"/>
                </a:tc>
                <a:tc>
                  <a:txBody>
                    <a:bodyPr/>
                    <a:lstStyle/>
                    <a:p>
                      <a:pPr marL="0" algn="ctr" defTabSz="914400" rtl="0" eaLnBrk="1" fontAlgn="ctr" latinLnBrk="0" hangingPunct="1"/>
                      <a:r>
                        <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rPr>
                        <a:t>0,00</a:t>
                      </a:r>
                    </a:p>
                  </a:txBody>
                  <a:tcPr marL="8313" marR="8313" marT="8313" marB="0" anchor="ctr"/>
                </a:tc>
                <a:tc>
                  <a:txBody>
                    <a:bodyPr/>
                    <a:lstStyle/>
                    <a:p>
                      <a:pPr marL="0" algn="ctr" defTabSz="914400" rtl="0" eaLnBrk="1" fontAlgn="ctr" latinLnBrk="0" hangingPunct="1"/>
                      <a:r>
                        <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rPr>
                        <a:t>0,0</a:t>
                      </a:r>
                    </a:p>
                  </a:txBody>
                  <a:tcPr marL="8313" marR="8313" marT="8313" marB="0" anchor="ctr"/>
                </a:tc>
                <a:tc>
                  <a:txBody>
                    <a:bodyPr/>
                    <a:lstStyle/>
                    <a:p>
                      <a:pPr algn="ctr" rtl="0" fontAlgn="ctr"/>
                      <a:r>
                        <a:rPr lang="ru-RU" sz="1400" u="none" strike="noStrike" dirty="0">
                          <a:solidFill>
                            <a:schemeClr val="tx1"/>
                          </a:solidFill>
                          <a:effectLst>
                            <a:outerShdw blurRad="38100" dist="38100" dir="2700000" algn="tl">
                              <a:srgbClr val="000000">
                                <a:alpha val="43137"/>
                              </a:srgbClr>
                            </a:outerShdw>
                          </a:effectLst>
                        </a:rPr>
                        <a:t>0,0</a:t>
                      </a:r>
                      <a:endParaRPr lang="ru-RU" sz="1400" b="0" i="0" u="none" strike="noStrike" dirty="0">
                        <a:solidFill>
                          <a:schemeClr val="tx1"/>
                        </a:solidFill>
                        <a:effectLst>
                          <a:outerShdw blurRad="38100" dist="38100" dir="2700000" algn="tl">
                            <a:srgbClr val="000000">
                              <a:alpha val="43137"/>
                            </a:srgbClr>
                          </a:outerShdw>
                        </a:effectLst>
                        <a:latin typeface="Calibri" panose="020F0502020204030204" pitchFamily="34" charset="0"/>
                      </a:endParaRPr>
                    </a:p>
                  </a:txBody>
                  <a:tcPr marL="8313" marR="8313" marT="8313" marB="0" anchor="ctr"/>
                </a:tc>
                <a:tc>
                  <a:txBody>
                    <a:bodyPr/>
                    <a:lstStyle/>
                    <a:p>
                      <a:pPr algn="ctr" rtl="0" fontAlgn="ctr"/>
                      <a:r>
                        <a:rPr lang="ru-RU" sz="1400" u="none" strike="noStrike" dirty="0">
                          <a:solidFill>
                            <a:schemeClr val="tx1"/>
                          </a:solidFill>
                          <a:effectLst>
                            <a:outerShdw blurRad="38100" dist="38100" dir="2700000" algn="tl">
                              <a:srgbClr val="000000">
                                <a:alpha val="43137"/>
                              </a:srgbClr>
                            </a:outerShdw>
                          </a:effectLst>
                        </a:rPr>
                        <a:t>0,0</a:t>
                      </a:r>
                      <a:endParaRPr lang="ru-RU" sz="1400" b="0" i="0" u="none" strike="noStrike" dirty="0">
                        <a:solidFill>
                          <a:schemeClr val="tx1"/>
                        </a:solidFill>
                        <a:effectLst>
                          <a:outerShdw blurRad="38100" dist="38100" dir="2700000" algn="tl">
                            <a:srgbClr val="000000">
                              <a:alpha val="43137"/>
                            </a:srgbClr>
                          </a:outerShdw>
                        </a:effectLst>
                        <a:latin typeface="Calibri" panose="020F0502020204030204" pitchFamily="34" charset="0"/>
                      </a:endParaRPr>
                    </a:p>
                  </a:txBody>
                  <a:tcPr marL="8313" marR="8313" marT="8313" marB="0" anchor="ctr"/>
                </a:tc>
                <a:tc>
                  <a:txBody>
                    <a:bodyPr/>
                    <a:lstStyle/>
                    <a:p>
                      <a:pPr algn="ctr" rtl="0" fontAlgn="ctr"/>
                      <a:r>
                        <a:rPr lang="ru-RU" sz="1400" u="none" strike="noStrike" dirty="0">
                          <a:solidFill>
                            <a:schemeClr val="tx1"/>
                          </a:solidFill>
                          <a:effectLst>
                            <a:outerShdw blurRad="38100" dist="38100" dir="2700000" algn="tl">
                              <a:srgbClr val="000000">
                                <a:alpha val="43137"/>
                              </a:srgbClr>
                            </a:outerShdw>
                          </a:effectLst>
                        </a:rPr>
                        <a:t>0,0</a:t>
                      </a:r>
                      <a:endParaRPr lang="ru-RU" sz="1400" b="0" i="0" u="none" strike="noStrike" dirty="0">
                        <a:solidFill>
                          <a:schemeClr val="tx1"/>
                        </a:solidFill>
                        <a:effectLst>
                          <a:outerShdw blurRad="38100" dist="38100" dir="2700000" algn="tl">
                            <a:srgbClr val="000000">
                              <a:alpha val="43137"/>
                            </a:srgbClr>
                          </a:outerShdw>
                        </a:effectLst>
                        <a:latin typeface="Calibri" panose="020F0502020204030204" pitchFamily="34" charset="0"/>
                      </a:endParaRPr>
                    </a:p>
                  </a:txBody>
                  <a:tcPr marL="8313" marR="8313" marT="8313" marB="0" anchor="ctr"/>
                </a:tc>
                <a:extLst>
                  <a:ext uri="{0D108BD9-81ED-4DB2-BD59-A6C34878D82A}">
                    <a16:rowId xmlns:a16="http://schemas.microsoft.com/office/drawing/2014/main" val="3023402707"/>
                  </a:ext>
                </a:extLst>
              </a:tr>
            </a:tbl>
          </a:graphicData>
        </a:graphic>
      </p:graphicFrame>
      <p:sp>
        <p:nvSpPr>
          <p:cNvPr id="7" name="Прямоугольник 28">
            <a:extLst>
              <a:ext uri="{FF2B5EF4-FFF2-40B4-BE49-F238E27FC236}">
                <a16:creationId xmlns:a16="http://schemas.microsoft.com/office/drawing/2014/main" id="{6DF0AF8A-B17B-4784-A4B8-39C244D8AA56}"/>
              </a:ext>
            </a:extLst>
          </p:cNvPr>
          <p:cNvSpPr>
            <a:spLocks noChangeArrowheads="1"/>
          </p:cNvSpPr>
          <p:nvPr/>
        </p:nvSpPr>
        <p:spPr bwMode="auto">
          <a:xfrm>
            <a:off x="242933" y="5422711"/>
            <a:ext cx="11706132" cy="830997"/>
          </a:xfrm>
          <a:prstGeom prst="rect">
            <a:avLst/>
          </a:prstGeom>
          <a:solidFill>
            <a:srgbClr val="FFFFCC"/>
          </a:solidFill>
          <a:ln/>
        </p:spPr>
        <p:style>
          <a:lnRef idx="3">
            <a:schemeClr val="lt1"/>
          </a:lnRef>
          <a:fillRef idx="1">
            <a:schemeClr val="accent2"/>
          </a:fillRef>
          <a:effectRef idx="1">
            <a:schemeClr val="accent2"/>
          </a:effectRef>
          <a:fontRef idx="minor">
            <a:schemeClr val="lt1"/>
          </a:fontRef>
        </p:style>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algn="ctr"/>
            <a:r>
              <a:rPr lang="ru-RU" altLang="ru-RU" sz="1600" dirty="0"/>
              <a:t>Муниципальный долг </a:t>
            </a:r>
            <a:r>
              <a:rPr lang="ru-RU" altLang="ru-RU" sz="1600" dirty="0" smtClean="0"/>
              <a:t>по состоянию на 01 января 2024 года составлял 80 000,0 тыс. руб.</a:t>
            </a:r>
            <a:endParaRPr lang="ru-RU" altLang="ru-RU" sz="1600" dirty="0"/>
          </a:p>
          <a:p>
            <a:pPr algn="ctr"/>
            <a:r>
              <a:rPr lang="ru-RU" altLang="ru-RU" sz="1600" dirty="0" smtClean="0"/>
              <a:t>Муниципальные </a:t>
            </a:r>
            <a:r>
              <a:rPr lang="ru-RU" altLang="ru-RU" sz="1600" dirty="0"/>
              <a:t>заимствования </a:t>
            </a:r>
            <a:r>
              <a:rPr lang="ru-RU" altLang="ru-RU" sz="1600" dirty="0" smtClean="0"/>
              <a:t>на 01 января 2025 года составляют 180 000,0 тыс. руб., на плановый период 2026 </a:t>
            </a:r>
            <a:r>
              <a:rPr lang="ru-RU" altLang="ru-RU" sz="1600" dirty="0"/>
              <a:t>и </a:t>
            </a:r>
            <a:r>
              <a:rPr lang="ru-RU" altLang="ru-RU" sz="1600" dirty="0" smtClean="0"/>
              <a:t>2027 </a:t>
            </a:r>
            <a:r>
              <a:rPr lang="ru-RU" altLang="ru-RU" sz="1600" dirty="0"/>
              <a:t>годов не </a:t>
            </a:r>
            <a:r>
              <a:rPr lang="ru-RU" altLang="ru-RU" sz="1600" dirty="0" smtClean="0"/>
              <a:t>планируются</a:t>
            </a:r>
            <a:endParaRPr lang="ru-RU" altLang="ru-RU" sz="1600" dirty="0"/>
          </a:p>
        </p:txBody>
      </p:sp>
      <p:sp>
        <p:nvSpPr>
          <p:cNvPr id="3" name="Прямоугольник 2">
            <a:extLst>
              <a:ext uri="{FF2B5EF4-FFF2-40B4-BE49-F238E27FC236}">
                <a16:creationId xmlns:a16="http://schemas.microsoft.com/office/drawing/2014/main" id="{6E08222F-98E2-4E0E-9265-F6EE77CD0740}"/>
              </a:ext>
            </a:extLst>
          </p:cNvPr>
          <p:cNvSpPr/>
          <p:nvPr/>
        </p:nvSpPr>
        <p:spPr>
          <a:xfrm>
            <a:off x="250824" y="1737353"/>
            <a:ext cx="11706132" cy="367472"/>
          </a:xfrm>
          <a:prstGeom prst="rect">
            <a:avLst/>
          </a:prstGeom>
          <a:solidFill>
            <a:schemeClr val="accent3">
              <a:lumMod val="20000"/>
              <a:lumOff val="80000"/>
              <a:alpha val="66000"/>
            </a:schemeClr>
          </a:solidFill>
          <a:scene3d>
            <a:camera prst="orthographicFront"/>
            <a:lightRig rig="threePt" dir="t"/>
          </a:scene3d>
          <a:sp3d prstMaterial="matte">
            <a:bevelT/>
            <a:bevelB/>
          </a:sp3d>
        </p:spPr>
        <p:txBody>
          <a:bodyPr>
            <a:normAutofit/>
          </a:bodyPr>
          <a:lstStyle/>
          <a:p>
            <a:pPr lvl="1" algn="ctr"/>
            <a:r>
              <a:rPr lang="ru-RU" dirty="0">
                <a:solidFill>
                  <a:schemeClr val="tx1">
                    <a:lumMod val="75000"/>
                    <a:lumOff val="25000"/>
                  </a:schemeClr>
                </a:solidFill>
                <a:latin typeface="Century Gothic" panose="020B0502020202020204" pitchFamily="34" charset="0"/>
              </a:rPr>
              <a:t>Основные характеристики </a:t>
            </a:r>
            <a:r>
              <a:rPr lang="ru-RU" dirty="0" smtClean="0">
                <a:solidFill>
                  <a:schemeClr val="tx1">
                    <a:lumMod val="75000"/>
                    <a:lumOff val="25000"/>
                  </a:schemeClr>
                </a:solidFill>
                <a:latin typeface="Century Gothic" panose="020B0502020202020204" pitchFamily="34" charset="0"/>
              </a:rPr>
              <a:t>бюджета</a:t>
            </a:r>
            <a:endParaRPr lang="ru-RU" dirty="0">
              <a:solidFill>
                <a:schemeClr val="tx1">
                  <a:lumMod val="75000"/>
                  <a:lumOff val="25000"/>
                </a:schemeClr>
              </a:solidFill>
              <a:latin typeface="Century Gothic" panose="020B0502020202020204" pitchFamily="34" charset="0"/>
            </a:endParaRPr>
          </a:p>
        </p:txBody>
      </p:sp>
      <p:sp>
        <p:nvSpPr>
          <p:cNvPr id="9" name="Прямоугольник 8">
            <a:extLst>
              <a:ext uri="{FF2B5EF4-FFF2-40B4-BE49-F238E27FC236}">
                <a16:creationId xmlns:a16="http://schemas.microsoft.com/office/drawing/2014/main" id="{9C7A5D47-7D2C-4782-8867-2225B4DBDD46}"/>
              </a:ext>
            </a:extLst>
          </p:cNvPr>
          <p:cNvSpPr/>
          <p:nvPr/>
        </p:nvSpPr>
        <p:spPr>
          <a:xfrm>
            <a:off x="10997783" y="2086689"/>
            <a:ext cx="959173" cy="307777"/>
          </a:xfrm>
          <a:prstGeom prst="rect">
            <a:avLst/>
          </a:prstGeom>
        </p:spPr>
        <p:txBody>
          <a:bodyPr wrap="none">
            <a:spAutoFit/>
          </a:bodyPr>
          <a:lstStyle/>
          <a:p>
            <a:r>
              <a:rPr lang="ru-RU" sz="1400" dirty="0"/>
              <a:t>(тыс. руб.)</a:t>
            </a:r>
          </a:p>
        </p:txBody>
      </p:sp>
      <p:sp>
        <p:nvSpPr>
          <p:cNvPr id="10" name="Номер слайда 9">
            <a:extLst>
              <a:ext uri="{FF2B5EF4-FFF2-40B4-BE49-F238E27FC236}">
                <a16:creationId xmlns:a16="http://schemas.microsoft.com/office/drawing/2014/main" id="{A94F6C35-E26A-45C2-A35F-8D8AF88FF22E}"/>
              </a:ext>
            </a:extLst>
          </p:cNvPr>
          <p:cNvSpPr>
            <a:spLocks noGrp="1"/>
          </p:cNvSpPr>
          <p:nvPr>
            <p:ph type="sldNum" sz="quarter" idx="12"/>
          </p:nvPr>
        </p:nvSpPr>
        <p:spPr/>
        <p:txBody>
          <a:bodyPr/>
          <a:lstStyle/>
          <a:p>
            <a:fld id="{E4EB6E89-BA87-4003-BD23-6BDF40F3EBED}" type="slidenum">
              <a:rPr lang="ru-RU" smtClean="0"/>
              <a:pPr/>
              <a:t>14</a:t>
            </a:fld>
            <a:endParaRPr lang="ru-RU" dirty="0"/>
          </a:p>
        </p:txBody>
      </p:sp>
      <p:pic>
        <p:nvPicPr>
          <p:cNvPr id="11" name="Объект 6">
            <a:extLst>
              <a:ext uri="{FF2B5EF4-FFF2-40B4-BE49-F238E27FC236}">
                <a16:creationId xmlns:a16="http://schemas.microsoft.com/office/drawing/2014/main" id="{29F8EF1A-B159-49C7-B3A0-AC30357252F3}"/>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11487002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a:extLst>
              <a:ext uri="{FF2B5EF4-FFF2-40B4-BE49-F238E27FC236}">
                <a16:creationId xmlns:a16="http://schemas.microsoft.com/office/drawing/2014/main" id="{2A690AA4-EBC1-452D-8A72-C4412AB31F33}"/>
              </a:ext>
            </a:extLst>
          </p:cNvPr>
          <p:cNvSpPr>
            <a:spLocks noGrp="1"/>
          </p:cNvSpPr>
          <p:nvPr>
            <p:ph type="sldNum" sz="quarter" idx="12"/>
          </p:nvPr>
        </p:nvSpPr>
        <p:spPr/>
        <p:txBody>
          <a:bodyPr/>
          <a:lstStyle/>
          <a:p>
            <a:fld id="{E4EB6E89-BA87-4003-BD23-6BDF40F3EBED}" type="slidenum">
              <a:rPr lang="ru-RU" smtClean="0"/>
              <a:pPr/>
              <a:t>15</a:t>
            </a:fld>
            <a:endParaRPr lang="ru-RU"/>
          </a:p>
        </p:txBody>
      </p:sp>
      <p:graphicFrame>
        <p:nvGraphicFramePr>
          <p:cNvPr id="7" name="Таблица 6">
            <a:extLst>
              <a:ext uri="{FF2B5EF4-FFF2-40B4-BE49-F238E27FC236}">
                <a16:creationId xmlns:a16="http://schemas.microsoft.com/office/drawing/2014/main" id="{21D9CF2A-49DE-4BE6-8521-E311DE40FE39}"/>
              </a:ext>
            </a:extLst>
          </p:cNvPr>
          <p:cNvGraphicFramePr>
            <a:graphicFrameLocks noGrp="1"/>
          </p:cNvGraphicFramePr>
          <p:nvPr>
            <p:extLst>
              <p:ext uri="{D42A27DB-BD31-4B8C-83A1-F6EECF244321}">
                <p14:modId xmlns:p14="http://schemas.microsoft.com/office/powerpoint/2010/main" val="4107796443"/>
              </p:ext>
            </p:extLst>
          </p:nvPr>
        </p:nvGraphicFramePr>
        <p:xfrm>
          <a:off x="274318" y="1594871"/>
          <a:ext cx="11673841" cy="2175165"/>
        </p:xfrm>
        <a:graphic>
          <a:graphicData uri="http://schemas.openxmlformats.org/drawingml/2006/table">
            <a:tbl>
              <a:tblPr firstRow="1" firstCol="1" bandRow="1">
                <a:tableStyleId>{21E4AEA4-8DFA-4A89-87EB-49C32662AFE0}</a:tableStyleId>
              </a:tblPr>
              <a:tblGrid>
                <a:gridCol w="2009507">
                  <a:extLst>
                    <a:ext uri="{9D8B030D-6E8A-4147-A177-3AD203B41FA5}">
                      <a16:colId xmlns:a16="http://schemas.microsoft.com/office/drawing/2014/main" val="4161677615"/>
                    </a:ext>
                  </a:extLst>
                </a:gridCol>
                <a:gridCol w="1140279">
                  <a:extLst>
                    <a:ext uri="{9D8B030D-6E8A-4147-A177-3AD203B41FA5}">
                      <a16:colId xmlns:a16="http://schemas.microsoft.com/office/drawing/2014/main" val="2787440657"/>
                    </a:ext>
                  </a:extLst>
                </a:gridCol>
                <a:gridCol w="1158972">
                  <a:extLst>
                    <a:ext uri="{9D8B030D-6E8A-4147-A177-3AD203B41FA5}">
                      <a16:colId xmlns:a16="http://schemas.microsoft.com/office/drawing/2014/main" val="2205677832"/>
                    </a:ext>
                  </a:extLst>
                </a:gridCol>
                <a:gridCol w="1196358">
                  <a:extLst>
                    <a:ext uri="{9D8B030D-6E8A-4147-A177-3AD203B41FA5}">
                      <a16:colId xmlns:a16="http://schemas.microsoft.com/office/drawing/2014/main" val="283380301"/>
                    </a:ext>
                  </a:extLst>
                </a:gridCol>
                <a:gridCol w="1079528">
                  <a:extLst>
                    <a:ext uri="{9D8B030D-6E8A-4147-A177-3AD203B41FA5}">
                      <a16:colId xmlns:a16="http://schemas.microsoft.com/office/drawing/2014/main" val="885610543"/>
                    </a:ext>
                  </a:extLst>
                </a:gridCol>
                <a:gridCol w="1136957">
                  <a:extLst>
                    <a:ext uri="{9D8B030D-6E8A-4147-A177-3AD203B41FA5}">
                      <a16:colId xmlns:a16="http://schemas.microsoft.com/office/drawing/2014/main" val="1517910416"/>
                    </a:ext>
                  </a:extLst>
                </a:gridCol>
                <a:gridCol w="568787">
                  <a:extLst>
                    <a:ext uri="{9D8B030D-6E8A-4147-A177-3AD203B41FA5}">
                      <a16:colId xmlns:a16="http://schemas.microsoft.com/office/drawing/2014/main" val="2168018087"/>
                    </a:ext>
                  </a:extLst>
                </a:gridCol>
                <a:gridCol w="1086483">
                  <a:extLst>
                    <a:ext uri="{9D8B030D-6E8A-4147-A177-3AD203B41FA5}">
                      <a16:colId xmlns:a16="http://schemas.microsoft.com/office/drawing/2014/main" val="1742181491"/>
                    </a:ext>
                  </a:extLst>
                </a:gridCol>
                <a:gridCol w="1148485">
                  <a:extLst>
                    <a:ext uri="{9D8B030D-6E8A-4147-A177-3AD203B41FA5}">
                      <a16:colId xmlns:a16="http://schemas.microsoft.com/office/drawing/2014/main" val="745138396"/>
                    </a:ext>
                  </a:extLst>
                </a:gridCol>
                <a:gridCol w="1148485">
                  <a:extLst>
                    <a:ext uri="{9D8B030D-6E8A-4147-A177-3AD203B41FA5}">
                      <a16:colId xmlns:a16="http://schemas.microsoft.com/office/drawing/2014/main" val="3387468951"/>
                    </a:ext>
                  </a:extLst>
                </a:gridCol>
              </a:tblGrid>
              <a:tr h="413700">
                <a:tc rowSpan="2">
                  <a:txBody>
                    <a:bodyPr/>
                    <a:lstStyle/>
                    <a:p>
                      <a:pPr algn="ctr" rtl="0" fontAlgn="ctr"/>
                      <a:r>
                        <a:rPr lang="ru-RU" sz="1400" u="none" strike="noStrike" dirty="0">
                          <a:effectLst>
                            <a:outerShdw blurRad="50800" dist="38100" algn="tr" rotWithShape="0">
                              <a:prstClr val="black">
                                <a:alpha val="40000"/>
                              </a:prstClr>
                            </a:outerShdw>
                          </a:effectLst>
                        </a:rPr>
                        <a:t>Показатели</a:t>
                      </a:r>
                      <a:endParaRPr lang="ru-RU" sz="140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endParaRPr>
                    </a:p>
                  </a:txBody>
                  <a:tcPr marL="8313" marR="8313" marT="8313" marB="0" anchor="ctr">
                    <a:solidFill>
                      <a:schemeClr val="accent1">
                        <a:lumMod val="60000"/>
                        <a:lumOff val="40000"/>
                      </a:schemeClr>
                    </a:solidFill>
                  </a:tcPr>
                </a:tc>
                <a:tc rowSpan="2">
                  <a:txBody>
                    <a:bodyPr/>
                    <a:lstStyle/>
                    <a:p>
                      <a:pPr algn="ctr" rtl="0" fontAlgn="ctr"/>
                      <a:r>
                        <a:rPr lang="ru-RU" sz="1400" u="none" strike="noStrike" dirty="0">
                          <a:effectLst>
                            <a:outerShdw blurRad="50800" dist="38100" algn="tr" rotWithShape="0">
                              <a:prstClr val="black">
                                <a:alpha val="40000"/>
                              </a:prstClr>
                            </a:outerShdw>
                          </a:effectLst>
                        </a:rPr>
                        <a:t>Исполнено в </a:t>
                      </a:r>
                      <a:r>
                        <a:rPr lang="ru-RU" sz="1400" u="none" strike="noStrike" dirty="0" smtClean="0">
                          <a:effectLst>
                            <a:outerShdw blurRad="50800" dist="38100" algn="tr" rotWithShape="0">
                              <a:prstClr val="black">
                                <a:alpha val="40000"/>
                              </a:prstClr>
                            </a:outerShdw>
                          </a:effectLst>
                        </a:rPr>
                        <a:t>2022 </a:t>
                      </a:r>
                      <a:r>
                        <a:rPr lang="ru-RU" sz="1400" u="none" strike="noStrike" dirty="0">
                          <a:effectLst>
                            <a:outerShdw blurRad="50800" dist="38100" algn="tr" rotWithShape="0">
                              <a:prstClr val="black">
                                <a:alpha val="40000"/>
                              </a:prstClr>
                            </a:outerShdw>
                          </a:effectLst>
                        </a:rPr>
                        <a:t>г.</a:t>
                      </a:r>
                      <a:endParaRPr lang="ru-RU" sz="140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endParaRPr>
                    </a:p>
                  </a:txBody>
                  <a:tcPr marL="8313" marR="8313" marT="8313" marB="0" anchor="ctr">
                    <a:solidFill>
                      <a:schemeClr val="accent1">
                        <a:lumMod val="60000"/>
                        <a:lumOff val="40000"/>
                      </a:schemeClr>
                    </a:solidFill>
                  </a:tcPr>
                </a:tc>
                <a:tc rowSpan="2">
                  <a:txBody>
                    <a:bodyPr/>
                    <a:lstStyle/>
                    <a:p>
                      <a:pPr algn="ctr" rtl="0" fontAlgn="ctr"/>
                      <a:r>
                        <a:rPr lang="ru-RU" sz="1400" u="none" strike="noStrike" dirty="0">
                          <a:effectLst>
                            <a:outerShdw blurRad="50800" dist="38100" algn="tr" rotWithShape="0">
                              <a:prstClr val="black">
                                <a:alpha val="40000"/>
                              </a:prstClr>
                            </a:outerShdw>
                          </a:effectLst>
                        </a:rPr>
                        <a:t>Исполнено в </a:t>
                      </a:r>
                      <a:r>
                        <a:rPr lang="ru-RU" sz="1400" u="none" strike="noStrike" dirty="0" smtClean="0">
                          <a:effectLst>
                            <a:outerShdw blurRad="50800" dist="38100" algn="tr" rotWithShape="0">
                              <a:prstClr val="black">
                                <a:alpha val="40000"/>
                              </a:prstClr>
                            </a:outerShdw>
                          </a:effectLst>
                        </a:rPr>
                        <a:t>2023 </a:t>
                      </a:r>
                      <a:r>
                        <a:rPr lang="ru-RU" sz="1400" u="none" strike="noStrike" dirty="0">
                          <a:effectLst>
                            <a:outerShdw blurRad="50800" dist="38100" algn="tr" rotWithShape="0">
                              <a:prstClr val="black">
                                <a:alpha val="40000"/>
                              </a:prstClr>
                            </a:outerShdw>
                          </a:effectLst>
                        </a:rPr>
                        <a:t>г.</a:t>
                      </a:r>
                      <a:endParaRPr lang="ru-RU" sz="140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endParaRPr>
                    </a:p>
                  </a:txBody>
                  <a:tcPr marL="8313" marR="8313" marT="8313" marB="0" anchor="ctr">
                    <a:solidFill>
                      <a:schemeClr val="accent1">
                        <a:lumMod val="60000"/>
                        <a:lumOff val="40000"/>
                      </a:schemeClr>
                    </a:solidFill>
                  </a:tcPr>
                </a:tc>
                <a:tc rowSpan="2">
                  <a:txBody>
                    <a:bodyPr/>
                    <a:lstStyle/>
                    <a:p>
                      <a:pPr marL="0" algn="ctr" defTabSz="914400" rtl="0" eaLnBrk="1" fontAlgn="ctr" latinLnBrk="0" hangingPunct="1"/>
                      <a:r>
                        <a:rPr lang="ru-RU" sz="1400" b="1" u="none" strike="noStrike" kern="1200" dirty="0">
                          <a:solidFill>
                            <a:schemeClr val="lt1"/>
                          </a:solidFill>
                          <a:effectLst>
                            <a:outerShdw blurRad="50800" dist="38100" algn="tr" rotWithShape="0">
                              <a:prstClr val="black">
                                <a:alpha val="40000"/>
                              </a:prstClr>
                            </a:outerShdw>
                          </a:effectLst>
                          <a:latin typeface="+mn-lt"/>
                          <a:ea typeface="+mn-ea"/>
                          <a:cs typeface="+mn-cs"/>
                        </a:rPr>
                        <a:t>Уточненный план </a:t>
                      </a:r>
                      <a:r>
                        <a:rPr lang="ru-RU" sz="1400" b="1" u="none" strike="noStrike" kern="1200" dirty="0" smtClean="0">
                          <a:solidFill>
                            <a:schemeClr val="lt1"/>
                          </a:solidFill>
                          <a:effectLst>
                            <a:outerShdw blurRad="50800" dist="38100" algn="tr" rotWithShape="0">
                              <a:prstClr val="black">
                                <a:alpha val="40000"/>
                              </a:prstClr>
                            </a:outerShdw>
                          </a:effectLst>
                          <a:latin typeface="+mn-lt"/>
                          <a:ea typeface="+mn-ea"/>
                          <a:cs typeface="+mn-cs"/>
                        </a:rPr>
                        <a:t>2024 </a:t>
                      </a:r>
                      <a:r>
                        <a:rPr lang="ru-RU" sz="1400" b="1" u="none" strike="noStrike" kern="1200" dirty="0">
                          <a:solidFill>
                            <a:schemeClr val="lt1"/>
                          </a:solidFill>
                          <a:effectLst>
                            <a:outerShdw blurRad="50800" dist="38100" algn="tr" rotWithShape="0">
                              <a:prstClr val="black">
                                <a:alpha val="40000"/>
                              </a:prstClr>
                            </a:outerShdw>
                          </a:effectLst>
                          <a:latin typeface="+mn-lt"/>
                          <a:ea typeface="+mn-ea"/>
                          <a:cs typeface="+mn-cs"/>
                        </a:rPr>
                        <a:t>г. </a:t>
                      </a:r>
                    </a:p>
                  </a:txBody>
                  <a:tcPr marL="8313" marR="8313" marT="8313" marB="0" anchor="ctr">
                    <a:solidFill>
                      <a:schemeClr val="accent1">
                        <a:lumMod val="60000"/>
                        <a:lumOff val="40000"/>
                      </a:schemeClr>
                    </a:solidFill>
                  </a:tcPr>
                </a:tc>
                <a:tc rowSpan="2">
                  <a:txBody>
                    <a:bodyPr/>
                    <a:lstStyle/>
                    <a:p>
                      <a:pPr marL="0" algn="ctr" defTabSz="914400" rtl="0" eaLnBrk="1" fontAlgn="ctr" latinLnBrk="0" hangingPunct="1"/>
                      <a:r>
                        <a:rPr lang="ru-RU" sz="1400" b="1" u="none" strike="noStrike" kern="1200" dirty="0">
                          <a:solidFill>
                            <a:schemeClr val="lt1"/>
                          </a:solidFill>
                          <a:effectLst>
                            <a:outerShdw blurRad="50800" dist="38100" algn="tr" rotWithShape="0">
                              <a:prstClr val="black">
                                <a:alpha val="40000"/>
                              </a:prstClr>
                            </a:outerShdw>
                          </a:effectLst>
                          <a:latin typeface="+mn-lt"/>
                          <a:ea typeface="+mn-ea"/>
                          <a:cs typeface="+mn-cs"/>
                        </a:rPr>
                        <a:t>Ожидаемое исполнение </a:t>
                      </a:r>
                      <a:r>
                        <a:rPr lang="ru-RU" sz="1400" b="1" u="none" strike="noStrike" kern="1200" dirty="0" smtClean="0">
                          <a:solidFill>
                            <a:schemeClr val="lt1"/>
                          </a:solidFill>
                          <a:effectLst>
                            <a:outerShdw blurRad="50800" dist="38100" algn="tr" rotWithShape="0">
                              <a:prstClr val="black">
                                <a:alpha val="40000"/>
                              </a:prstClr>
                            </a:outerShdw>
                          </a:effectLst>
                          <a:latin typeface="+mn-lt"/>
                          <a:ea typeface="+mn-ea"/>
                          <a:cs typeface="+mn-cs"/>
                        </a:rPr>
                        <a:t>2024 </a:t>
                      </a:r>
                      <a:r>
                        <a:rPr lang="ru-RU" sz="1400" b="1" u="none" strike="noStrike" kern="1200" dirty="0">
                          <a:solidFill>
                            <a:schemeClr val="lt1"/>
                          </a:solidFill>
                          <a:effectLst>
                            <a:outerShdw blurRad="50800" dist="38100" algn="tr" rotWithShape="0">
                              <a:prstClr val="black">
                                <a:alpha val="40000"/>
                              </a:prstClr>
                            </a:outerShdw>
                          </a:effectLst>
                          <a:latin typeface="+mn-lt"/>
                          <a:ea typeface="+mn-ea"/>
                          <a:cs typeface="+mn-cs"/>
                        </a:rPr>
                        <a:t>г.</a:t>
                      </a:r>
                    </a:p>
                  </a:txBody>
                  <a:tcPr marL="8313" marR="8313" marT="8313" marB="0" anchor="ctr">
                    <a:solidFill>
                      <a:schemeClr val="accent1">
                        <a:lumMod val="60000"/>
                        <a:lumOff val="40000"/>
                      </a:schemeClr>
                    </a:solidFill>
                  </a:tcPr>
                </a:tc>
                <a:tc gridSpan="2">
                  <a:txBody>
                    <a:bodyPr/>
                    <a:lstStyle/>
                    <a:p>
                      <a:pPr marL="0" algn="ctr" defTabSz="914400" rtl="0" eaLnBrk="1" fontAlgn="ctr" latinLnBrk="0" hangingPunct="1"/>
                      <a:r>
                        <a:rPr lang="ru-RU" sz="1400" b="1" u="none" strike="noStrike" kern="1200" dirty="0">
                          <a:solidFill>
                            <a:schemeClr val="lt1"/>
                          </a:solidFill>
                          <a:effectLst>
                            <a:outerShdw blurRad="50800" dist="38100" algn="tr" rotWithShape="0">
                              <a:prstClr val="black">
                                <a:alpha val="40000"/>
                              </a:prstClr>
                            </a:outerShdw>
                          </a:effectLst>
                          <a:latin typeface="+mn-lt"/>
                          <a:ea typeface="+mn-ea"/>
                          <a:cs typeface="+mn-cs"/>
                        </a:rPr>
                        <a:t>Отклонения от плана в </a:t>
                      </a:r>
                      <a:r>
                        <a:rPr lang="ru-RU" sz="1400" b="1" u="none" strike="noStrike" kern="1200" dirty="0" smtClean="0">
                          <a:solidFill>
                            <a:schemeClr val="lt1"/>
                          </a:solidFill>
                          <a:effectLst>
                            <a:outerShdw blurRad="50800" dist="38100" algn="tr" rotWithShape="0">
                              <a:prstClr val="black">
                                <a:alpha val="40000"/>
                              </a:prstClr>
                            </a:outerShdw>
                          </a:effectLst>
                          <a:latin typeface="+mn-lt"/>
                          <a:ea typeface="+mn-ea"/>
                          <a:cs typeface="+mn-cs"/>
                        </a:rPr>
                        <a:t>2024 </a:t>
                      </a:r>
                      <a:r>
                        <a:rPr lang="ru-RU" sz="1400" b="1" u="none" strike="noStrike" kern="1200" dirty="0">
                          <a:solidFill>
                            <a:schemeClr val="lt1"/>
                          </a:solidFill>
                          <a:effectLst>
                            <a:outerShdw blurRad="50800" dist="38100" algn="tr" rotWithShape="0">
                              <a:prstClr val="black">
                                <a:alpha val="40000"/>
                              </a:prstClr>
                            </a:outerShdw>
                          </a:effectLst>
                          <a:latin typeface="+mn-lt"/>
                          <a:ea typeface="+mn-ea"/>
                          <a:cs typeface="+mn-cs"/>
                        </a:rPr>
                        <a:t>г.</a:t>
                      </a:r>
                    </a:p>
                  </a:txBody>
                  <a:tcPr marL="8313" marR="8313" marT="8313" marB="0" anchor="ctr">
                    <a:solidFill>
                      <a:schemeClr val="accent1">
                        <a:lumMod val="60000"/>
                        <a:lumOff val="40000"/>
                      </a:schemeClr>
                    </a:solidFill>
                  </a:tcPr>
                </a:tc>
                <a:tc hMerge="1">
                  <a:txBody>
                    <a:bodyPr/>
                    <a:lstStyle/>
                    <a:p>
                      <a:endParaRPr lang="ru-RU"/>
                    </a:p>
                  </a:txBody>
                  <a:tcPr/>
                </a:tc>
                <a:tc gridSpan="3">
                  <a:txBody>
                    <a:bodyPr/>
                    <a:lstStyle/>
                    <a:p>
                      <a:pPr algn="ctr" rtl="0" fontAlgn="ctr"/>
                      <a:r>
                        <a:rPr lang="ru-RU" sz="1400" u="none" strike="noStrike" dirty="0">
                          <a:effectLst>
                            <a:outerShdw blurRad="50800" dist="38100" algn="tr" rotWithShape="0">
                              <a:prstClr val="black">
                                <a:alpha val="40000"/>
                              </a:prstClr>
                            </a:outerShdw>
                          </a:effectLst>
                        </a:rPr>
                        <a:t>План</a:t>
                      </a:r>
                      <a:endParaRPr lang="ru-RU" sz="140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endParaRPr>
                    </a:p>
                  </a:txBody>
                  <a:tcPr marL="8313" marR="8313" marT="8313" marB="0" anchor="ctr">
                    <a:solidFill>
                      <a:schemeClr val="accent1">
                        <a:lumMod val="60000"/>
                        <a:lumOff val="40000"/>
                      </a:schemeClr>
                    </a:solidFill>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2952382078"/>
                  </a:ext>
                </a:extLst>
              </a:tr>
              <a:tr h="413700">
                <a:tc vMerge="1">
                  <a:txBody>
                    <a:bodyPr/>
                    <a:lstStyle/>
                    <a:p>
                      <a:endParaRPr lang="ru-RU"/>
                    </a:p>
                  </a:txBody>
                  <a:tcPr/>
                </a:tc>
                <a:tc vMerge="1">
                  <a:txBody>
                    <a:bodyPr/>
                    <a:lstStyle/>
                    <a:p>
                      <a:endParaRPr lang="ru-RU" dirty="0"/>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algn="ctr"/>
                      <a:r>
                        <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rPr>
                        <a:t>абсолютные значения</a:t>
                      </a:r>
                      <a:endParaRPr lang="ru-RU" dirty="0"/>
                    </a:p>
                  </a:txBody>
                  <a:tcPr marL="8313" marR="8313" marT="8313" marB="0" anchor="ctr"/>
                </a:tc>
                <a:tc>
                  <a:txBody>
                    <a:bodyPr/>
                    <a:lstStyle/>
                    <a:p>
                      <a:pPr algn="ctr"/>
                      <a:r>
                        <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rPr>
                        <a:t>в %</a:t>
                      </a:r>
                      <a:endParaRPr lang="ru-RU" dirty="0"/>
                    </a:p>
                  </a:txBody>
                  <a:tcPr marL="8313" marR="8313" marT="8313" marB="0" anchor="ctr"/>
                </a:tc>
                <a:tc>
                  <a:txBody>
                    <a:bodyPr/>
                    <a:lstStyle/>
                    <a:p>
                      <a:pPr algn="ctr" rtl="0" fontAlgn="ctr"/>
                      <a:r>
                        <a:rPr lang="ru-RU" sz="1400" u="none" strike="noStrike" dirty="0" smtClean="0">
                          <a:effectLst>
                            <a:outerShdw blurRad="50800" dist="38100" algn="tr" rotWithShape="0">
                              <a:prstClr val="black">
                                <a:alpha val="40000"/>
                              </a:prstClr>
                            </a:outerShdw>
                          </a:effectLst>
                        </a:rPr>
                        <a:t>2025 </a:t>
                      </a:r>
                      <a:r>
                        <a:rPr lang="ru-RU" sz="1400" u="none" strike="noStrike" dirty="0">
                          <a:effectLst>
                            <a:outerShdw blurRad="50800" dist="38100" algn="tr" rotWithShape="0">
                              <a:prstClr val="black">
                                <a:alpha val="40000"/>
                              </a:prstClr>
                            </a:outerShdw>
                          </a:effectLst>
                        </a:rPr>
                        <a:t>г.</a:t>
                      </a:r>
                      <a:endParaRPr lang="ru-RU" sz="140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endParaRPr>
                    </a:p>
                  </a:txBody>
                  <a:tcPr marL="8313" marR="8313" marT="8313" marB="0" anchor="ctr"/>
                </a:tc>
                <a:tc>
                  <a:txBody>
                    <a:bodyPr/>
                    <a:lstStyle/>
                    <a:p>
                      <a:pPr algn="ctr" rtl="0" fontAlgn="ctr"/>
                      <a:r>
                        <a:rPr lang="ru-RU" sz="1400" u="none" strike="noStrike" dirty="0" smtClean="0">
                          <a:effectLst>
                            <a:outerShdw blurRad="50800" dist="38100" algn="tr" rotWithShape="0">
                              <a:prstClr val="black">
                                <a:alpha val="40000"/>
                              </a:prstClr>
                            </a:outerShdw>
                          </a:effectLst>
                        </a:rPr>
                        <a:t>2026 </a:t>
                      </a:r>
                      <a:r>
                        <a:rPr lang="ru-RU" sz="1400" u="none" strike="noStrike" dirty="0">
                          <a:effectLst>
                            <a:outerShdw blurRad="50800" dist="38100" algn="tr" rotWithShape="0">
                              <a:prstClr val="black">
                                <a:alpha val="40000"/>
                              </a:prstClr>
                            </a:outerShdw>
                          </a:effectLst>
                        </a:rPr>
                        <a:t>г.</a:t>
                      </a:r>
                      <a:endParaRPr lang="ru-RU" sz="140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endParaRPr>
                    </a:p>
                  </a:txBody>
                  <a:tcPr marL="8313" marR="8313" marT="8313" marB="0" anchor="ctr"/>
                </a:tc>
                <a:tc>
                  <a:txBody>
                    <a:bodyPr/>
                    <a:lstStyle/>
                    <a:p>
                      <a:pPr algn="ctr" rtl="0" fontAlgn="ctr"/>
                      <a:r>
                        <a:rPr lang="ru-RU" sz="1400" u="none" strike="noStrike" dirty="0" smtClean="0">
                          <a:effectLst>
                            <a:outerShdw blurRad="50800" dist="38100" algn="tr" rotWithShape="0">
                              <a:prstClr val="black">
                                <a:alpha val="40000"/>
                              </a:prstClr>
                            </a:outerShdw>
                          </a:effectLst>
                        </a:rPr>
                        <a:t>2027 </a:t>
                      </a:r>
                      <a:r>
                        <a:rPr lang="ru-RU" sz="1400" u="none" strike="noStrike" dirty="0">
                          <a:effectLst>
                            <a:outerShdw blurRad="50800" dist="38100" algn="tr" rotWithShape="0">
                              <a:prstClr val="black">
                                <a:alpha val="40000"/>
                              </a:prstClr>
                            </a:outerShdw>
                          </a:effectLst>
                        </a:rPr>
                        <a:t>г.</a:t>
                      </a:r>
                      <a:endParaRPr lang="ru-RU" sz="140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endParaRPr>
                    </a:p>
                  </a:txBody>
                  <a:tcPr marL="8313" marR="8313" marT="8313" marB="0" anchor="ctr"/>
                </a:tc>
                <a:extLst>
                  <a:ext uri="{0D108BD9-81ED-4DB2-BD59-A6C34878D82A}">
                    <a16:rowId xmlns:a16="http://schemas.microsoft.com/office/drawing/2014/main" val="2729211327"/>
                  </a:ext>
                </a:extLst>
              </a:tr>
              <a:tr h="373308">
                <a:tc>
                  <a:txBody>
                    <a:bodyPr/>
                    <a:lstStyle/>
                    <a:p>
                      <a:pPr algn="l" rtl="0" fontAlgn="ctr"/>
                      <a:r>
                        <a:rPr lang="ru-RU" sz="1400" b="1" u="none" strike="noStrike" dirty="0">
                          <a:effectLst>
                            <a:outerShdw blurRad="38100" dist="38100" dir="2700000" algn="tl">
                              <a:srgbClr val="000000">
                                <a:alpha val="43137"/>
                              </a:srgbClr>
                            </a:outerShdw>
                          </a:effectLst>
                        </a:rPr>
                        <a:t>Доходы (всего)</a:t>
                      </a:r>
                      <a:endParaRPr lang="ru-RU" sz="1400" b="1" i="1" u="none" strike="noStrike" dirty="0">
                        <a:solidFill>
                          <a:srgbClr val="000000"/>
                        </a:solidFill>
                        <a:effectLst>
                          <a:outerShdw blurRad="38100" dist="38100" dir="2700000" algn="tl">
                            <a:srgbClr val="000000">
                              <a:alpha val="43137"/>
                            </a:srgbClr>
                          </a:outerShdw>
                        </a:effectLst>
                        <a:latin typeface="Calibri" panose="020F0502020204030204" pitchFamily="34" charset="0"/>
                      </a:endParaRPr>
                    </a:p>
                  </a:txBody>
                  <a:tcPr marL="8313" marR="8313" marT="8313" marB="0" anchor="ctr">
                    <a:solidFill>
                      <a:schemeClr val="accent1">
                        <a:lumMod val="60000"/>
                        <a:lumOff val="40000"/>
                      </a:schemeClr>
                    </a:solidFill>
                  </a:tcPr>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6 093 137,2</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8313" marR="8313" marT="8313" marB="0" anchor="ctr"/>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6 601 721,6</a:t>
                      </a:r>
                    </a:p>
                  </a:txBody>
                  <a:tcPr marL="8313" marR="8313" marT="8313" marB="0" anchor="ctr"/>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6 121 408,5</a:t>
                      </a:r>
                    </a:p>
                  </a:txBody>
                  <a:tcPr marL="8313" marR="8313" marT="8313" marB="0" anchor="ctr"/>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6 121 408,5</a:t>
                      </a:r>
                    </a:p>
                  </a:txBody>
                  <a:tcPr marL="8313" marR="8313" marT="8313" marB="0" anchor="ctr"/>
                </a:tc>
                <a:tc>
                  <a:txBody>
                    <a:bodyPr/>
                    <a:lstStyle/>
                    <a:p>
                      <a:pPr marL="0" algn="ctr" defTabSz="914400" rtl="0" eaLnBrk="1" fontAlgn="b" latinLnBrk="0" hangingPunct="1"/>
                      <a:r>
                        <a:rPr lang="ru-RU" sz="1400" u="none" strike="noStrike" kern="1200" dirty="0">
                          <a:solidFill>
                            <a:schemeClr val="tx1"/>
                          </a:solidFill>
                          <a:effectLst>
                            <a:outerShdw blurRad="38100" dist="38100" dir="2700000" algn="tl">
                              <a:srgbClr val="000000">
                                <a:alpha val="43137"/>
                              </a:srgbClr>
                            </a:outerShdw>
                          </a:effectLst>
                          <a:latin typeface="Calibri" panose="020F0502020204030204"/>
                          <a:ea typeface="+mn-ea"/>
                          <a:cs typeface="+mn-cs"/>
                        </a:rPr>
                        <a:t>0,00</a:t>
                      </a:r>
                    </a:p>
                  </a:txBody>
                  <a:tcPr marL="8313" marR="8313" marT="8313" marB="0" anchor="b"/>
                </a:tc>
                <a:tc>
                  <a:txBody>
                    <a:bodyPr/>
                    <a:lstStyle/>
                    <a:p>
                      <a:pPr marL="0" algn="ctr" defTabSz="914400" rtl="0" eaLnBrk="1" fontAlgn="b" latinLnBrk="0" hangingPunct="1"/>
                      <a:r>
                        <a:rPr lang="ru-RU" sz="1400" u="none" strike="noStrike" kern="1200" dirty="0">
                          <a:solidFill>
                            <a:schemeClr val="tx1"/>
                          </a:solidFill>
                          <a:effectLst>
                            <a:outerShdw blurRad="38100" dist="38100" dir="2700000" algn="tl">
                              <a:srgbClr val="000000">
                                <a:alpha val="43137"/>
                              </a:srgbClr>
                            </a:outerShdw>
                          </a:effectLst>
                          <a:latin typeface="Calibri" panose="020F0502020204030204"/>
                          <a:ea typeface="+mn-ea"/>
                          <a:cs typeface="+mn-cs"/>
                        </a:rPr>
                        <a:t>0,0</a:t>
                      </a:r>
                    </a:p>
                  </a:txBody>
                  <a:tcPr marL="8313" marR="8313" marT="8313" marB="0" anchor="b"/>
                </a:tc>
                <a:tc>
                  <a:txBody>
                    <a:bodyPr/>
                    <a:lstStyle/>
                    <a:p>
                      <a:pPr marL="0" algn="ctr" defTabSz="914400" rtl="0" eaLnBrk="1" fontAlgn="ctr" latinLnBrk="0" hangingPunct="1"/>
                      <a:endPar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endParaRPr>
                    </a:p>
                    <a:p>
                      <a:pPr marL="0" algn="ctr" defTabSz="914400" rtl="0" eaLnBrk="1" fontAlgn="ctr" latinLnBrk="0" hangingPunct="1"/>
                      <a:r>
                        <a:rPr lang="ru-RU" sz="1400" u="none" strike="noStrike" kern="1200" dirty="0" smtClean="0">
                          <a:solidFill>
                            <a:schemeClr val="tx1"/>
                          </a:solidFill>
                          <a:effectLst>
                            <a:outerShdw blurRad="38100" dist="38100" dir="2700000" algn="tl">
                              <a:srgbClr val="000000">
                                <a:alpha val="43137"/>
                              </a:srgbClr>
                            </a:outerShdw>
                          </a:effectLst>
                          <a:latin typeface="+mn-lt"/>
                          <a:ea typeface="+mn-ea"/>
                          <a:cs typeface="+mn-cs"/>
                        </a:rPr>
                        <a:t>7 032 396,0</a:t>
                      </a:r>
                      <a:endPar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endParaRPr>
                    </a:p>
                  </a:txBody>
                  <a:tcPr marL="8313" marR="8313" marT="8313" marB="0" anchor="ctr"/>
                </a:tc>
                <a:tc>
                  <a:txBody>
                    <a:bodyPr/>
                    <a:lstStyle/>
                    <a:p>
                      <a:pPr marL="0" algn="ctr" defTabSz="914400" rtl="0" eaLnBrk="1" fontAlgn="ctr" latinLnBrk="0" hangingPunct="1"/>
                      <a:endPar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endParaRPr>
                    </a:p>
                    <a:p>
                      <a:pPr marL="0" algn="ctr" defTabSz="914400" rtl="0" eaLnBrk="1" fontAlgn="ctr" latinLnBrk="0" hangingPunct="1"/>
                      <a:r>
                        <a:rPr lang="ru-RU" sz="1400" u="none" strike="noStrike" kern="1200" dirty="0" smtClean="0">
                          <a:solidFill>
                            <a:schemeClr val="tx1"/>
                          </a:solidFill>
                          <a:effectLst>
                            <a:outerShdw blurRad="38100" dist="38100" dir="2700000" algn="tl">
                              <a:srgbClr val="000000">
                                <a:alpha val="43137"/>
                              </a:srgbClr>
                            </a:outerShdw>
                          </a:effectLst>
                          <a:latin typeface="+mn-lt"/>
                          <a:ea typeface="+mn-ea"/>
                          <a:cs typeface="+mn-cs"/>
                        </a:rPr>
                        <a:t>7 212 602,0</a:t>
                      </a:r>
                      <a:endPar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endParaRPr>
                    </a:p>
                  </a:txBody>
                  <a:tcPr marL="8313" marR="8313" marT="8313" marB="0" anchor="ctr"/>
                </a:tc>
                <a:tc>
                  <a:txBody>
                    <a:bodyPr/>
                    <a:lstStyle/>
                    <a:p>
                      <a:pPr marL="0" algn="ctr" defTabSz="914400" rtl="0" eaLnBrk="1" fontAlgn="ctr" latinLnBrk="0" hangingPunct="1"/>
                      <a:endPar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endParaRPr>
                    </a:p>
                    <a:p>
                      <a:pPr marL="0" algn="ctr" defTabSz="914400" rtl="0" eaLnBrk="1" fontAlgn="ctr" latinLnBrk="0" hangingPunct="1"/>
                      <a:r>
                        <a:rPr lang="ru-RU" sz="1400" u="none" strike="noStrike" kern="1200" dirty="0" smtClean="0">
                          <a:solidFill>
                            <a:schemeClr val="tx1"/>
                          </a:solidFill>
                          <a:effectLst>
                            <a:outerShdw blurRad="38100" dist="38100" dir="2700000" algn="tl">
                              <a:srgbClr val="000000">
                                <a:alpha val="43137"/>
                              </a:srgbClr>
                            </a:outerShdw>
                          </a:effectLst>
                          <a:latin typeface="+mn-lt"/>
                          <a:ea typeface="+mn-ea"/>
                          <a:cs typeface="+mn-cs"/>
                        </a:rPr>
                        <a:t>7 750 745,2 </a:t>
                      </a:r>
                      <a:endPar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endParaRPr>
                    </a:p>
                  </a:txBody>
                  <a:tcPr marL="8313" marR="8313" marT="8313" marB="0" anchor="ctr"/>
                </a:tc>
                <a:extLst>
                  <a:ext uri="{0D108BD9-81ED-4DB2-BD59-A6C34878D82A}">
                    <a16:rowId xmlns:a16="http://schemas.microsoft.com/office/drawing/2014/main" val="1661959642"/>
                  </a:ext>
                </a:extLst>
              </a:tr>
              <a:tr h="413700">
                <a:tc>
                  <a:txBody>
                    <a:bodyPr/>
                    <a:lstStyle/>
                    <a:p>
                      <a:pPr algn="l" rtl="0" fontAlgn="b"/>
                      <a:r>
                        <a:rPr lang="ru-RU" sz="1400" b="1" u="none" strike="noStrike" dirty="0">
                          <a:effectLst>
                            <a:outerShdw blurRad="38100" dist="38100" dir="2700000" algn="tl">
                              <a:srgbClr val="000000">
                                <a:alpha val="43137"/>
                              </a:srgbClr>
                            </a:outerShdw>
                          </a:effectLst>
                        </a:rPr>
                        <a:t>в том числе налоговые и неналоговые до</a:t>
                      </a:r>
                      <a:r>
                        <a:rPr lang="ru-RU" sz="1400" b="1" u="none" strike="noStrike" kern="1200" dirty="0">
                          <a:solidFill>
                            <a:schemeClr val="lt1"/>
                          </a:solidFill>
                          <a:effectLst>
                            <a:outerShdw blurRad="38100" dist="38100" dir="2700000" algn="tl">
                              <a:srgbClr val="000000">
                                <a:alpha val="43137"/>
                              </a:srgbClr>
                            </a:outerShdw>
                          </a:effectLst>
                          <a:latin typeface="+mn-lt"/>
                          <a:ea typeface="+mn-ea"/>
                          <a:cs typeface="+mn-cs"/>
                        </a:rPr>
                        <a:t>х</a:t>
                      </a:r>
                      <a:r>
                        <a:rPr lang="ru-RU" sz="1400" b="1" u="none" strike="noStrike" dirty="0">
                          <a:effectLst>
                            <a:outerShdw blurRad="38100" dist="38100" dir="2700000" algn="tl">
                              <a:srgbClr val="000000">
                                <a:alpha val="43137"/>
                              </a:srgbClr>
                            </a:outerShdw>
                          </a:effectLst>
                        </a:rPr>
                        <a:t>оды</a:t>
                      </a:r>
                      <a:endParaRPr lang="ru-RU" sz="1400" b="1" i="0" u="none" strike="noStrike" dirty="0">
                        <a:solidFill>
                          <a:srgbClr val="000000"/>
                        </a:solidFill>
                        <a:effectLst>
                          <a:outerShdw blurRad="38100" dist="38100" dir="2700000" algn="tl">
                            <a:srgbClr val="000000">
                              <a:alpha val="43137"/>
                            </a:srgbClr>
                          </a:outerShdw>
                        </a:effectLst>
                        <a:latin typeface="Arial" panose="020B0604020202020204" pitchFamily="34" charset="0"/>
                      </a:endParaRPr>
                    </a:p>
                  </a:txBody>
                  <a:tcPr marL="8313" marR="8313" marT="8313" marB="0" anchor="ctr">
                    <a:solidFill>
                      <a:schemeClr val="accent1">
                        <a:lumMod val="60000"/>
                        <a:lumOff val="40000"/>
                      </a:schemeClr>
                    </a:solidFill>
                  </a:tcPr>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2 614 550,4</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8313" marR="8313" marT="8313" marB="0" anchor="ctr"/>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2 924 246,7</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8313" marR="8313" marT="8313" marB="0" anchor="ctr"/>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3 001 783,5</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8313" marR="8313" marT="8313" marB="0" anchor="ctr"/>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3 001 783,5</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8313" marR="8313" marT="8313" marB="0" anchor="ctr"/>
                </a:tc>
                <a:tc>
                  <a:txBody>
                    <a:bodyPr/>
                    <a:lstStyle/>
                    <a:p>
                      <a:pPr marL="0" algn="ctr" defTabSz="914400" rtl="0" eaLnBrk="1" fontAlgn="b" latinLnBrk="0" hangingPunct="1"/>
                      <a:r>
                        <a:rPr lang="ru-RU" sz="1400" u="none" strike="noStrike" kern="1200" dirty="0">
                          <a:solidFill>
                            <a:schemeClr val="tx1"/>
                          </a:solidFill>
                          <a:effectLst>
                            <a:outerShdw blurRad="38100" dist="38100" dir="2700000" algn="tl">
                              <a:srgbClr val="000000">
                                <a:alpha val="43137"/>
                              </a:srgbClr>
                            </a:outerShdw>
                          </a:effectLst>
                          <a:latin typeface="Calibri" panose="020F0502020204030204"/>
                          <a:ea typeface="+mn-ea"/>
                          <a:cs typeface="+mn-cs"/>
                        </a:rPr>
                        <a:t>0,00</a:t>
                      </a:r>
                    </a:p>
                  </a:txBody>
                  <a:tcPr marL="8313" marR="8313" marT="8313" marB="0" anchor="b"/>
                </a:tc>
                <a:tc>
                  <a:txBody>
                    <a:bodyPr/>
                    <a:lstStyle/>
                    <a:p>
                      <a:pPr marL="0" algn="ctr" defTabSz="914400" rtl="0" eaLnBrk="1" fontAlgn="b" latinLnBrk="0" hangingPunct="1"/>
                      <a:r>
                        <a:rPr lang="ru-RU" sz="1400" u="none" strike="noStrike" kern="1200" dirty="0">
                          <a:solidFill>
                            <a:schemeClr val="tx1"/>
                          </a:solidFill>
                          <a:effectLst>
                            <a:outerShdw blurRad="38100" dist="38100" dir="2700000" algn="tl">
                              <a:srgbClr val="000000">
                                <a:alpha val="43137"/>
                              </a:srgbClr>
                            </a:outerShdw>
                          </a:effectLst>
                          <a:latin typeface="Calibri" panose="020F0502020204030204"/>
                          <a:ea typeface="+mn-ea"/>
                          <a:cs typeface="+mn-cs"/>
                        </a:rPr>
                        <a:t>0,0</a:t>
                      </a:r>
                    </a:p>
                  </a:txBody>
                  <a:tcPr marL="8313" marR="8313" marT="8313" marB="0" anchor="b"/>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3 445 096,1</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8313" marR="8313" marT="8313" marB="0" anchor="b"/>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3 869 824,8</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8313" marR="8313" marT="8313" marB="0" anchor="b"/>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4 414 475,1</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8313" marR="8313" marT="8313" marB="0" anchor="b"/>
                </a:tc>
                <a:extLst>
                  <a:ext uri="{0D108BD9-81ED-4DB2-BD59-A6C34878D82A}">
                    <a16:rowId xmlns:a16="http://schemas.microsoft.com/office/drawing/2014/main" val="1483463138"/>
                  </a:ext>
                </a:extLst>
              </a:tr>
              <a:tr h="414853">
                <a:tc>
                  <a:txBody>
                    <a:bodyPr/>
                    <a:lstStyle/>
                    <a:p>
                      <a:pPr algn="l" rtl="0" fontAlgn="b"/>
                      <a:r>
                        <a:rPr lang="ru-RU" sz="1400" b="1" u="none" strike="noStrike" kern="1200" dirty="0">
                          <a:solidFill>
                            <a:schemeClr val="lt1"/>
                          </a:solidFill>
                          <a:effectLst>
                            <a:outerShdw blurRad="38100" dist="38100" dir="2700000" algn="tl">
                              <a:srgbClr val="000000">
                                <a:alpha val="43137"/>
                              </a:srgbClr>
                            </a:outerShdw>
                          </a:effectLst>
                          <a:latin typeface="+mn-lt"/>
                          <a:ea typeface="+mn-ea"/>
                          <a:cs typeface="+mn-cs"/>
                        </a:rPr>
                        <a:t>Безвозмездные поступления</a:t>
                      </a:r>
                    </a:p>
                  </a:txBody>
                  <a:tcPr marL="8313" marR="8313" marT="8313" marB="0" anchor="ctr">
                    <a:solidFill>
                      <a:schemeClr val="accent1">
                        <a:lumMod val="60000"/>
                        <a:lumOff val="40000"/>
                      </a:schemeClr>
                    </a:solidFill>
                  </a:tcPr>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3 478 586,8</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9525" marR="9525" marT="9525" marB="0" anchor="ctr"/>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3 677 474,9</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9525" marR="9525" marT="9525" marB="0" anchor="ctr"/>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3 119 625,0</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8313" marR="8313" marT="8313" marB="0" anchor="ctr"/>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3 119 625,0</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8313" marR="8313" marT="8313" marB="0" anchor="ctr"/>
                </a:tc>
                <a:tc>
                  <a:txBody>
                    <a:bodyPr/>
                    <a:lstStyle/>
                    <a:p>
                      <a:pPr marL="0" algn="ctr" defTabSz="914400" rtl="0" eaLnBrk="1" fontAlgn="b" latinLnBrk="0" hangingPunct="1"/>
                      <a:r>
                        <a:rPr lang="ru-RU" sz="1400" u="none" strike="noStrike" kern="1200" dirty="0">
                          <a:solidFill>
                            <a:schemeClr val="tx1"/>
                          </a:solidFill>
                          <a:effectLst>
                            <a:outerShdw blurRad="38100" dist="38100" dir="2700000" algn="tl">
                              <a:srgbClr val="000000">
                                <a:alpha val="43137"/>
                              </a:srgbClr>
                            </a:outerShdw>
                          </a:effectLst>
                          <a:latin typeface="Calibri" panose="020F0502020204030204"/>
                          <a:ea typeface="+mn-ea"/>
                          <a:cs typeface="+mn-cs"/>
                        </a:rPr>
                        <a:t>0,00</a:t>
                      </a:r>
                    </a:p>
                  </a:txBody>
                  <a:tcPr marL="8313" marR="8313" marT="8313" marB="0" anchor="b"/>
                </a:tc>
                <a:tc>
                  <a:txBody>
                    <a:bodyPr/>
                    <a:lstStyle/>
                    <a:p>
                      <a:pPr marL="0" algn="ctr" defTabSz="914400" rtl="0" eaLnBrk="1" fontAlgn="b" latinLnBrk="0" hangingPunct="1"/>
                      <a:r>
                        <a:rPr lang="ru-RU" sz="1400" u="none" strike="noStrike" kern="1200" dirty="0">
                          <a:solidFill>
                            <a:schemeClr val="tx1"/>
                          </a:solidFill>
                          <a:effectLst>
                            <a:outerShdw blurRad="38100" dist="38100" dir="2700000" algn="tl">
                              <a:srgbClr val="000000">
                                <a:alpha val="43137"/>
                              </a:srgbClr>
                            </a:outerShdw>
                          </a:effectLst>
                          <a:latin typeface="Calibri" panose="020F0502020204030204"/>
                          <a:ea typeface="+mn-ea"/>
                          <a:cs typeface="+mn-cs"/>
                        </a:rPr>
                        <a:t>0,0</a:t>
                      </a:r>
                    </a:p>
                  </a:txBody>
                  <a:tcPr marL="8313" marR="8313" marT="8313" marB="0" anchor="b"/>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3 587 299,9</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9525" marR="9525" marT="9525" marB="0" anchor="b"/>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3 342 777,2</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9525" marR="9525" marT="9525" marB="0" anchor="b"/>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3 336 270,1</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9525" marR="9525" marT="9525" marB="0" anchor="b"/>
                </a:tc>
                <a:extLst>
                  <a:ext uri="{0D108BD9-81ED-4DB2-BD59-A6C34878D82A}">
                    <a16:rowId xmlns:a16="http://schemas.microsoft.com/office/drawing/2014/main" val="269821288"/>
                  </a:ext>
                </a:extLst>
              </a:tr>
            </a:tbl>
          </a:graphicData>
        </a:graphic>
      </p:graphicFrame>
      <p:graphicFrame>
        <p:nvGraphicFramePr>
          <p:cNvPr id="8" name="Диаграмма 7">
            <a:extLst>
              <a:ext uri="{FF2B5EF4-FFF2-40B4-BE49-F238E27FC236}">
                <a16:creationId xmlns:a16="http://schemas.microsoft.com/office/drawing/2014/main" id="{7BC95A5B-0887-4ED5-90B1-72FCD29D8989}"/>
              </a:ext>
            </a:extLst>
          </p:cNvPr>
          <p:cNvGraphicFramePr/>
          <p:nvPr>
            <p:extLst>
              <p:ext uri="{D42A27DB-BD31-4B8C-83A1-F6EECF244321}">
                <p14:modId xmlns:p14="http://schemas.microsoft.com/office/powerpoint/2010/main" val="866366963"/>
              </p:ext>
            </p:extLst>
          </p:nvPr>
        </p:nvGraphicFramePr>
        <p:xfrm>
          <a:off x="1173478" y="3937055"/>
          <a:ext cx="9875520" cy="2912709"/>
        </p:xfrm>
        <a:graphic>
          <a:graphicData uri="http://schemas.openxmlformats.org/drawingml/2006/chart">
            <c:chart xmlns:c="http://schemas.openxmlformats.org/drawingml/2006/chart" xmlns:r="http://schemas.openxmlformats.org/officeDocument/2006/relationships" r:id="rId2"/>
          </a:graphicData>
        </a:graphic>
      </p:graphicFrame>
      <p:sp>
        <p:nvSpPr>
          <p:cNvPr id="9" name="Прямоугольник 8">
            <a:extLst>
              <a:ext uri="{FF2B5EF4-FFF2-40B4-BE49-F238E27FC236}">
                <a16:creationId xmlns:a16="http://schemas.microsoft.com/office/drawing/2014/main" id="{A6F2E1BC-0795-4F76-85B7-D5CFAE15D137}"/>
              </a:ext>
            </a:extLst>
          </p:cNvPr>
          <p:cNvSpPr/>
          <p:nvPr/>
        </p:nvSpPr>
        <p:spPr>
          <a:xfrm>
            <a:off x="11048999" y="1288647"/>
            <a:ext cx="959173" cy="307777"/>
          </a:xfrm>
          <a:prstGeom prst="rect">
            <a:avLst/>
          </a:prstGeom>
        </p:spPr>
        <p:txBody>
          <a:bodyPr wrap="none">
            <a:spAutoFit/>
          </a:bodyPr>
          <a:lstStyle/>
          <a:p>
            <a:r>
              <a:rPr lang="ru-RU" sz="1400" dirty="0"/>
              <a:t>(тыс. руб.)</a:t>
            </a:r>
          </a:p>
        </p:txBody>
      </p:sp>
      <p:sp>
        <p:nvSpPr>
          <p:cNvPr id="3" name="Заголовок 2">
            <a:extLst>
              <a:ext uri="{FF2B5EF4-FFF2-40B4-BE49-F238E27FC236}">
                <a16:creationId xmlns:a16="http://schemas.microsoft.com/office/drawing/2014/main" id="{A1706DF7-1D40-4CF9-ACE7-73EFF93E7744}"/>
              </a:ext>
            </a:extLst>
          </p:cNvPr>
          <p:cNvSpPr>
            <a:spLocks noGrp="1"/>
          </p:cNvSpPr>
          <p:nvPr>
            <p:ph type="title"/>
          </p:nvPr>
        </p:nvSpPr>
        <p:spPr>
          <a:xfrm>
            <a:off x="543208" y="792480"/>
            <a:ext cx="11404951" cy="369332"/>
          </a:xfrm>
        </p:spPr>
        <p:txBody>
          <a:bodyPr>
            <a:noAutofit/>
          </a:bodyPr>
          <a:lstStyle/>
          <a:p>
            <a:pPr algn="ctr"/>
            <a:r>
              <a:rPr lang="ru-RU" sz="3600" dirty="0"/>
              <a:t>Динамика доходной части бюджета городского округа </a:t>
            </a:r>
            <a:r>
              <a:rPr lang="ru-RU" sz="3600" dirty="0" smtClean="0"/>
              <a:t>2021-2026 </a:t>
            </a:r>
            <a:r>
              <a:rPr lang="ru-RU" sz="3600" dirty="0"/>
              <a:t>гг.</a:t>
            </a:r>
            <a:br>
              <a:rPr lang="ru-RU" sz="3600" dirty="0"/>
            </a:br>
            <a:endParaRPr lang="ru-RU" sz="3600" dirty="0"/>
          </a:p>
        </p:txBody>
      </p:sp>
      <p:pic>
        <p:nvPicPr>
          <p:cNvPr id="10" name="Объект 6">
            <a:extLst>
              <a:ext uri="{FF2B5EF4-FFF2-40B4-BE49-F238E27FC236}">
                <a16:creationId xmlns:a16="http://schemas.microsoft.com/office/drawing/2014/main" id="{28FDD45D-6C7D-46A1-AB15-39EEB4276B36}"/>
              </a:ext>
            </a:extLst>
          </p:cNvPr>
          <p:cNvPicPr>
            <a:picLocks noGrp="1" noChangeAspect="1"/>
          </p:cNvPicPr>
          <p:nvPr>
            <p:ph idx="1"/>
          </p:nvPr>
        </p:nvPicPr>
        <p:blipFill>
          <a:blip r:embed="rId3" cstate="hqprint">
            <a:extLst>
              <a:ext uri="{28A0092B-C50C-407E-A947-70E740481C1C}">
                <a14:useLocalDpi xmlns:a14="http://schemas.microsoft.com/office/drawing/2010/main" val="0"/>
              </a:ext>
            </a:extLst>
          </a:blip>
          <a:stretch>
            <a:fillRect/>
          </a:stretch>
        </p:blipFill>
        <p:spPr>
          <a:xfrm>
            <a:off x="153910" y="170694"/>
            <a:ext cx="760490" cy="342008"/>
          </a:xfrm>
        </p:spPr>
      </p:pic>
    </p:spTree>
    <p:extLst>
      <p:ext uri="{BB962C8B-B14F-4D97-AF65-F5344CB8AC3E}">
        <p14:creationId xmlns:p14="http://schemas.microsoft.com/office/powerpoint/2010/main" val="39177083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18EBFE-308D-46D0-80A1-17B999148359}"/>
              </a:ext>
            </a:extLst>
          </p:cNvPr>
          <p:cNvSpPr>
            <a:spLocks noGrp="1"/>
          </p:cNvSpPr>
          <p:nvPr>
            <p:ph type="title"/>
          </p:nvPr>
        </p:nvSpPr>
        <p:spPr>
          <a:xfrm>
            <a:off x="1219200" y="170693"/>
            <a:ext cx="10818890" cy="671838"/>
          </a:xfrm>
        </p:spPr>
        <p:txBody>
          <a:bodyPr>
            <a:noAutofit/>
          </a:bodyPr>
          <a:lstStyle/>
          <a:p>
            <a:pPr algn="ctr"/>
            <a:r>
              <a:rPr lang="ru-RU" sz="2200" dirty="0"/>
              <a:t>Структура налоговых и неналоговых доходов, а также</a:t>
            </a:r>
            <a:br>
              <a:rPr lang="ru-RU" sz="2200" dirty="0"/>
            </a:br>
            <a:r>
              <a:rPr lang="ru-RU" sz="2200" dirty="0"/>
              <a:t>межбюджетных </a:t>
            </a:r>
            <a:r>
              <a:rPr lang="ru-RU" sz="2200" dirty="0" smtClean="0"/>
              <a:t>трансфертов, </a:t>
            </a:r>
            <a:r>
              <a:rPr lang="ru-RU" sz="2200" dirty="0"/>
              <a:t>поступающих в </a:t>
            </a:r>
            <a:r>
              <a:rPr lang="ru-RU" sz="2200" dirty="0" smtClean="0"/>
              <a:t>бюджет</a:t>
            </a:r>
            <a:endParaRPr lang="ru-RU" sz="2200" dirty="0"/>
          </a:p>
        </p:txBody>
      </p:sp>
      <p:sp>
        <p:nvSpPr>
          <p:cNvPr id="8" name="Номер слайда 7">
            <a:extLst>
              <a:ext uri="{FF2B5EF4-FFF2-40B4-BE49-F238E27FC236}">
                <a16:creationId xmlns:a16="http://schemas.microsoft.com/office/drawing/2014/main" id="{E35FA3A3-9787-4C9B-B7B2-6F58EF01330B}"/>
              </a:ext>
            </a:extLst>
          </p:cNvPr>
          <p:cNvSpPr>
            <a:spLocks noGrp="1"/>
          </p:cNvSpPr>
          <p:nvPr>
            <p:ph type="sldNum" sz="quarter" idx="12"/>
          </p:nvPr>
        </p:nvSpPr>
        <p:spPr>
          <a:xfrm>
            <a:off x="9448800" y="6475372"/>
            <a:ext cx="2743200" cy="365125"/>
          </a:xfrm>
        </p:spPr>
        <p:txBody>
          <a:bodyPr/>
          <a:lstStyle/>
          <a:p>
            <a:fld id="{F203300F-B5E5-4D9E-9381-383162CC59FB}" type="slidenum">
              <a:rPr lang="ru-RU" smtClean="0"/>
              <a:pPr/>
              <a:t>16</a:t>
            </a:fld>
            <a:endParaRPr lang="ru-RU" dirty="0"/>
          </a:p>
        </p:txBody>
      </p:sp>
      <p:pic>
        <p:nvPicPr>
          <p:cNvPr id="6" name="Объект 6">
            <a:extLst>
              <a:ext uri="{FF2B5EF4-FFF2-40B4-BE49-F238E27FC236}">
                <a16:creationId xmlns:a16="http://schemas.microsoft.com/office/drawing/2014/main" id="{1F3E35B0-992A-4300-9F82-5784E7BD16D2}"/>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3"/>
            <a:ext cx="986632" cy="419241"/>
          </a:xfrm>
          <a:prstGeom prst="rect">
            <a:avLst/>
          </a:prstGeom>
        </p:spPr>
      </p:pic>
      <p:sp>
        <p:nvSpPr>
          <p:cNvPr id="9" name="Прямоугольник 8">
            <a:extLst>
              <a:ext uri="{FF2B5EF4-FFF2-40B4-BE49-F238E27FC236}">
                <a16:creationId xmlns:a16="http://schemas.microsoft.com/office/drawing/2014/main" id="{B440C88A-06F6-4897-A554-6683D91EF1D8}"/>
              </a:ext>
            </a:extLst>
          </p:cNvPr>
          <p:cNvSpPr/>
          <p:nvPr/>
        </p:nvSpPr>
        <p:spPr>
          <a:xfrm>
            <a:off x="11112285" y="992515"/>
            <a:ext cx="795411" cy="261610"/>
          </a:xfrm>
          <a:prstGeom prst="rect">
            <a:avLst/>
          </a:prstGeom>
        </p:spPr>
        <p:txBody>
          <a:bodyPr wrap="none">
            <a:spAutoFit/>
          </a:bodyPr>
          <a:lstStyle/>
          <a:p>
            <a:r>
              <a:rPr lang="ru-RU" sz="1100" dirty="0"/>
              <a:t>(тыс. руб.)</a:t>
            </a:r>
          </a:p>
        </p:txBody>
      </p:sp>
      <p:graphicFrame>
        <p:nvGraphicFramePr>
          <p:cNvPr id="4" name="Таблица 3"/>
          <p:cNvGraphicFramePr>
            <a:graphicFrameLocks noGrp="1"/>
          </p:cNvGraphicFramePr>
          <p:nvPr>
            <p:extLst/>
          </p:nvPr>
        </p:nvGraphicFramePr>
        <p:xfrm>
          <a:off x="289711" y="1290639"/>
          <a:ext cx="11748378" cy="5184734"/>
        </p:xfrm>
        <a:graphic>
          <a:graphicData uri="http://schemas.openxmlformats.org/drawingml/2006/table">
            <a:tbl>
              <a:tblPr>
                <a:tableStyleId>{3C2FFA5D-87B4-456A-9821-1D502468CF0F}</a:tableStyleId>
              </a:tblPr>
              <a:tblGrid>
                <a:gridCol w="1875054">
                  <a:extLst>
                    <a:ext uri="{9D8B030D-6E8A-4147-A177-3AD203B41FA5}">
                      <a16:colId xmlns:a16="http://schemas.microsoft.com/office/drawing/2014/main" val="1525282622"/>
                    </a:ext>
                  </a:extLst>
                </a:gridCol>
                <a:gridCol w="4821563">
                  <a:extLst>
                    <a:ext uri="{9D8B030D-6E8A-4147-A177-3AD203B41FA5}">
                      <a16:colId xmlns:a16="http://schemas.microsoft.com/office/drawing/2014/main" val="1057098412"/>
                    </a:ext>
                  </a:extLst>
                </a:gridCol>
                <a:gridCol w="1037976">
                  <a:extLst>
                    <a:ext uri="{9D8B030D-6E8A-4147-A177-3AD203B41FA5}">
                      <a16:colId xmlns:a16="http://schemas.microsoft.com/office/drawing/2014/main" val="2914851502"/>
                    </a:ext>
                  </a:extLst>
                </a:gridCol>
                <a:gridCol w="803594">
                  <a:extLst>
                    <a:ext uri="{9D8B030D-6E8A-4147-A177-3AD203B41FA5}">
                      <a16:colId xmlns:a16="http://schemas.microsoft.com/office/drawing/2014/main" val="1476295305"/>
                    </a:ext>
                  </a:extLst>
                </a:gridCol>
                <a:gridCol w="1071459">
                  <a:extLst>
                    <a:ext uri="{9D8B030D-6E8A-4147-A177-3AD203B41FA5}">
                      <a16:colId xmlns:a16="http://schemas.microsoft.com/office/drawing/2014/main" val="40484963"/>
                    </a:ext>
                  </a:extLst>
                </a:gridCol>
                <a:gridCol w="1071459">
                  <a:extLst>
                    <a:ext uri="{9D8B030D-6E8A-4147-A177-3AD203B41FA5}">
                      <a16:colId xmlns:a16="http://schemas.microsoft.com/office/drawing/2014/main" val="917232191"/>
                    </a:ext>
                  </a:extLst>
                </a:gridCol>
                <a:gridCol w="1067273">
                  <a:extLst>
                    <a:ext uri="{9D8B030D-6E8A-4147-A177-3AD203B41FA5}">
                      <a16:colId xmlns:a16="http://schemas.microsoft.com/office/drawing/2014/main" val="2284572094"/>
                    </a:ext>
                  </a:extLst>
                </a:gridCol>
              </a:tblGrid>
              <a:tr h="230946">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Код дохода</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Наименование кода дохода</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Исполнено за 2023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Уточненный план 2024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gridSpan="3">
                  <a:txBody>
                    <a:bodyPr/>
                    <a:lstStyle/>
                    <a:p>
                      <a:pPr marL="0" algn="ctr" defTabSz="914400" rtl="0" eaLnBrk="1" fontAlgn="b" latinLnBrk="0" hangingPunct="1"/>
                      <a:r>
                        <a:rPr lang="ru-RU" sz="900" b="1" u="none" strike="noStrike" kern="1200">
                          <a:effectLst/>
                          <a:latin typeface="Arial" panose="020B0604020202020204" pitchFamily="34" charset="0"/>
                          <a:cs typeface="Arial" panose="020B0604020202020204" pitchFamily="34" charset="0"/>
                        </a:rPr>
                        <a:t>Сумма (тыс. руб.)</a:t>
                      </a:r>
                      <a:endParaRPr lang="ru-RU" sz="900" b="1"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424437614"/>
                  </a:ext>
                </a:extLst>
              </a:tr>
              <a:tr h="357966">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2025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2026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2027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extLst>
                  <a:ext uri="{0D108BD9-81ED-4DB2-BD59-A6C34878D82A}">
                    <a16:rowId xmlns:a16="http://schemas.microsoft.com/office/drawing/2014/main" val="88788653"/>
                  </a:ext>
                </a:extLst>
              </a:tr>
              <a:tr h="230946">
                <a:tc>
                  <a:txBody>
                    <a:bodyPr/>
                    <a:lstStyle/>
                    <a:p>
                      <a:pPr marL="0" algn="l" defTabSz="914400" rtl="0" eaLnBrk="1" fontAlgn="b" latinLnBrk="0" hangingPunct="1"/>
                      <a:r>
                        <a:rPr lang="ru-RU" sz="800" b="1" u="none" strike="noStrike" kern="1200" dirty="0">
                          <a:effectLst/>
                          <a:latin typeface="Arial" panose="020B0604020202020204" pitchFamily="34" charset="0"/>
                          <a:cs typeface="Arial" panose="020B0604020202020204" pitchFamily="34" charset="0"/>
                        </a:rPr>
                        <a:t>1 00 00 000 00 0000 000</a:t>
                      </a:r>
                      <a:endParaRPr lang="ru-RU" sz="8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l" defTabSz="914400" rtl="0" eaLnBrk="1" fontAlgn="b" latinLnBrk="0" hangingPunct="1"/>
                      <a:r>
                        <a:rPr lang="ru-RU" sz="800" b="1" u="none" strike="noStrike" kern="1200" dirty="0">
                          <a:effectLst/>
                          <a:latin typeface="Arial" panose="020B0604020202020204" pitchFamily="34" charset="0"/>
                          <a:cs typeface="Arial" panose="020B0604020202020204" pitchFamily="34" charset="0"/>
                        </a:rPr>
                        <a:t>НАЛОГОВЫЕ И НЕНАЛОГОВЫЕ ДОХОДЫ</a:t>
                      </a:r>
                      <a:endParaRPr lang="ru-RU" sz="8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b="1" u="none" strike="noStrike" kern="1200" dirty="0">
                          <a:effectLst/>
                          <a:latin typeface="Arial" panose="020B0604020202020204" pitchFamily="34" charset="0"/>
                          <a:cs typeface="Arial" panose="020B0604020202020204" pitchFamily="34" charset="0"/>
                        </a:rPr>
                        <a:t>2 924 246,7</a:t>
                      </a:r>
                      <a:endParaRPr lang="ru-RU" sz="8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b="1" u="none" strike="noStrike" kern="1200">
                          <a:effectLst/>
                          <a:latin typeface="Arial" panose="020B0604020202020204" pitchFamily="34" charset="0"/>
                          <a:cs typeface="Arial" panose="020B0604020202020204" pitchFamily="34" charset="0"/>
                        </a:rPr>
                        <a:t>3 001 783,5</a:t>
                      </a:r>
                      <a:endParaRPr lang="ru-RU" sz="800" b="1"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b="1" u="none" strike="noStrike" kern="1200">
                          <a:effectLst/>
                          <a:latin typeface="Arial" panose="020B0604020202020204" pitchFamily="34" charset="0"/>
                          <a:cs typeface="Arial" panose="020B0604020202020204" pitchFamily="34" charset="0"/>
                        </a:rPr>
                        <a:t>3 445 096,1</a:t>
                      </a:r>
                      <a:endParaRPr lang="ru-RU" sz="800" b="1"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b="1" u="none" strike="noStrike" kern="1200">
                          <a:effectLst/>
                          <a:latin typeface="Arial" panose="020B0604020202020204" pitchFamily="34" charset="0"/>
                          <a:cs typeface="Arial" panose="020B0604020202020204" pitchFamily="34" charset="0"/>
                        </a:rPr>
                        <a:t>3 869 824,8</a:t>
                      </a:r>
                      <a:endParaRPr lang="ru-RU" sz="800" b="1"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b="1" u="none" strike="noStrike" kern="1200">
                          <a:effectLst/>
                          <a:latin typeface="Arial" panose="020B0604020202020204" pitchFamily="34" charset="0"/>
                          <a:cs typeface="Arial" panose="020B0604020202020204" pitchFamily="34" charset="0"/>
                        </a:rPr>
                        <a:t>4 414 475,1</a:t>
                      </a:r>
                      <a:endParaRPr lang="ru-RU" sz="800" b="1"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extLst>
                  <a:ext uri="{0D108BD9-81ED-4DB2-BD59-A6C34878D82A}">
                    <a16:rowId xmlns:a16="http://schemas.microsoft.com/office/drawing/2014/main" val="135595096"/>
                  </a:ext>
                </a:extLst>
              </a:tr>
              <a:tr h="230946">
                <a:tc>
                  <a:txBody>
                    <a:bodyPr/>
                    <a:lstStyle/>
                    <a:p>
                      <a:pPr marL="0" algn="l" defTabSz="914400" rtl="0" eaLnBrk="1" fontAlgn="b" latinLnBrk="0" hangingPunct="1"/>
                      <a:r>
                        <a:rPr lang="ru-RU" sz="800" b="1" u="none" strike="noStrike" kern="1200" dirty="0">
                          <a:effectLst/>
                          <a:latin typeface="Arial" panose="020B0604020202020204" pitchFamily="34" charset="0"/>
                          <a:cs typeface="Arial" panose="020B0604020202020204" pitchFamily="34" charset="0"/>
                        </a:rPr>
                        <a:t>1 01 00 000 00 0000 000</a:t>
                      </a:r>
                      <a:endParaRPr lang="ru-RU" sz="8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l" defTabSz="914400" rtl="0" eaLnBrk="1" fontAlgn="b" latinLnBrk="0" hangingPunct="1"/>
                      <a:r>
                        <a:rPr lang="ru-RU" sz="800" b="1" u="none" strike="noStrike" kern="1200" dirty="0">
                          <a:effectLst/>
                          <a:latin typeface="Arial" panose="020B0604020202020204" pitchFamily="34" charset="0"/>
                          <a:cs typeface="Arial" panose="020B0604020202020204" pitchFamily="34" charset="0"/>
                        </a:rPr>
                        <a:t>НАЛОГИ НА ПРИБЫЛЬ, ДОХОДЫ</a:t>
                      </a:r>
                      <a:endParaRPr lang="ru-RU" sz="8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b="1" u="none" strike="noStrike" kern="1200" dirty="0">
                          <a:effectLst/>
                          <a:latin typeface="Arial" panose="020B0604020202020204" pitchFamily="34" charset="0"/>
                          <a:cs typeface="Arial" panose="020B0604020202020204" pitchFamily="34" charset="0"/>
                        </a:rPr>
                        <a:t>940 022,0</a:t>
                      </a:r>
                      <a:endParaRPr lang="ru-RU" sz="8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b="1" u="none" strike="noStrike" kern="1200" dirty="0">
                          <a:effectLst/>
                          <a:latin typeface="Arial" panose="020B0604020202020204" pitchFamily="34" charset="0"/>
                          <a:cs typeface="Arial" panose="020B0604020202020204" pitchFamily="34" charset="0"/>
                        </a:rPr>
                        <a:t>980 700,0</a:t>
                      </a:r>
                      <a:endParaRPr lang="ru-RU" sz="8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b="1" u="none" strike="noStrike" kern="1200" dirty="0">
                          <a:effectLst/>
                          <a:latin typeface="Arial" panose="020B0604020202020204" pitchFamily="34" charset="0"/>
                          <a:cs typeface="Arial" panose="020B0604020202020204" pitchFamily="34" charset="0"/>
                        </a:rPr>
                        <a:t>1 260 398,1</a:t>
                      </a:r>
                      <a:endParaRPr lang="ru-RU" sz="8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b="1" u="none" strike="noStrike" kern="1200" dirty="0">
                          <a:effectLst/>
                          <a:latin typeface="Arial" panose="020B0604020202020204" pitchFamily="34" charset="0"/>
                          <a:cs typeface="Arial" panose="020B0604020202020204" pitchFamily="34" charset="0"/>
                        </a:rPr>
                        <a:t>1 440 251,2</a:t>
                      </a:r>
                      <a:endParaRPr lang="ru-RU" sz="8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b="1" u="none" strike="noStrike" kern="1200" dirty="0">
                          <a:effectLst/>
                          <a:latin typeface="Arial" panose="020B0604020202020204" pitchFamily="34" charset="0"/>
                          <a:cs typeface="Arial" panose="020B0604020202020204" pitchFamily="34" charset="0"/>
                        </a:rPr>
                        <a:t>1 646 336,7</a:t>
                      </a:r>
                      <a:endParaRPr lang="ru-RU" sz="8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extLst>
                  <a:ext uri="{0D108BD9-81ED-4DB2-BD59-A6C34878D82A}">
                    <a16:rowId xmlns:a16="http://schemas.microsoft.com/office/drawing/2014/main" val="3322408017"/>
                  </a:ext>
                </a:extLst>
              </a:tr>
              <a:tr h="230946">
                <a:tc>
                  <a:txBody>
                    <a:bodyPr/>
                    <a:lstStyle/>
                    <a:p>
                      <a:pPr marL="0" algn="l" defTabSz="914400" rtl="0" eaLnBrk="1" fontAlgn="b" latinLnBrk="0" hangingPunct="1"/>
                      <a:r>
                        <a:rPr lang="ru-RU" sz="800" u="none" strike="noStrike" kern="1200">
                          <a:effectLst/>
                          <a:latin typeface="Arial" panose="020B0604020202020204" pitchFamily="34" charset="0"/>
                          <a:cs typeface="Arial" panose="020B0604020202020204" pitchFamily="34" charset="0"/>
                        </a:rPr>
                        <a:t>1 01 02 000 01 0000 110</a:t>
                      </a:r>
                      <a:endParaRPr lang="ru-RU" sz="800" b="0"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l" defTabSz="914400" rtl="0" eaLnBrk="1" fontAlgn="b" latinLnBrk="0" hangingPunct="1"/>
                      <a:r>
                        <a:rPr lang="ru-RU" sz="800" u="none" strike="noStrike" kern="1200" dirty="0">
                          <a:effectLst/>
                          <a:latin typeface="Arial" panose="020B0604020202020204" pitchFamily="34" charset="0"/>
                          <a:cs typeface="Arial" panose="020B0604020202020204" pitchFamily="34" charset="0"/>
                        </a:rPr>
                        <a:t>Налог на доходы физических лиц</a:t>
                      </a:r>
                      <a:endParaRPr lang="ru-RU" sz="800" b="0"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a:effectLst/>
                          <a:latin typeface="Arial" panose="020B0604020202020204" pitchFamily="34" charset="0"/>
                          <a:cs typeface="Arial" panose="020B0604020202020204" pitchFamily="34" charset="0"/>
                        </a:rPr>
                        <a:t>940 022,0</a:t>
                      </a:r>
                      <a:endParaRPr lang="ru-RU" sz="800" b="0"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a:effectLst/>
                          <a:latin typeface="Arial" panose="020B0604020202020204" pitchFamily="34" charset="0"/>
                          <a:cs typeface="Arial" panose="020B0604020202020204" pitchFamily="34" charset="0"/>
                        </a:rPr>
                        <a:t>980 700,0</a:t>
                      </a:r>
                      <a:endParaRPr lang="ru-RU" sz="800" b="0"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dirty="0">
                          <a:effectLst/>
                          <a:latin typeface="Arial" panose="020B0604020202020204" pitchFamily="34" charset="0"/>
                          <a:cs typeface="Arial" panose="020B0604020202020204" pitchFamily="34" charset="0"/>
                        </a:rPr>
                        <a:t>1 260 398,1</a:t>
                      </a:r>
                      <a:endParaRPr lang="ru-RU" sz="800" b="0"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a:effectLst/>
                          <a:latin typeface="Arial" panose="020B0604020202020204" pitchFamily="34" charset="0"/>
                          <a:cs typeface="Arial" panose="020B0604020202020204" pitchFamily="34" charset="0"/>
                        </a:rPr>
                        <a:t>1 440 251,2</a:t>
                      </a:r>
                      <a:endParaRPr lang="ru-RU" sz="800" b="0"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a:effectLst/>
                          <a:latin typeface="Arial" panose="020B0604020202020204" pitchFamily="34" charset="0"/>
                          <a:cs typeface="Arial" panose="020B0604020202020204" pitchFamily="34" charset="0"/>
                        </a:rPr>
                        <a:t>1 646 336,7</a:t>
                      </a:r>
                      <a:endParaRPr lang="ru-RU" sz="800" b="0"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extLst>
                  <a:ext uri="{0D108BD9-81ED-4DB2-BD59-A6C34878D82A}">
                    <a16:rowId xmlns:a16="http://schemas.microsoft.com/office/drawing/2014/main" val="436005037"/>
                  </a:ext>
                </a:extLst>
              </a:tr>
              <a:tr h="357966">
                <a:tc>
                  <a:txBody>
                    <a:bodyPr/>
                    <a:lstStyle/>
                    <a:p>
                      <a:pPr marL="0" algn="l" defTabSz="914400" rtl="0" eaLnBrk="1" fontAlgn="b" latinLnBrk="0" hangingPunct="1"/>
                      <a:r>
                        <a:rPr lang="ru-RU" sz="800" b="1" u="none" strike="noStrike" kern="1200" dirty="0">
                          <a:effectLst/>
                          <a:latin typeface="Arial" panose="020B0604020202020204" pitchFamily="34" charset="0"/>
                          <a:cs typeface="Arial" panose="020B0604020202020204" pitchFamily="34" charset="0"/>
                        </a:rPr>
                        <a:t>1 03 00 000 00 0000 000</a:t>
                      </a:r>
                      <a:endParaRPr lang="ru-RU" sz="8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l" defTabSz="914400" rtl="0" eaLnBrk="1" fontAlgn="b" latinLnBrk="0" hangingPunct="1"/>
                      <a:r>
                        <a:rPr lang="ru-RU" sz="800" b="1" u="none" strike="noStrike" kern="1200" dirty="0">
                          <a:effectLst/>
                          <a:latin typeface="Arial" panose="020B0604020202020204" pitchFamily="34" charset="0"/>
                          <a:cs typeface="Arial" panose="020B0604020202020204" pitchFamily="34" charset="0"/>
                        </a:rPr>
                        <a:t>НАЛОГИ НА ТОВАРЫ (РАБОТЫ, УСЛУГИ), РЕАЛИЗУЕМЫЕ НА ТЕРРИТОРИИ РОССИЙСКОЙ ФЕДЕРАЦИИ</a:t>
                      </a:r>
                      <a:endParaRPr lang="ru-RU" sz="8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b="1" u="none" strike="noStrike" kern="1200">
                          <a:effectLst/>
                          <a:latin typeface="Arial" panose="020B0604020202020204" pitchFamily="34" charset="0"/>
                          <a:cs typeface="Arial" panose="020B0604020202020204" pitchFamily="34" charset="0"/>
                        </a:rPr>
                        <a:t>11 160,7</a:t>
                      </a:r>
                      <a:endParaRPr lang="ru-RU" sz="800" b="1"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b="1" u="none" strike="noStrike" kern="1200">
                          <a:effectLst/>
                          <a:latin typeface="Arial" panose="020B0604020202020204" pitchFamily="34" charset="0"/>
                          <a:cs typeface="Arial" panose="020B0604020202020204" pitchFamily="34" charset="0"/>
                        </a:rPr>
                        <a:t>12 493,6</a:t>
                      </a:r>
                      <a:endParaRPr lang="ru-RU" sz="800" b="1"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b="1" u="none" strike="noStrike" kern="1200" dirty="0">
                          <a:effectLst/>
                          <a:latin typeface="Arial" panose="020B0604020202020204" pitchFamily="34" charset="0"/>
                          <a:cs typeface="Arial" panose="020B0604020202020204" pitchFamily="34" charset="0"/>
                        </a:rPr>
                        <a:t>11 817,1</a:t>
                      </a:r>
                      <a:endParaRPr lang="ru-RU" sz="8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b="1" u="none" strike="noStrike" kern="1200" dirty="0">
                          <a:effectLst/>
                          <a:latin typeface="Arial" panose="020B0604020202020204" pitchFamily="34" charset="0"/>
                          <a:cs typeface="Arial" panose="020B0604020202020204" pitchFamily="34" charset="0"/>
                        </a:rPr>
                        <a:t>12 690,1</a:t>
                      </a:r>
                      <a:endParaRPr lang="ru-RU" sz="8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b="1" u="none" strike="noStrike" kern="1200" dirty="0">
                          <a:effectLst/>
                          <a:latin typeface="Arial" panose="020B0604020202020204" pitchFamily="34" charset="0"/>
                          <a:cs typeface="Arial" panose="020B0604020202020204" pitchFamily="34" charset="0"/>
                        </a:rPr>
                        <a:t>13 269,6</a:t>
                      </a:r>
                      <a:endParaRPr lang="ru-RU" sz="8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extLst>
                  <a:ext uri="{0D108BD9-81ED-4DB2-BD59-A6C34878D82A}">
                    <a16:rowId xmlns:a16="http://schemas.microsoft.com/office/drawing/2014/main" val="1347569359"/>
                  </a:ext>
                </a:extLst>
              </a:tr>
              <a:tr h="357966">
                <a:tc>
                  <a:txBody>
                    <a:bodyPr/>
                    <a:lstStyle/>
                    <a:p>
                      <a:pPr marL="0" algn="l" defTabSz="914400" rtl="0" eaLnBrk="1" fontAlgn="b" latinLnBrk="0" hangingPunct="1"/>
                      <a:r>
                        <a:rPr lang="ru-RU" sz="800" u="none" strike="noStrike" kern="1200">
                          <a:effectLst/>
                          <a:latin typeface="Arial" panose="020B0604020202020204" pitchFamily="34" charset="0"/>
                          <a:cs typeface="Arial" panose="020B0604020202020204" pitchFamily="34" charset="0"/>
                        </a:rPr>
                        <a:t>1 03 02 000 01 0000 110</a:t>
                      </a:r>
                      <a:endParaRPr lang="ru-RU" sz="800" b="0"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l" defTabSz="914400" rtl="0" eaLnBrk="1" fontAlgn="b" latinLnBrk="0" hangingPunct="1"/>
                      <a:r>
                        <a:rPr lang="ru-RU" sz="800" u="none" strike="noStrike" kern="1200" dirty="0">
                          <a:effectLst/>
                          <a:latin typeface="Arial" panose="020B0604020202020204" pitchFamily="34" charset="0"/>
                          <a:cs typeface="Arial" panose="020B0604020202020204" pitchFamily="34" charset="0"/>
                        </a:rPr>
                        <a:t>Акцизы по подакцизным товарам (продукции), производимым на территории Российской Федерации</a:t>
                      </a:r>
                      <a:endParaRPr lang="ru-RU" sz="800" b="0"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dirty="0">
                          <a:effectLst/>
                          <a:latin typeface="Arial" panose="020B0604020202020204" pitchFamily="34" charset="0"/>
                          <a:cs typeface="Arial" panose="020B0604020202020204" pitchFamily="34" charset="0"/>
                        </a:rPr>
                        <a:t>11 160,7</a:t>
                      </a:r>
                      <a:endParaRPr lang="ru-RU" sz="800" b="0"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dirty="0">
                          <a:effectLst/>
                          <a:latin typeface="Arial" panose="020B0604020202020204" pitchFamily="34" charset="0"/>
                          <a:cs typeface="Arial" panose="020B0604020202020204" pitchFamily="34" charset="0"/>
                        </a:rPr>
                        <a:t>12 493,6</a:t>
                      </a:r>
                      <a:endParaRPr lang="ru-RU" sz="800" b="0"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dirty="0">
                          <a:effectLst/>
                          <a:latin typeface="Arial" panose="020B0604020202020204" pitchFamily="34" charset="0"/>
                          <a:cs typeface="Arial" panose="020B0604020202020204" pitchFamily="34" charset="0"/>
                        </a:rPr>
                        <a:t>11 817,1</a:t>
                      </a:r>
                      <a:endParaRPr lang="ru-RU" sz="800" b="0"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a:effectLst/>
                          <a:latin typeface="Arial" panose="020B0604020202020204" pitchFamily="34" charset="0"/>
                          <a:cs typeface="Arial" panose="020B0604020202020204" pitchFamily="34" charset="0"/>
                        </a:rPr>
                        <a:t>12 690,1</a:t>
                      </a:r>
                      <a:endParaRPr lang="ru-RU" sz="800" b="0"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a:effectLst/>
                          <a:latin typeface="Arial" panose="020B0604020202020204" pitchFamily="34" charset="0"/>
                          <a:cs typeface="Arial" panose="020B0604020202020204" pitchFamily="34" charset="0"/>
                        </a:rPr>
                        <a:t>13 269,6</a:t>
                      </a:r>
                      <a:endParaRPr lang="ru-RU" sz="800" b="0"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extLst>
                  <a:ext uri="{0D108BD9-81ED-4DB2-BD59-A6C34878D82A}">
                    <a16:rowId xmlns:a16="http://schemas.microsoft.com/office/drawing/2014/main" val="584367982"/>
                  </a:ext>
                </a:extLst>
              </a:tr>
              <a:tr h="230946">
                <a:tc>
                  <a:txBody>
                    <a:bodyPr/>
                    <a:lstStyle/>
                    <a:p>
                      <a:pPr marL="0" algn="l" defTabSz="914400" rtl="0" eaLnBrk="1" fontAlgn="b" latinLnBrk="0" hangingPunct="1"/>
                      <a:r>
                        <a:rPr lang="ru-RU" sz="800" b="1" u="none" strike="noStrike" kern="1200" dirty="0">
                          <a:effectLst/>
                          <a:latin typeface="Arial" panose="020B0604020202020204" pitchFamily="34" charset="0"/>
                          <a:cs typeface="Arial" panose="020B0604020202020204" pitchFamily="34" charset="0"/>
                        </a:rPr>
                        <a:t>1 05 00 000 00 0000 000</a:t>
                      </a:r>
                      <a:endParaRPr lang="ru-RU" sz="8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l" defTabSz="914400" rtl="0" eaLnBrk="1" fontAlgn="b" latinLnBrk="0" hangingPunct="1"/>
                      <a:r>
                        <a:rPr lang="ru-RU" sz="800" b="1" u="none" strike="noStrike" kern="1200" dirty="0">
                          <a:effectLst/>
                          <a:latin typeface="Arial" panose="020B0604020202020204" pitchFamily="34" charset="0"/>
                          <a:cs typeface="Arial" panose="020B0604020202020204" pitchFamily="34" charset="0"/>
                        </a:rPr>
                        <a:t>НАЛОГИ НА СОВОКУПНЫЙ ДОХОД</a:t>
                      </a:r>
                      <a:endParaRPr lang="ru-RU" sz="8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b="1" u="none" strike="noStrike" kern="1200" dirty="0">
                          <a:effectLst/>
                          <a:latin typeface="Arial" panose="020B0604020202020204" pitchFamily="34" charset="0"/>
                          <a:cs typeface="Arial" panose="020B0604020202020204" pitchFamily="34" charset="0"/>
                        </a:rPr>
                        <a:t>703 750,9</a:t>
                      </a:r>
                      <a:endParaRPr lang="ru-RU" sz="8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b="1" u="none" strike="noStrike" kern="1200" dirty="0">
                          <a:effectLst/>
                          <a:latin typeface="Arial" panose="020B0604020202020204" pitchFamily="34" charset="0"/>
                          <a:cs typeface="Arial" panose="020B0604020202020204" pitchFamily="34" charset="0"/>
                        </a:rPr>
                        <a:t>941 373,9</a:t>
                      </a:r>
                      <a:endParaRPr lang="ru-RU" sz="8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b="1" u="none" strike="noStrike" kern="1200" dirty="0">
                          <a:effectLst/>
                          <a:latin typeface="Arial" panose="020B0604020202020204" pitchFamily="34" charset="0"/>
                          <a:cs typeface="Arial" panose="020B0604020202020204" pitchFamily="34" charset="0"/>
                        </a:rPr>
                        <a:t>1 163 104,1</a:t>
                      </a:r>
                      <a:endParaRPr lang="ru-RU" sz="8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b="1" u="none" strike="noStrike" kern="1200" dirty="0">
                          <a:effectLst/>
                          <a:latin typeface="Arial" panose="020B0604020202020204" pitchFamily="34" charset="0"/>
                          <a:cs typeface="Arial" panose="020B0604020202020204" pitchFamily="34" charset="0"/>
                        </a:rPr>
                        <a:t>1 394 656,1</a:t>
                      </a:r>
                      <a:endParaRPr lang="ru-RU" sz="8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b="1" u="none" strike="noStrike" kern="1200" dirty="0">
                          <a:effectLst/>
                          <a:latin typeface="Arial" panose="020B0604020202020204" pitchFamily="34" charset="0"/>
                          <a:cs typeface="Arial" panose="020B0604020202020204" pitchFamily="34" charset="0"/>
                        </a:rPr>
                        <a:t>1 698 927,8</a:t>
                      </a:r>
                      <a:endParaRPr lang="ru-RU" sz="8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extLst>
                  <a:ext uri="{0D108BD9-81ED-4DB2-BD59-A6C34878D82A}">
                    <a16:rowId xmlns:a16="http://schemas.microsoft.com/office/drawing/2014/main" val="339754622"/>
                  </a:ext>
                </a:extLst>
              </a:tr>
              <a:tr h="357966">
                <a:tc>
                  <a:txBody>
                    <a:bodyPr/>
                    <a:lstStyle/>
                    <a:p>
                      <a:pPr marL="0" algn="l" defTabSz="914400" rtl="0" eaLnBrk="1" fontAlgn="b" latinLnBrk="0" hangingPunct="1"/>
                      <a:r>
                        <a:rPr lang="ru-RU" sz="800" u="none" strike="noStrike" kern="1200">
                          <a:effectLst/>
                          <a:latin typeface="Arial" panose="020B0604020202020204" pitchFamily="34" charset="0"/>
                          <a:cs typeface="Arial" panose="020B0604020202020204" pitchFamily="34" charset="0"/>
                        </a:rPr>
                        <a:t>1 05 01 000 00 0000 110</a:t>
                      </a:r>
                      <a:endParaRPr lang="ru-RU" sz="800" b="0"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l" defTabSz="914400" rtl="0" eaLnBrk="1" fontAlgn="b" latinLnBrk="0" hangingPunct="1"/>
                      <a:r>
                        <a:rPr lang="ru-RU" sz="800" u="none" strike="noStrike" kern="1200" dirty="0">
                          <a:effectLst/>
                          <a:latin typeface="Arial" panose="020B0604020202020204" pitchFamily="34" charset="0"/>
                          <a:cs typeface="Arial" panose="020B0604020202020204" pitchFamily="34" charset="0"/>
                        </a:rPr>
                        <a:t>Налог, взимаемый в связи с применением упрощенной системы налогообложения</a:t>
                      </a:r>
                      <a:endParaRPr lang="ru-RU" sz="800" b="0"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dirty="0">
                          <a:effectLst/>
                          <a:latin typeface="Arial" panose="020B0604020202020204" pitchFamily="34" charset="0"/>
                          <a:cs typeface="Arial" panose="020B0604020202020204" pitchFamily="34" charset="0"/>
                        </a:rPr>
                        <a:t>688 107,7</a:t>
                      </a:r>
                      <a:endParaRPr lang="ru-RU" sz="800" b="0"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a:effectLst/>
                          <a:latin typeface="Arial" panose="020B0604020202020204" pitchFamily="34" charset="0"/>
                          <a:cs typeface="Arial" panose="020B0604020202020204" pitchFamily="34" charset="0"/>
                        </a:rPr>
                        <a:t>893 322,9</a:t>
                      </a:r>
                      <a:endParaRPr lang="ru-RU" sz="800" b="0"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a:effectLst/>
                          <a:latin typeface="Arial" panose="020B0604020202020204" pitchFamily="34" charset="0"/>
                          <a:cs typeface="Arial" panose="020B0604020202020204" pitchFamily="34" charset="0"/>
                        </a:rPr>
                        <a:t>1 087 390,0</a:t>
                      </a:r>
                      <a:endParaRPr lang="ru-RU" sz="800" b="0"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dirty="0">
                          <a:effectLst/>
                          <a:latin typeface="Arial" panose="020B0604020202020204" pitchFamily="34" charset="0"/>
                          <a:cs typeface="Arial" panose="020B0604020202020204" pitchFamily="34" charset="0"/>
                        </a:rPr>
                        <a:t>1 334 065,0</a:t>
                      </a:r>
                      <a:endParaRPr lang="ru-RU" sz="800" b="0"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a:effectLst/>
                          <a:latin typeface="Arial" panose="020B0604020202020204" pitchFamily="34" charset="0"/>
                          <a:cs typeface="Arial" panose="020B0604020202020204" pitchFamily="34" charset="0"/>
                        </a:rPr>
                        <a:t>1 632 711,8</a:t>
                      </a:r>
                      <a:endParaRPr lang="ru-RU" sz="800" b="0"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extLst>
                  <a:ext uri="{0D108BD9-81ED-4DB2-BD59-A6C34878D82A}">
                    <a16:rowId xmlns:a16="http://schemas.microsoft.com/office/drawing/2014/main" val="2992045659"/>
                  </a:ext>
                </a:extLst>
              </a:tr>
              <a:tr h="357966">
                <a:tc>
                  <a:txBody>
                    <a:bodyPr/>
                    <a:lstStyle/>
                    <a:p>
                      <a:pPr marL="0" algn="l" defTabSz="914400" rtl="0" eaLnBrk="1" fontAlgn="b" latinLnBrk="0" hangingPunct="1"/>
                      <a:r>
                        <a:rPr lang="ru-RU" sz="800" u="none" strike="noStrike" kern="1200">
                          <a:effectLst/>
                          <a:latin typeface="Arial" panose="020B0604020202020204" pitchFamily="34" charset="0"/>
                          <a:cs typeface="Arial" panose="020B0604020202020204" pitchFamily="34" charset="0"/>
                        </a:rPr>
                        <a:t>1 05 04 000 02 0000 110</a:t>
                      </a:r>
                      <a:endParaRPr lang="ru-RU" sz="800" b="0"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l" defTabSz="914400" rtl="0" eaLnBrk="1" fontAlgn="b" latinLnBrk="0" hangingPunct="1"/>
                      <a:r>
                        <a:rPr lang="ru-RU" sz="800" u="none" strike="noStrike" kern="1200" dirty="0">
                          <a:effectLst/>
                          <a:latin typeface="Arial" panose="020B0604020202020204" pitchFamily="34" charset="0"/>
                          <a:cs typeface="Arial" panose="020B0604020202020204" pitchFamily="34" charset="0"/>
                        </a:rPr>
                        <a:t>Налог, взимаемый в связи с применением патентной системы налогообложения</a:t>
                      </a:r>
                      <a:endParaRPr lang="ru-RU" sz="800" b="0"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dirty="0">
                          <a:effectLst/>
                          <a:latin typeface="Arial" panose="020B0604020202020204" pitchFamily="34" charset="0"/>
                          <a:cs typeface="Arial" panose="020B0604020202020204" pitchFamily="34" charset="0"/>
                        </a:rPr>
                        <a:t>15 850,4</a:t>
                      </a:r>
                      <a:endParaRPr lang="ru-RU" sz="800" b="0"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a:effectLst/>
                          <a:latin typeface="Arial" panose="020B0604020202020204" pitchFamily="34" charset="0"/>
                          <a:cs typeface="Arial" panose="020B0604020202020204" pitchFamily="34" charset="0"/>
                        </a:rPr>
                        <a:t>46 351,0</a:t>
                      </a:r>
                      <a:endParaRPr lang="ru-RU" sz="800" b="0"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dirty="0">
                          <a:effectLst/>
                          <a:latin typeface="Arial" panose="020B0604020202020204" pitchFamily="34" charset="0"/>
                          <a:cs typeface="Arial" panose="020B0604020202020204" pitchFamily="34" charset="0"/>
                        </a:rPr>
                        <a:t>69 849,7</a:t>
                      </a:r>
                      <a:endParaRPr lang="ru-RU" sz="800" b="0"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dirty="0">
                          <a:effectLst/>
                          <a:latin typeface="Arial" panose="020B0604020202020204" pitchFamily="34" charset="0"/>
                          <a:cs typeface="Arial" panose="020B0604020202020204" pitchFamily="34" charset="0"/>
                        </a:rPr>
                        <a:t>54 162,4</a:t>
                      </a:r>
                      <a:endParaRPr lang="ru-RU" sz="800" b="0"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a:effectLst/>
                          <a:latin typeface="Arial" panose="020B0604020202020204" pitchFamily="34" charset="0"/>
                          <a:cs typeface="Arial" panose="020B0604020202020204" pitchFamily="34" charset="0"/>
                        </a:rPr>
                        <a:t>59 190,7</a:t>
                      </a:r>
                      <a:endParaRPr lang="ru-RU" sz="800" b="0"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extLst>
                  <a:ext uri="{0D108BD9-81ED-4DB2-BD59-A6C34878D82A}">
                    <a16:rowId xmlns:a16="http://schemas.microsoft.com/office/drawing/2014/main" val="1032490024"/>
                  </a:ext>
                </a:extLst>
              </a:tr>
              <a:tr h="357966">
                <a:tc>
                  <a:txBody>
                    <a:bodyPr/>
                    <a:lstStyle/>
                    <a:p>
                      <a:pPr marL="0" algn="l" defTabSz="914400" rtl="0" eaLnBrk="1" fontAlgn="b" latinLnBrk="0" hangingPunct="1"/>
                      <a:r>
                        <a:rPr lang="ru-RU" sz="800" u="none" strike="noStrike" kern="1200">
                          <a:effectLst/>
                          <a:latin typeface="Arial" panose="020B0604020202020204" pitchFamily="34" charset="0"/>
                          <a:cs typeface="Arial" panose="020B0604020202020204" pitchFamily="34" charset="0"/>
                        </a:rPr>
                        <a:t>1 05 04 010 02 0000 110</a:t>
                      </a:r>
                      <a:endParaRPr lang="ru-RU" sz="800" b="0"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l" defTabSz="914400" rtl="0" eaLnBrk="1" fontAlgn="b" latinLnBrk="0" hangingPunct="1"/>
                      <a:r>
                        <a:rPr lang="ru-RU" sz="800" u="none" strike="noStrike" kern="1200" dirty="0">
                          <a:effectLst/>
                          <a:latin typeface="Arial" panose="020B0604020202020204" pitchFamily="34" charset="0"/>
                          <a:cs typeface="Arial" panose="020B0604020202020204" pitchFamily="34" charset="0"/>
                        </a:rPr>
                        <a:t>Налог, взимаемый в связи с применением патентной системы налогообложения, зачисляемый в бюджеты городских округов</a:t>
                      </a:r>
                      <a:endParaRPr lang="ru-RU" sz="800" b="0"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dirty="0">
                          <a:effectLst/>
                          <a:latin typeface="Arial" panose="020B0604020202020204" pitchFamily="34" charset="0"/>
                          <a:cs typeface="Arial" panose="020B0604020202020204" pitchFamily="34" charset="0"/>
                        </a:rPr>
                        <a:t>15 850,4</a:t>
                      </a:r>
                      <a:endParaRPr lang="ru-RU" sz="800" b="0"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dirty="0">
                          <a:effectLst/>
                          <a:latin typeface="Arial" panose="020B0604020202020204" pitchFamily="34" charset="0"/>
                          <a:cs typeface="Arial" panose="020B0604020202020204" pitchFamily="34" charset="0"/>
                        </a:rPr>
                        <a:t>46 351,0</a:t>
                      </a:r>
                      <a:endParaRPr lang="ru-RU" sz="800" b="0"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dirty="0">
                          <a:effectLst/>
                          <a:latin typeface="Arial" panose="020B0604020202020204" pitchFamily="34" charset="0"/>
                          <a:cs typeface="Arial" panose="020B0604020202020204" pitchFamily="34" charset="0"/>
                        </a:rPr>
                        <a:t>69 849,7</a:t>
                      </a:r>
                      <a:endParaRPr lang="ru-RU" sz="800" b="0"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a:effectLst/>
                          <a:latin typeface="Arial" panose="020B0604020202020204" pitchFamily="34" charset="0"/>
                          <a:cs typeface="Arial" panose="020B0604020202020204" pitchFamily="34" charset="0"/>
                        </a:rPr>
                        <a:t>54 162,4</a:t>
                      </a:r>
                      <a:endParaRPr lang="ru-RU" sz="800" b="0"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dirty="0">
                          <a:effectLst/>
                          <a:latin typeface="Arial" panose="020B0604020202020204" pitchFamily="34" charset="0"/>
                          <a:cs typeface="Arial" panose="020B0604020202020204" pitchFamily="34" charset="0"/>
                        </a:rPr>
                        <a:t>59 190,7</a:t>
                      </a:r>
                      <a:endParaRPr lang="ru-RU" sz="800" b="0"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extLst>
                  <a:ext uri="{0D108BD9-81ED-4DB2-BD59-A6C34878D82A}">
                    <a16:rowId xmlns:a16="http://schemas.microsoft.com/office/drawing/2014/main" val="804752390"/>
                  </a:ext>
                </a:extLst>
              </a:tr>
              <a:tr h="531175">
                <a:tc>
                  <a:txBody>
                    <a:bodyPr/>
                    <a:lstStyle/>
                    <a:p>
                      <a:pPr marL="0" algn="l" defTabSz="914400" rtl="0" eaLnBrk="1" fontAlgn="b" latinLnBrk="0" hangingPunct="1"/>
                      <a:r>
                        <a:rPr lang="ru-RU" sz="800" u="none" strike="noStrike" kern="1200">
                          <a:effectLst/>
                          <a:latin typeface="Arial" panose="020B0604020202020204" pitchFamily="34" charset="0"/>
                          <a:cs typeface="Arial" panose="020B0604020202020204" pitchFamily="34" charset="0"/>
                        </a:rPr>
                        <a:t>1 05 07 000 01 0000 110</a:t>
                      </a:r>
                      <a:endParaRPr lang="ru-RU" sz="800" b="0"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l" defTabSz="914400" rtl="0" eaLnBrk="1" fontAlgn="b" latinLnBrk="0" hangingPunct="1"/>
                      <a:r>
                        <a:rPr lang="ru-RU" sz="800" u="none" strike="noStrike" kern="1200" dirty="0">
                          <a:effectLst/>
                          <a:latin typeface="Arial" panose="020B0604020202020204" pitchFamily="34" charset="0"/>
                          <a:cs typeface="Arial" panose="020B0604020202020204" pitchFamily="34" charset="0"/>
                        </a:rPr>
                        <a:t>Налог, взимаемый в связи с применением специального налогового режима "Автоматизированная упрощенная система налогообложения"</a:t>
                      </a:r>
                      <a:endParaRPr lang="ru-RU" sz="800" b="0"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dirty="0">
                          <a:effectLst/>
                          <a:latin typeface="Arial" panose="020B0604020202020204" pitchFamily="34" charset="0"/>
                          <a:cs typeface="Arial" panose="020B0604020202020204" pitchFamily="34" charset="0"/>
                        </a:rPr>
                        <a:t>1829,2</a:t>
                      </a:r>
                      <a:endParaRPr lang="ru-RU" sz="800" b="0"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dirty="0">
                          <a:effectLst/>
                          <a:latin typeface="Arial" panose="020B0604020202020204" pitchFamily="34" charset="0"/>
                          <a:cs typeface="Arial" panose="020B0604020202020204" pitchFamily="34" charset="0"/>
                        </a:rPr>
                        <a:t>1 700,0</a:t>
                      </a:r>
                      <a:endParaRPr lang="ru-RU" sz="800" b="0"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dirty="0">
                          <a:effectLst/>
                          <a:latin typeface="Arial" panose="020B0604020202020204" pitchFamily="34" charset="0"/>
                          <a:cs typeface="Arial" panose="020B0604020202020204" pitchFamily="34" charset="0"/>
                        </a:rPr>
                        <a:t>5 864,4</a:t>
                      </a:r>
                      <a:endParaRPr lang="ru-RU" sz="800" b="0"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dirty="0">
                          <a:effectLst/>
                          <a:latin typeface="Arial" panose="020B0604020202020204" pitchFamily="34" charset="0"/>
                          <a:cs typeface="Arial" panose="020B0604020202020204" pitchFamily="34" charset="0"/>
                        </a:rPr>
                        <a:t>6 428,7</a:t>
                      </a:r>
                      <a:endParaRPr lang="ru-RU" sz="800" b="0"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dirty="0">
                          <a:effectLst/>
                          <a:latin typeface="Arial" panose="020B0604020202020204" pitchFamily="34" charset="0"/>
                          <a:cs typeface="Arial" panose="020B0604020202020204" pitchFamily="34" charset="0"/>
                        </a:rPr>
                        <a:t>7 025,3</a:t>
                      </a:r>
                      <a:endParaRPr lang="ru-RU" sz="800" b="0"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extLst>
                  <a:ext uri="{0D108BD9-81ED-4DB2-BD59-A6C34878D82A}">
                    <a16:rowId xmlns:a16="http://schemas.microsoft.com/office/drawing/2014/main" val="425288904"/>
                  </a:ext>
                </a:extLst>
              </a:tr>
              <a:tr h="357966">
                <a:tc>
                  <a:txBody>
                    <a:bodyPr/>
                    <a:lstStyle/>
                    <a:p>
                      <a:pPr marL="0" algn="l" defTabSz="914400" rtl="0" eaLnBrk="1" fontAlgn="b" latinLnBrk="0" hangingPunct="1"/>
                      <a:r>
                        <a:rPr lang="ru-RU" sz="800" u="none" strike="noStrike" kern="1200">
                          <a:effectLst/>
                          <a:latin typeface="Arial" panose="020B0604020202020204" pitchFamily="34" charset="0"/>
                          <a:cs typeface="Arial" panose="020B0604020202020204" pitchFamily="34" charset="0"/>
                        </a:rPr>
                        <a:t>1 05 07 000 01 0000 110</a:t>
                      </a:r>
                      <a:endParaRPr lang="ru-RU" sz="800" b="0"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l" defTabSz="914400" rtl="0" eaLnBrk="1" fontAlgn="b" latinLnBrk="0" hangingPunct="1"/>
                      <a:r>
                        <a:rPr lang="ru-RU" sz="800" u="none" strike="noStrike" kern="1200" dirty="0">
                          <a:effectLst/>
                          <a:latin typeface="Arial" panose="020B0604020202020204" pitchFamily="34" charset="0"/>
                          <a:cs typeface="Arial" panose="020B0604020202020204" pitchFamily="34" charset="0"/>
                        </a:rPr>
                        <a:t>Налог, взимаемый в связи с применением специального налогового режима "Автоматизированная упрощенная система налогообложения"</a:t>
                      </a:r>
                      <a:endParaRPr lang="ru-RU" sz="800" b="0"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a:effectLst/>
                          <a:latin typeface="Arial" panose="020B0604020202020204" pitchFamily="34" charset="0"/>
                          <a:cs typeface="Arial" panose="020B0604020202020204" pitchFamily="34" charset="0"/>
                        </a:rPr>
                        <a:t>1829,2</a:t>
                      </a:r>
                      <a:endParaRPr lang="ru-RU" sz="800" b="0"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a:effectLst/>
                          <a:latin typeface="Arial" panose="020B0604020202020204" pitchFamily="34" charset="0"/>
                          <a:cs typeface="Arial" panose="020B0604020202020204" pitchFamily="34" charset="0"/>
                        </a:rPr>
                        <a:t>1 700,0</a:t>
                      </a:r>
                      <a:endParaRPr lang="ru-RU" sz="800" b="0"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dirty="0">
                          <a:effectLst/>
                          <a:latin typeface="Arial" panose="020B0604020202020204" pitchFamily="34" charset="0"/>
                          <a:cs typeface="Arial" panose="020B0604020202020204" pitchFamily="34" charset="0"/>
                        </a:rPr>
                        <a:t>5 864,4</a:t>
                      </a:r>
                      <a:endParaRPr lang="ru-RU" sz="800" b="0"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dirty="0">
                          <a:effectLst/>
                          <a:latin typeface="Arial" panose="020B0604020202020204" pitchFamily="34" charset="0"/>
                          <a:cs typeface="Arial" panose="020B0604020202020204" pitchFamily="34" charset="0"/>
                        </a:rPr>
                        <a:t>6 428,7</a:t>
                      </a:r>
                      <a:endParaRPr lang="ru-RU" sz="800" b="0"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dirty="0">
                          <a:effectLst/>
                          <a:latin typeface="Arial" panose="020B0604020202020204" pitchFamily="34" charset="0"/>
                          <a:cs typeface="Arial" panose="020B0604020202020204" pitchFamily="34" charset="0"/>
                        </a:rPr>
                        <a:t>7 025,3</a:t>
                      </a:r>
                      <a:endParaRPr lang="ru-RU" sz="800" b="0"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extLst>
                  <a:ext uri="{0D108BD9-81ED-4DB2-BD59-A6C34878D82A}">
                    <a16:rowId xmlns:a16="http://schemas.microsoft.com/office/drawing/2014/main" val="266741480"/>
                  </a:ext>
                </a:extLst>
              </a:tr>
              <a:tr h="230946">
                <a:tc>
                  <a:txBody>
                    <a:bodyPr/>
                    <a:lstStyle/>
                    <a:p>
                      <a:pPr marL="0" algn="l" defTabSz="914400" rtl="0" eaLnBrk="1" fontAlgn="b" latinLnBrk="0" hangingPunct="1"/>
                      <a:r>
                        <a:rPr lang="ru-RU" sz="800" b="1" u="none" strike="noStrike" kern="1200" dirty="0">
                          <a:effectLst/>
                          <a:latin typeface="Arial" panose="020B0604020202020204" pitchFamily="34" charset="0"/>
                          <a:cs typeface="Arial" panose="020B0604020202020204" pitchFamily="34" charset="0"/>
                        </a:rPr>
                        <a:t>1 06 00 000 00 0000 000</a:t>
                      </a:r>
                      <a:endParaRPr lang="ru-RU" sz="8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l" defTabSz="914400" rtl="0" eaLnBrk="1" fontAlgn="b" latinLnBrk="0" hangingPunct="1"/>
                      <a:r>
                        <a:rPr lang="ru-RU" sz="800" b="1" u="none" strike="noStrike" kern="1200" dirty="0">
                          <a:effectLst/>
                          <a:latin typeface="Arial" panose="020B0604020202020204" pitchFamily="34" charset="0"/>
                          <a:cs typeface="Arial" panose="020B0604020202020204" pitchFamily="34" charset="0"/>
                        </a:rPr>
                        <a:t>НАЛОГИ НА ИМУЩЕСТВО</a:t>
                      </a:r>
                      <a:endParaRPr lang="ru-RU" sz="8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b="1" u="none" strike="noStrike" kern="1200" dirty="0">
                          <a:effectLst/>
                          <a:latin typeface="Arial" panose="020B0604020202020204" pitchFamily="34" charset="0"/>
                          <a:cs typeface="Arial" panose="020B0604020202020204" pitchFamily="34" charset="0"/>
                        </a:rPr>
                        <a:t>391 255,4</a:t>
                      </a:r>
                      <a:endParaRPr lang="ru-RU" sz="8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b="1" u="none" strike="noStrike" kern="1200" dirty="0">
                          <a:effectLst/>
                          <a:latin typeface="Arial" panose="020B0604020202020204" pitchFamily="34" charset="0"/>
                          <a:cs typeface="Arial" panose="020B0604020202020204" pitchFamily="34" charset="0"/>
                        </a:rPr>
                        <a:t>443 658,0</a:t>
                      </a:r>
                      <a:endParaRPr lang="ru-RU" sz="8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b="1" u="none" strike="noStrike" kern="1200" dirty="0">
                          <a:effectLst/>
                          <a:latin typeface="Arial" panose="020B0604020202020204" pitchFamily="34" charset="0"/>
                          <a:cs typeface="Arial" panose="020B0604020202020204" pitchFamily="34" charset="0"/>
                        </a:rPr>
                        <a:t>468 307,3</a:t>
                      </a:r>
                      <a:endParaRPr lang="ru-RU" sz="8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b="1" u="none" strike="noStrike" kern="1200" dirty="0">
                          <a:effectLst/>
                          <a:latin typeface="Arial" panose="020B0604020202020204" pitchFamily="34" charset="0"/>
                          <a:cs typeface="Arial" panose="020B0604020202020204" pitchFamily="34" charset="0"/>
                        </a:rPr>
                        <a:t>499 581,3</a:t>
                      </a:r>
                      <a:endParaRPr lang="ru-RU" sz="8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b="1" u="none" strike="noStrike" kern="1200" dirty="0">
                          <a:effectLst/>
                          <a:latin typeface="Arial" panose="020B0604020202020204" pitchFamily="34" charset="0"/>
                          <a:cs typeface="Arial" panose="020B0604020202020204" pitchFamily="34" charset="0"/>
                        </a:rPr>
                        <a:t>532 048,4</a:t>
                      </a:r>
                      <a:endParaRPr lang="ru-RU" sz="8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extLst>
                  <a:ext uri="{0D108BD9-81ED-4DB2-BD59-A6C34878D82A}">
                    <a16:rowId xmlns:a16="http://schemas.microsoft.com/office/drawing/2014/main" val="1411454162"/>
                  </a:ext>
                </a:extLst>
              </a:tr>
              <a:tr h="230946">
                <a:tc>
                  <a:txBody>
                    <a:bodyPr/>
                    <a:lstStyle/>
                    <a:p>
                      <a:pPr marL="0" algn="l" defTabSz="914400" rtl="0" eaLnBrk="1" fontAlgn="b" latinLnBrk="0" hangingPunct="1"/>
                      <a:r>
                        <a:rPr lang="ru-RU" sz="800" u="none" strike="noStrike" kern="1200">
                          <a:effectLst/>
                          <a:latin typeface="Arial" panose="020B0604020202020204" pitchFamily="34" charset="0"/>
                          <a:cs typeface="Arial" panose="020B0604020202020204" pitchFamily="34" charset="0"/>
                        </a:rPr>
                        <a:t>1 06 01 000 00 0000 110</a:t>
                      </a:r>
                      <a:endParaRPr lang="ru-RU" sz="800" b="0"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l" defTabSz="914400" rtl="0" eaLnBrk="1" fontAlgn="b" latinLnBrk="0" hangingPunct="1"/>
                      <a:r>
                        <a:rPr lang="ru-RU" sz="800" u="none" strike="noStrike" kern="1200" dirty="0">
                          <a:effectLst/>
                          <a:latin typeface="Arial" panose="020B0604020202020204" pitchFamily="34" charset="0"/>
                          <a:cs typeface="Arial" panose="020B0604020202020204" pitchFamily="34" charset="0"/>
                        </a:rPr>
                        <a:t>Налог на имущество физических лиц</a:t>
                      </a:r>
                      <a:endParaRPr lang="ru-RU" sz="800" b="0"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a:effectLst/>
                          <a:latin typeface="Arial" panose="020B0604020202020204" pitchFamily="34" charset="0"/>
                          <a:cs typeface="Arial" panose="020B0604020202020204" pitchFamily="34" charset="0"/>
                        </a:rPr>
                        <a:t>145 004,7</a:t>
                      </a:r>
                      <a:endParaRPr lang="ru-RU" sz="800" b="0"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a:effectLst/>
                          <a:latin typeface="Arial" panose="020B0604020202020204" pitchFamily="34" charset="0"/>
                          <a:cs typeface="Arial" panose="020B0604020202020204" pitchFamily="34" charset="0"/>
                        </a:rPr>
                        <a:t>143 658,0</a:t>
                      </a:r>
                      <a:endParaRPr lang="ru-RU" sz="800" b="0"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a:effectLst/>
                          <a:latin typeface="Arial" panose="020B0604020202020204" pitchFamily="34" charset="0"/>
                          <a:cs typeface="Arial" panose="020B0604020202020204" pitchFamily="34" charset="0"/>
                        </a:rPr>
                        <a:t>166 836,2</a:t>
                      </a:r>
                      <a:endParaRPr lang="ru-RU" sz="800" b="0"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dirty="0">
                          <a:effectLst/>
                          <a:latin typeface="Arial" panose="020B0604020202020204" pitchFamily="34" charset="0"/>
                          <a:cs typeface="Arial" panose="020B0604020202020204" pitchFamily="34" charset="0"/>
                        </a:rPr>
                        <a:t>192 879,5</a:t>
                      </a:r>
                      <a:endParaRPr lang="ru-RU" sz="800" b="0"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dirty="0">
                          <a:effectLst/>
                          <a:latin typeface="Arial" panose="020B0604020202020204" pitchFamily="34" charset="0"/>
                          <a:cs typeface="Arial" panose="020B0604020202020204" pitchFamily="34" charset="0"/>
                        </a:rPr>
                        <a:t>222 987,7</a:t>
                      </a:r>
                      <a:endParaRPr lang="ru-RU" sz="800" b="0"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extLst>
                  <a:ext uri="{0D108BD9-81ED-4DB2-BD59-A6C34878D82A}">
                    <a16:rowId xmlns:a16="http://schemas.microsoft.com/office/drawing/2014/main" val="1371982376"/>
                  </a:ext>
                </a:extLst>
              </a:tr>
              <a:tr h="531175">
                <a:tc>
                  <a:txBody>
                    <a:bodyPr/>
                    <a:lstStyle/>
                    <a:p>
                      <a:pPr marL="0" algn="l" defTabSz="914400" rtl="0" eaLnBrk="1" fontAlgn="b" latinLnBrk="0" hangingPunct="1"/>
                      <a:r>
                        <a:rPr lang="ru-RU" sz="800" u="none" strike="noStrike" kern="1200">
                          <a:effectLst/>
                          <a:latin typeface="Arial" panose="020B0604020202020204" pitchFamily="34" charset="0"/>
                          <a:cs typeface="Arial" panose="020B0604020202020204" pitchFamily="34" charset="0"/>
                        </a:rPr>
                        <a:t>1 06 01 020 04 0000 110</a:t>
                      </a:r>
                      <a:endParaRPr lang="ru-RU" sz="800" b="0"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l" defTabSz="914400" rtl="0" eaLnBrk="1" fontAlgn="b" latinLnBrk="0" hangingPunct="1"/>
                      <a:r>
                        <a:rPr lang="ru-RU" sz="800" u="none" strike="noStrike" kern="1200" dirty="0">
                          <a:effectLst/>
                          <a:latin typeface="Arial" panose="020B0604020202020204" pitchFamily="34" charset="0"/>
                          <a:cs typeface="Arial" panose="020B0604020202020204" pitchFamily="34" charset="0"/>
                        </a:rPr>
                        <a:t>Налог на имущество физических лиц, взимаемый по ставкам, применяемым к объектам налогообложения, расположенным в границах городских округов</a:t>
                      </a:r>
                      <a:endParaRPr lang="ru-RU" sz="800" b="0"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a:effectLst/>
                          <a:latin typeface="Arial" panose="020B0604020202020204" pitchFamily="34" charset="0"/>
                          <a:cs typeface="Arial" panose="020B0604020202020204" pitchFamily="34" charset="0"/>
                        </a:rPr>
                        <a:t>145 004,7</a:t>
                      </a:r>
                      <a:endParaRPr lang="ru-RU" sz="800" b="0"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a:effectLst/>
                          <a:latin typeface="Arial" panose="020B0604020202020204" pitchFamily="34" charset="0"/>
                          <a:cs typeface="Arial" panose="020B0604020202020204" pitchFamily="34" charset="0"/>
                        </a:rPr>
                        <a:t>143 658,0</a:t>
                      </a:r>
                      <a:endParaRPr lang="ru-RU" sz="800" b="0"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a:effectLst/>
                          <a:latin typeface="Arial" panose="020B0604020202020204" pitchFamily="34" charset="0"/>
                          <a:cs typeface="Arial" panose="020B0604020202020204" pitchFamily="34" charset="0"/>
                        </a:rPr>
                        <a:t>166 836,2</a:t>
                      </a:r>
                      <a:endParaRPr lang="ru-RU" sz="800" b="0"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a:effectLst/>
                          <a:latin typeface="Arial" panose="020B0604020202020204" pitchFamily="34" charset="0"/>
                          <a:cs typeface="Arial" panose="020B0604020202020204" pitchFamily="34" charset="0"/>
                        </a:rPr>
                        <a:t>192 879,5</a:t>
                      </a:r>
                      <a:endParaRPr lang="ru-RU" sz="800" b="0"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dirty="0">
                          <a:effectLst/>
                          <a:latin typeface="Arial" panose="020B0604020202020204" pitchFamily="34" charset="0"/>
                          <a:cs typeface="Arial" panose="020B0604020202020204" pitchFamily="34" charset="0"/>
                        </a:rPr>
                        <a:t>222 987,7</a:t>
                      </a:r>
                      <a:endParaRPr lang="ru-RU" sz="800" b="0"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extLst>
                  <a:ext uri="{0D108BD9-81ED-4DB2-BD59-A6C34878D82A}">
                    <a16:rowId xmlns:a16="http://schemas.microsoft.com/office/drawing/2014/main" val="4034388787"/>
                  </a:ext>
                </a:extLst>
              </a:tr>
            </a:tbl>
          </a:graphicData>
        </a:graphic>
      </p:graphicFrame>
    </p:spTree>
    <p:extLst>
      <p:ext uri="{BB962C8B-B14F-4D97-AF65-F5344CB8AC3E}">
        <p14:creationId xmlns:p14="http://schemas.microsoft.com/office/powerpoint/2010/main" val="945577477"/>
      </p:ext>
    </p:extLst>
  </p:cSld>
  <p:clrMapOvr>
    <a:masterClrMapping/>
  </p:clrMapOvr>
  <p:transition spd="slow">
    <p:push di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18EBFE-308D-46D0-80A1-17B999148359}"/>
              </a:ext>
            </a:extLst>
          </p:cNvPr>
          <p:cNvSpPr>
            <a:spLocks noGrp="1"/>
          </p:cNvSpPr>
          <p:nvPr>
            <p:ph type="title"/>
          </p:nvPr>
        </p:nvSpPr>
        <p:spPr>
          <a:xfrm>
            <a:off x="1219200" y="170693"/>
            <a:ext cx="10818890" cy="671838"/>
          </a:xfrm>
        </p:spPr>
        <p:txBody>
          <a:bodyPr>
            <a:noAutofit/>
          </a:bodyPr>
          <a:lstStyle/>
          <a:p>
            <a:pPr algn="ctr"/>
            <a:r>
              <a:rPr lang="ru-RU" sz="2200" dirty="0"/>
              <a:t>Структура налоговых и неналоговых доходов, а также</a:t>
            </a:r>
            <a:br>
              <a:rPr lang="ru-RU" sz="2200" dirty="0"/>
            </a:br>
            <a:r>
              <a:rPr lang="ru-RU" sz="2200" dirty="0"/>
              <a:t>межбюджетных </a:t>
            </a:r>
            <a:r>
              <a:rPr lang="ru-RU" sz="2200" dirty="0" smtClean="0"/>
              <a:t>трансфертов, </a:t>
            </a:r>
            <a:r>
              <a:rPr lang="ru-RU" sz="2200" dirty="0"/>
              <a:t>поступающих в </a:t>
            </a:r>
            <a:r>
              <a:rPr lang="ru-RU" sz="2200" dirty="0" smtClean="0"/>
              <a:t>бюджет</a:t>
            </a:r>
            <a:endParaRPr lang="ru-RU" sz="2200" dirty="0"/>
          </a:p>
        </p:txBody>
      </p:sp>
      <p:sp>
        <p:nvSpPr>
          <p:cNvPr id="8" name="Номер слайда 7">
            <a:extLst>
              <a:ext uri="{FF2B5EF4-FFF2-40B4-BE49-F238E27FC236}">
                <a16:creationId xmlns:a16="http://schemas.microsoft.com/office/drawing/2014/main" id="{E35FA3A3-9787-4C9B-B7B2-6F58EF01330B}"/>
              </a:ext>
            </a:extLst>
          </p:cNvPr>
          <p:cNvSpPr>
            <a:spLocks noGrp="1"/>
          </p:cNvSpPr>
          <p:nvPr>
            <p:ph type="sldNum" sz="quarter" idx="12"/>
          </p:nvPr>
        </p:nvSpPr>
        <p:spPr>
          <a:xfrm>
            <a:off x="9448800" y="6475372"/>
            <a:ext cx="2743200" cy="365125"/>
          </a:xfrm>
        </p:spPr>
        <p:txBody>
          <a:bodyPr/>
          <a:lstStyle/>
          <a:p>
            <a:fld id="{F203300F-B5E5-4D9E-9381-383162CC59FB}" type="slidenum">
              <a:rPr lang="ru-RU" smtClean="0"/>
              <a:pPr/>
              <a:t>17</a:t>
            </a:fld>
            <a:endParaRPr lang="ru-RU" dirty="0"/>
          </a:p>
        </p:txBody>
      </p:sp>
      <p:pic>
        <p:nvPicPr>
          <p:cNvPr id="6" name="Объект 6">
            <a:extLst>
              <a:ext uri="{FF2B5EF4-FFF2-40B4-BE49-F238E27FC236}">
                <a16:creationId xmlns:a16="http://schemas.microsoft.com/office/drawing/2014/main" id="{1F3E35B0-992A-4300-9F82-5784E7BD16D2}"/>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3"/>
            <a:ext cx="986632" cy="419241"/>
          </a:xfrm>
          <a:prstGeom prst="rect">
            <a:avLst/>
          </a:prstGeom>
        </p:spPr>
      </p:pic>
      <p:sp>
        <p:nvSpPr>
          <p:cNvPr id="9" name="Прямоугольник 8">
            <a:extLst>
              <a:ext uri="{FF2B5EF4-FFF2-40B4-BE49-F238E27FC236}">
                <a16:creationId xmlns:a16="http://schemas.microsoft.com/office/drawing/2014/main" id="{B440C88A-06F6-4897-A554-6683D91EF1D8}"/>
              </a:ext>
            </a:extLst>
          </p:cNvPr>
          <p:cNvSpPr/>
          <p:nvPr/>
        </p:nvSpPr>
        <p:spPr>
          <a:xfrm>
            <a:off x="11112285" y="992515"/>
            <a:ext cx="795411" cy="261610"/>
          </a:xfrm>
          <a:prstGeom prst="rect">
            <a:avLst/>
          </a:prstGeom>
        </p:spPr>
        <p:txBody>
          <a:bodyPr wrap="none">
            <a:spAutoFit/>
          </a:bodyPr>
          <a:lstStyle/>
          <a:p>
            <a:r>
              <a:rPr lang="ru-RU" sz="1100" dirty="0"/>
              <a:t>(тыс. руб.)</a:t>
            </a:r>
          </a:p>
        </p:txBody>
      </p:sp>
      <p:graphicFrame>
        <p:nvGraphicFramePr>
          <p:cNvPr id="4" name="Таблица 3"/>
          <p:cNvGraphicFramePr>
            <a:graphicFrameLocks noGrp="1"/>
          </p:cNvGraphicFramePr>
          <p:nvPr>
            <p:extLst/>
          </p:nvPr>
        </p:nvGraphicFramePr>
        <p:xfrm>
          <a:off x="153910" y="1290639"/>
          <a:ext cx="11884179" cy="4932138"/>
        </p:xfrm>
        <a:graphic>
          <a:graphicData uri="http://schemas.openxmlformats.org/drawingml/2006/table">
            <a:tbl>
              <a:tblPr>
                <a:tableStyleId>{3C2FFA5D-87B4-456A-9821-1D502468CF0F}</a:tableStyleId>
              </a:tblPr>
              <a:tblGrid>
                <a:gridCol w="1896728">
                  <a:extLst>
                    <a:ext uri="{9D8B030D-6E8A-4147-A177-3AD203B41FA5}">
                      <a16:colId xmlns:a16="http://schemas.microsoft.com/office/drawing/2014/main" val="1525282622"/>
                    </a:ext>
                  </a:extLst>
                </a:gridCol>
                <a:gridCol w="4877296">
                  <a:extLst>
                    <a:ext uri="{9D8B030D-6E8A-4147-A177-3AD203B41FA5}">
                      <a16:colId xmlns:a16="http://schemas.microsoft.com/office/drawing/2014/main" val="1057098412"/>
                    </a:ext>
                  </a:extLst>
                </a:gridCol>
                <a:gridCol w="1049974">
                  <a:extLst>
                    <a:ext uri="{9D8B030D-6E8A-4147-A177-3AD203B41FA5}">
                      <a16:colId xmlns:a16="http://schemas.microsoft.com/office/drawing/2014/main" val="2914851502"/>
                    </a:ext>
                  </a:extLst>
                </a:gridCol>
                <a:gridCol w="812883">
                  <a:extLst>
                    <a:ext uri="{9D8B030D-6E8A-4147-A177-3AD203B41FA5}">
                      <a16:colId xmlns:a16="http://schemas.microsoft.com/office/drawing/2014/main" val="1476295305"/>
                    </a:ext>
                  </a:extLst>
                </a:gridCol>
                <a:gridCol w="1083844">
                  <a:extLst>
                    <a:ext uri="{9D8B030D-6E8A-4147-A177-3AD203B41FA5}">
                      <a16:colId xmlns:a16="http://schemas.microsoft.com/office/drawing/2014/main" val="40484963"/>
                    </a:ext>
                  </a:extLst>
                </a:gridCol>
                <a:gridCol w="1083844">
                  <a:extLst>
                    <a:ext uri="{9D8B030D-6E8A-4147-A177-3AD203B41FA5}">
                      <a16:colId xmlns:a16="http://schemas.microsoft.com/office/drawing/2014/main" val="917232191"/>
                    </a:ext>
                  </a:extLst>
                </a:gridCol>
                <a:gridCol w="1079610">
                  <a:extLst>
                    <a:ext uri="{9D8B030D-6E8A-4147-A177-3AD203B41FA5}">
                      <a16:colId xmlns:a16="http://schemas.microsoft.com/office/drawing/2014/main" val="2284572094"/>
                    </a:ext>
                  </a:extLst>
                </a:gridCol>
              </a:tblGrid>
              <a:tr h="237882">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Код дохода</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Наименование кода дохода</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Исполнено за 2023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Уточненный план 2024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gridSpan="3">
                  <a:txBody>
                    <a:bodyPr/>
                    <a:lstStyle/>
                    <a:p>
                      <a:pPr marL="0" algn="ctr" defTabSz="914400" rtl="0" eaLnBrk="1" fontAlgn="b" latinLnBrk="0" hangingPunct="1"/>
                      <a:r>
                        <a:rPr lang="ru-RU" sz="900" b="1" u="none" strike="noStrike" kern="1200">
                          <a:effectLst/>
                          <a:latin typeface="Arial" panose="020B0604020202020204" pitchFamily="34" charset="0"/>
                          <a:cs typeface="Arial" panose="020B0604020202020204" pitchFamily="34" charset="0"/>
                        </a:rPr>
                        <a:t>Сумма (тыс. руб.)</a:t>
                      </a:r>
                      <a:endParaRPr lang="ru-RU" sz="900" b="1"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424437614"/>
                  </a:ext>
                </a:extLst>
              </a:tr>
              <a:tr h="368717">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2025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2026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2027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extLst>
                  <a:ext uri="{0D108BD9-81ED-4DB2-BD59-A6C34878D82A}">
                    <a16:rowId xmlns:a16="http://schemas.microsoft.com/office/drawing/2014/main" val="88788653"/>
                  </a:ext>
                </a:extLst>
              </a:tr>
              <a:tr h="237882">
                <a:tc>
                  <a:txBody>
                    <a:bodyPr/>
                    <a:lstStyle/>
                    <a:p>
                      <a:pPr algn="l" fontAlgn="ctr"/>
                      <a:r>
                        <a:rPr lang="ru-RU" sz="800" b="1" i="0" u="none" strike="noStrike">
                          <a:solidFill>
                            <a:srgbClr val="000000"/>
                          </a:solidFill>
                          <a:effectLst/>
                          <a:latin typeface="Arial" panose="020B0604020202020204" pitchFamily="34" charset="0"/>
                        </a:rPr>
                        <a:t>1 06 06 000 00 0000 110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Земельный налог</a:t>
                      </a:r>
                    </a:p>
                  </a:txBody>
                  <a:tcPr marL="9525" marR="9525" marT="9525" marB="0" anchor="ctr"/>
                </a:tc>
                <a:tc>
                  <a:txBody>
                    <a:bodyPr/>
                    <a:lstStyle/>
                    <a:p>
                      <a:pPr algn="ctr" fontAlgn="b"/>
                      <a:r>
                        <a:rPr lang="ru-RU" sz="800" b="1" i="0" u="none" strike="noStrike" dirty="0">
                          <a:solidFill>
                            <a:srgbClr val="000000"/>
                          </a:solidFill>
                          <a:effectLst/>
                          <a:latin typeface="Arial" panose="020B0604020202020204" pitchFamily="34" charset="0"/>
                        </a:rPr>
                        <a:t>246 250,7</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300 000,0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301 471,1</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306 701,8</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309 060,7</a:t>
                      </a:r>
                    </a:p>
                  </a:txBody>
                  <a:tcPr marL="9525" marR="9525" marT="9525" marB="0" anchor="ctr"/>
                </a:tc>
                <a:extLst>
                  <a:ext uri="{0D108BD9-81ED-4DB2-BD59-A6C34878D82A}">
                    <a16:rowId xmlns:a16="http://schemas.microsoft.com/office/drawing/2014/main" val="135595096"/>
                  </a:ext>
                </a:extLst>
              </a:tr>
              <a:tr h="260974">
                <a:tc>
                  <a:txBody>
                    <a:bodyPr/>
                    <a:lstStyle/>
                    <a:p>
                      <a:pPr algn="l" fontAlgn="ctr"/>
                      <a:r>
                        <a:rPr lang="ru-RU" sz="800" b="0" i="0" u="none" strike="noStrike">
                          <a:solidFill>
                            <a:srgbClr val="000000"/>
                          </a:solidFill>
                          <a:effectLst/>
                          <a:latin typeface="Arial" panose="020B0604020202020204" pitchFamily="34" charset="0"/>
                        </a:rPr>
                        <a:t>1 06 06 032 04 0000 110</a:t>
                      </a:r>
                    </a:p>
                  </a:txBody>
                  <a:tcPr marL="9525" marR="9525" marT="9525" marB="0" anchor="ctr"/>
                </a:tc>
                <a:tc>
                  <a:txBody>
                    <a:bodyPr/>
                    <a:lstStyle/>
                    <a:p>
                      <a:pPr algn="l" fontAlgn="ctr"/>
                      <a:r>
                        <a:rPr lang="ru-RU" sz="800" b="0" i="0" u="none" strike="noStrike" dirty="0">
                          <a:solidFill>
                            <a:srgbClr val="000000"/>
                          </a:solidFill>
                          <a:effectLst/>
                          <a:latin typeface="Arial" panose="020B0604020202020204" pitchFamily="34" charset="0"/>
                        </a:rPr>
                        <a:t>Земельный налог с организаций, обладающих земельным участком, расположенным в границах городских округов</a:t>
                      </a:r>
                    </a:p>
                  </a:txBody>
                  <a:tcPr marL="9525" marR="9525" marT="9525" marB="0" anchor="ctr"/>
                </a:tc>
                <a:tc>
                  <a:txBody>
                    <a:bodyPr/>
                    <a:lstStyle/>
                    <a:p>
                      <a:pPr algn="ctr" fontAlgn="b"/>
                      <a:r>
                        <a:rPr lang="ru-RU" sz="800" b="0" i="0" u="none" strike="noStrike" dirty="0" smtClean="0">
                          <a:solidFill>
                            <a:srgbClr val="000000"/>
                          </a:solidFill>
                          <a:effectLst/>
                          <a:latin typeface="Arial" panose="020B0604020202020204" pitchFamily="34" charset="0"/>
                        </a:rPr>
                        <a:t>202 416,3</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256 500,0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256 900,0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261 700,0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263 785,0</a:t>
                      </a:r>
                    </a:p>
                  </a:txBody>
                  <a:tcPr marL="9525" marR="9525" marT="9525" marB="0" anchor="ctr"/>
                </a:tc>
                <a:extLst>
                  <a:ext uri="{0D108BD9-81ED-4DB2-BD59-A6C34878D82A}">
                    <a16:rowId xmlns:a16="http://schemas.microsoft.com/office/drawing/2014/main" val="3322408017"/>
                  </a:ext>
                </a:extLst>
              </a:tr>
              <a:tr h="260974">
                <a:tc>
                  <a:txBody>
                    <a:bodyPr/>
                    <a:lstStyle/>
                    <a:p>
                      <a:pPr algn="l" fontAlgn="ctr"/>
                      <a:r>
                        <a:rPr lang="ru-RU" sz="800" b="0" i="0" u="none" strike="noStrike" dirty="0">
                          <a:solidFill>
                            <a:srgbClr val="000000"/>
                          </a:solidFill>
                          <a:effectLst/>
                          <a:latin typeface="Arial" panose="020B0604020202020204" pitchFamily="34" charset="0"/>
                        </a:rPr>
                        <a:t>1 06 06 042 04 0000 110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Земельный налог с физических лиц, обладающих земельным участком, расположенным в границах городских округов</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43834,4</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43 500,0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44 571,1</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45 001,8</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45 275,7</a:t>
                      </a:r>
                    </a:p>
                  </a:txBody>
                  <a:tcPr marL="9525" marR="9525" marT="9525" marB="0" anchor="ctr"/>
                </a:tc>
                <a:extLst>
                  <a:ext uri="{0D108BD9-81ED-4DB2-BD59-A6C34878D82A}">
                    <a16:rowId xmlns:a16="http://schemas.microsoft.com/office/drawing/2014/main" val="436005037"/>
                  </a:ext>
                </a:extLst>
              </a:tr>
              <a:tr h="368717">
                <a:tc>
                  <a:txBody>
                    <a:bodyPr/>
                    <a:lstStyle/>
                    <a:p>
                      <a:pPr algn="l" fontAlgn="ctr"/>
                      <a:r>
                        <a:rPr lang="ru-RU" sz="800" b="1" i="0" u="none" strike="noStrike">
                          <a:solidFill>
                            <a:srgbClr val="000000"/>
                          </a:solidFill>
                          <a:effectLst/>
                          <a:latin typeface="Arial" panose="020B0604020202020204" pitchFamily="34" charset="0"/>
                        </a:rPr>
                        <a:t>1 08 00 000 00 0000 000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ГОСУДАРСТВЕННАЯ ПОШЛИНА</a:t>
                      </a:r>
                    </a:p>
                  </a:txBody>
                  <a:tcPr marL="9525" marR="9525" marT="9525" marB="0" anchor="ctr"/>
                </a:tc>
                <a:tc>
                  <a:txBody>
                    <a:bodyPr/>
                    <a:lstStyle/>
                    <a:p>
                      <a:pPr algn="ctr" fontAlgn="b"/>
                      <a:r>
                        <a:rPr lang="ru-RU" sz="800" b="1" i="0" u="none" strike="noStrike">
                          <a:solidFill>
                            <a:srgbClr val="000000"/>
                          </a:solidFill>
                          <a:effectLst/>
                          <a:latin typeface="Arial" panose="020B0604020202020204" pitchFamily="34" charset="0"/>
                        </a:rPr>
                        <a:t>17 489,8</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27 005,0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14 753,5</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15 521,1</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16 328,6</a:t>
                      </a:r>
                    </a:p>
                  </a:txBody>
                  <a:tcPr marL="9525" marR="9525" marT="9525" marB="0" anchor="ctr"/>
                </a:tc>
                <a:extLst>
                  <a:ext uri="{0D108BD9-81ED-4DB2-BD59-A6C34878D82A}">
                    <a16:rowId xmlns:a16="http://schemas.microsoft.com/office/drawing/2014/main" val="1347569359"/>
                  </a:ext>
                </a:extLst>
              </a:tr>
              <a:tr h="368717">
                <a:tc>
                  <a:txBody>
                    <a:bodyPr/>
                    <a:lstStyle/>
                    <a:p>
                      <a:pPr algn="l" fontAlgn="ctr"/>
                      <a:r>
                        <a:rPr lang="ru-RU" sz="800" b="1" i="0" u="none" strike="noStrike">
                          <a:solidFill>
                            <a:srgbClr val="000000"/>
                          </a:solidFill>
                          <a:effectLst/>
                          <a:latin typeface="Arial" panose="020B0604020202020204" pitchFamily="34" charset="0"/>
                        </a:rPr>
                        <a:t>1 08 03 000 01 0000 110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Государственная пошлина по делам, рассматриваемым в судах общей юрисдикции, мировыми судьями</a:t>
                      </a:r>
                    </a:p>
                  </a:txBody>
                  <a:tcPr marL="9525" marR="9525" marT="9525" marB="0" anchor="ctr"/>
                </a:tc>
                <a:tc>
                  <a:txBody>
                    <a:bodyPr/>
                    <a:lstStyle/>
                    <a:p>
                      <a:pPr algn="ctr" fontAlgn="b"/>
                      <a:r>
                        <a:rPr lang="ru-RU" sz="800" b="1" i="0" u="none" strike="noStrike" dirty="0" smtClean="0">
                          <a:solidFill>
                            <a:srgbClr val="000000"/>
                          </a:solidFill>
                          <a:effectLst/>
                          <a:latin typeface="Arial" panose="020B0604020202020204" pitchFamily="34" charset="0"/>
                        </a:rPr>
                        <a:t>17 </a:t>
                      </a:r>
                      <a:r>
                        <a:rPr lang="ru-RU" sz="800" b="1" i="0" u="none" strike="noStrike" dirty="0">
                          <a:solidFill>
                            <a:srgbClr val="000000"/>
                          </a:solidFill>
                          <a:effectLst/>
                          <a:latin typeface="Arial" panose="020B0604020202020204" pitchFamily="34" charset="0"/>
                        </a:rPr>
                        <a:t>449,8   </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26 990,0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14 753,5</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15 521,1</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16 328,6</a:t>
                      </a:r>
                    </a:p>
                  </a:txBody>
                  <a:tcPr marL="9525" marR="9525" marT="9525" marB="0" anchor="ctr"/>
                </a:tc>
                <a:extLst>
                  <a:ext uri="{0D108BD9-81ED-4DB2-BD59-A6C34878D82A}">
                    <a16:rowId xmlns:a16="http://schemas.microsoft.com/office/drawing/2014/main" val="584367982"/>
                  </a:ext>
                </a:extLst>
              </a:tr>
              <a:tr h="386556">
                <a:tc>
                  <a:txBody>
                    <a:bodyPr/>
                    <a:lstStyle/>
                    <a:p>
                      <a:pPr algn="l" fontAlgn="ctr"/>
                      <a:r>
                        <a:rPr lang="ru-RU" sz="800" b="0" i="0" u="none" strike="noStrike">
                          <a:solidFill>
                            <a:srgbClr val="000000"/>
                          </a:solidFill>
                          <a:effectLst/>
                          <a:latin typeface="Arial" panose="020B0604020202020204" pitchFamily="34" charset="0"/>
                        </a:rPr>
                        <a:t>1 08 03 010 01 1050 110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Государственная пошлина по делам, рассматриваемым в судах общей юрисдикции, мировыми судьями (за исключением Верховного Суда Российской Федерации) (государственная пошлина, уплачиваемая при обращении в суды)</a:t>
                      </a:r>
                    </a:p>
                  </a:txBody>
                  <a:tcPr marL="9525" marR="9525" marT="9525" marB="0" anchor="ctr"/>
                </a:tc>
                <a:tc>
                  <a:txBody>
                    <a:bodyPr/>
                    <a:lstStyle/>
                    <a:p>
                      <a:pPr algn="ctr" fontAlgn="b"/>
                      <a:r>
                        <a:rPr lang="ru-RU" sz="800" b="0" i="0" u="none" strike="noStrike" dirty="0" smtClean="0">
                          <a:solidFill>
                            <a:srgbClr val="000000"/>
                          </a:solidFill>
                          <a:effectLst/>
                          <a:latin typeface="Arial" panose="020B0604020202020204" pitchFamily="34" charset="0"/>
                        </a:rPr>
                        <a:t>17 </a:t>
                      </a:r>
                      <a:r>
                        <a:rPr lang="ru-RU" sz="800" b="0" i="0" u="none" strike="noStrike" dirty="0">
                          <a:solidFill>
                            <a:srgbClr val="000000"/>
                          </a:solidFill>
                          <a:effectLst/>
                          <a:latin typeface="Arial" panose="020B0604020202020204" pitchFamily="34" charset="0"/>
                        </a:rPr>
                        <a:t>449,8   </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26 990,0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14 753,5</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15 521,1</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16 328,6</a:t>
                      </a:r>
                    </a:p>
                  </a:txBody>
                  <a:tcPr marL="9525" marR="9525" marT="9525" marB="0" anchor="ctr"/>
                </a:tc>
                <a:extLst>
                  <a:ext uri="{0D108BD9-81ED-4DB2-BD59-A6C34878D82A}">
                    <a16:rowId xmlns:a16="http://schemas.microsoft.com/office/drawing/2014/main" val="339754622"/>
                  </a:ext>
                </a:extLst>
              </a:tr>
              <a:tr h="368717">
                <a:tc>
                  <a:txBody>
                    <a:bodyPr/>
                    <a:lstStyle/>
                    <a:p>
                      <a:pPr algn="l" fontAlgn="ctr"/>
                      <a:r>
                        <a:rPr lang="ru-RU" sz="800" b="1" i="0" u="none" strike="noStrike">
                          <a:solidFill>
                            <a:srgbClr val="000000"/>
                          </a:solidFill>
                          <a:effectLst/>
                          <a:latin typeface="Arial" panose="020B0604020202020204" pitchFamily="34" charset="0"/>
                        </a:rPr>
                        <a:t>1 08 07 000 01 0000 110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Государственная пошлина за государственную регистрацию, а также за совершение прочих юридически значимых действий</a:t>
                      </a:r>
                    </a:p>
                  </a:txBody>
                  <a:tcPr marL="9525" marR="9525" marT="9525" marB="0" anchor="ctr"/>
                </a:tc>
                <a:tc>
                  <a:txBody>
                    <a:bodyPr/>
                    <a:lstStyle/>
                    <a:p>
                      <a:pPr algn="ctr" fontAlgn="b"/>
                      <a:r>
                        <a:rPr lang="ru-RU" sz="800" b="0" i="0" u="none" strike="noStrike" dirty="0" smtClean="0">
                          <a:solidFill>
                            <a:srgbClr val="000000"/>
                          </a:solidFill>
                          <a:effectLst/>
                          <a:latin typeface="Arial" panose="020B0604020202020204" pitchFamily="34" charset="0"/>
                        </a:rPr>
                        <a:t>40,0   </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15,0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2992045659"/>
                  </a:ext>
                </a:extLst>
              </a:tr>
              <a:tr h="368717">
                <a:tc>
                  <a:txBody>
                    <a:bodyPr/>
                    <a:lstStyle/>
                    <a:p>
                      <a:pPr algn="l" fontAlgn="ctr"/>
                      <a:r>
                        <a:rPr lang="ru-RU" sz="800" b="0" i="0" u="none" strike="noStrike">
                          <a:solidFill>
                            <a:srgbClr val="000000"/>
                          </a:solidFill>
                          <a:effectLst/>
                          <a:latin typeface="Arial" panose="020B0604020202020204" pitchFamily="34" charset="0"/>
                        </a:rPr>
                        <a:t>1 08 07 150 01 0000 110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Государственная пошлина за выдачу разрешения на установку рекламной конструкции</a:t>
                      </a:r>
                    </a:p>
                  </a:txBody>
                  <a:tcPr marL="9525" marR="9525" marT="9525" marB="0" anchor="ctr"/>
                </a:tc>
                <a:tc>
                  <a:txBody>
                    <a:bodyPr/>
                    <a:lstStyle/>
                    <a:p>
                      <a:pPr algn="ctr" fontAlgn="b"/>
                      <a:r>
                        <a:rPr lang="ru-RU" sz="800" b="0" i="0" u="none" strike="noStrike" dirty="0" smtClean="0">
                          <a:solidFill>
                            <a:srgbClr val="000000"/>
                          </a:solidFill>
                          <a:effectLst/>
                          <a:latin typeface="Arial" panose="020B0604020202020204" pitchFamily="34" charset="0"/>
                        </a:rPr>
                        <a:t>40,0   </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15,0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1032490024"/>
                  </a:ext>
                </a:extLst>
              </a:tr>
              <a:tr h="368717">
                <a:tc>
                  <a:txBody>
                    <a:bodyPr/>
                    <a:lstStyle/>
                    <a:p>
                      <a:pPr algn="l" fontAlgn="ctr"/>
                      <a:r>
                        <a:rPr lang="ru-RU" sz="800" b="1" i="0" u="none" strike="noStrike">
                          <a:solidFill>
                            <a:srgbClr val="000000"/>
                          </a:solidFill>
                          <a:effectLst/>
                          <a:latin typeface="Arial" panose="020B0604020202020204" pitchFamily="34" charset="0"/>
                        </a:rPr>
                        <a:t>1 11 00 000 00 0000 000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ДОХОДЫ ОТ ИСПОЛЬЗОВАНИЯ ИМУЩЕСТВА, НАХОДЯЩЕГОСЯ В ГОСУДАРСТВЕННОЙ И МУНИЦИПАЛЬНОЙ СОБСТВЕННОСТИ</a:t>
                      </a:r>
                    </a:p>
                  </a:txBody>
                  <a:tcPr marL="9525" marR="9525" marT="9525" marB="0" anchor="ctr"/>
                </a:tc>
                <a:tc>
                  <a:txBody>
                    <a:bodyPr/>
                    <a:lstStyle/>
                    <a:p>
                      <a:pPr algn="ctr" fontAlgn="b"/>
                      <a:r>
                        <a:rPr lang="ru-RU" sz="800" b="1" i="0" u="none" strike="noStrike" dirty="0" smtClean="0">
                          <a:solidFill>
                            <a:srgbClr val="000000"/>
                          </a:solidFill>
                          <a:effectLst/>
                          <a:latin typeface="Arial" panose="020B0604020202020204" pitchFamily="34" charset="0"/>
                        </a:rPr>
                        <a:t>2 </a:t>
                      </a:r>
                      <a:r>
                        <a:rPr lang="ru-RU" sz="800" b="1" i="0" u="none" strike="noStrike" dirty="0">
                          <a:solidFill>
                            <a:srgbClr val="000000"/>
                          </a:solidFill>
                          <a:effectLst/>
                          <a:latin typeface="Arial" panose="020B0604020202020204" pitchFamily="34" charset="0"/>
                        </a:rPr>
                        <a:t>063 712,4   </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411 580,7</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393 777,0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394 524,0</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395 301,0</a:t>
                      </a:r>
                    </a:p>
                  </a:txBody>
                  <a:tcPr marL="9525" marR="9525" marT="9525" marB="0" anchor="ctr"/>
                </a:tc>
                <a:extLst>
                  <a:ext uri="{0D108BD9-81ED-4DB2-BD59-A6C34878D82A}">
                    <a16:rowId xmlns:a16="http://schemas.microsoft.com/office/drawing/2014/main" val="804752390"/>
                  </a:ext>
                </a:extLst>
              </a:tr>
              <a:tr h="547128">
                <a:tc>
                  <a:txBody>
                    <a:bodyPr/>
                    <a:lstStyle/>
                    <a:p>
                      <a:pPr algn="l" fontAlgn="ctr"/>
                      <a:r>
                        <a:rPr lang="ru-RU" sz="800" b="1" i="0" u="none" strike="noStrike">
                          <a:solidFill>
                            <a:srgbClr val="000000"/>
                          </a:solidFill>
                          <a:effectLst/>
                          <a:latin typeface="Arial" panose="020B0604020202020204" pitchFamily="34" charset="0"/>
                        </a:rPr>
                        <a:t>1 11 05 000 00 0000 120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Доходы, получаемые в виде арендной либо иной платы за передачу в возмездное пользование государственного и муниципального имущества (за исключением имущества бюджетных и автономных учреждений, а также имущества государственных и муниципальных унитарных предприятий, в том числе казенных)</a:t>
                      </a:r>
                    </a:p>
                  </a:txBody>
                  <a:tcPr marL="9525" marR="9525" marT="9525" marB="0" anchor="ctr"/>
                </a:tc>
                <a:tc>
                  <a:txBody>
                    <a:bodyPr/>
                    <a:lstStyle/>
                    <a:p>
                      <a:pPr algn="ctr" fontAlgn="b"/>
                      <a:r>
                        <a:rPr lang="ru-RU" sz="800" b="1" i="0" u="none" strike="noStrike" dirty="0">
                          <a:solidFill>
                            <a:srgbClr val="000000"/>
                          </a:solidFill>
                          <a:effectLst/>
                          <a:latin typeface="Arial" panose="020B0604020202020204" pitchFamily="34" charset="0"/>
                        </a:rPr>
                        <a:t>434 629,1</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356 163,6</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340 639,0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341 386,0</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342 163,0</a:t>
                      </a:r>
                    </a:p>
                  </a:txBody>
                  <a:tcPr marL="9525" marR="9525" marT="9525" marB="0" anchor="ctr"/>
                </a:tc>
                <a:extLst>
                  <a:ext uri="{0D108BD9-81ED-4DB2-BD59-A6C34878D82A}">
                    <a16:rowId xmlns:a16="http://schemas.microsoft.com/office/drawing/2014/main" val="425288904"/>
                  </a:ext>
                </a:extLst>
              </a:tr>
              <a:tr h="401884">
                <a:tc>
                  <a:txBody>
                    <a:bodyPr/>
                    <a:lstStyle/>
                    <a:p>
                      <a:pPr algn="l" fontAlgn="ctr"/>
                      <a:r>
                        <a:rPr lang="ru-RU" sz="800" b="0" i="0" u="none" strike="noStrike">
                          <a:solidFill>
                            <a:srgbClr val="000000"/>
                          </a:solidFill>
                          <a:effectLst/>
                          <a:latin typeface="Arial" panose="020B0604020202020204" pitchFamily="34" charset="0"/>
                        </a:rPr>
                        <a:t>1 11 05 012 04 0000 120</a:t>
                      </a:r>
                    </a:p>
                  </a:txBody>
                  <a:tcPr marL="9525" marR="9525" marT="9525" marB="0" anchor="ctr"/>
                </a:tc>
                <a:tc>
                  <a:txBody>
                    <a:bodyPr/>
                    <a:lstStyle/>
                    <a:p>
                      <a:pPr algn="l" fontAlgn="ctr"/>
                      <a:r>
                        <a:rPr lang="ru-RU" sz="800" b="0" i="0" u="none" strike="noStrike" dirty="0">
                          <a:solidFill>
                            <a:srgbClr val="000000"/>
                          </a:solidFill>
                          <a:effectLst/>
                          <a:latin typeface="Arial" panose="020B0604020202020204" pitchFamily="34" charset="0"/>
                        </a:rPr>
                        <a:t>Доходы, получаемые в виде арендной платы за земельные участки, государственная собственность на которые не разграничена и которые расположены в границах городских округов, а также средства от продажи права на заключение договоров аренды указанных земельных участков</a:t>
                      </a:r>
                    </a:p>
                  </a:txBody>
                  <a:tcPr marL="9525" marR="9525" marT="9525" marB="0" anchor="ctr"/>
                </a:tc>
                <a:tc>
                  <a:txBody>
                    <a:bodyPr/>
                    <a:lstStyle/>
                    <a:p>
                      <a:pPr algn="ctr" fontAlgn="b"/>
                      <a:r>
                        <a:rPr lang="ru-RU" sz="800" b="0" i="0" u="none" strike="noStrike" dirty="0">
                          <a:solidFill>
                            <a:srgbClr val="000000"/>
                          </a:solidFill>
                          <a:effectLst/>
                          <a:latin typeface="Arial" panose="020B0604020202020204" pitchFamily="34" charset="0"/>
                        </a:rPr>
                        <a:t>334 941,0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324 142,5</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312 133,0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312 133,0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312 133,0</a:t>
                      </a:r>
                    </a:p>
                  </a:txBody>
                  <a:tcPr marL="9525" marR="9525" marT="9525" marB="0" anchor="ctr"/>
                </a:tc>
                <a:extLst>
                  <a:ext uri="{0D108BD9-81ED-4DB2-BD59-A6C34878D82A}">
                    <a16:rowId xmlns:a16="http://schemas.microsoft.com/office/drawing/2014/main" val="266741480"/>
                  </a:ext>
                </a:extLst>
              </a:tr>
              <a:tr h="386556">
                <a:tc>
                  <a:txBody>
                    <a:bodyPr/>
                    <a:lstStyle/>
                    <a:p>
                      <a:pPr algn="l" fontAlgn="ctr"/>
                      <a:r>
                        <a:rPr lang="ru-RU" sz="800" b="0" i="0" u="none" strike="noStrike">
                          <a:solidFill>
                            <a:srgbClr val="000000"/>
                          </a:solidFill>
                          <a:effectLst/>
                          <a:latin typeface="Arial" panose="020B0604020202020204" pitchFamily="34" charset="0"/>
                        </a:rPr>
                        <a:t>1 11 05 024 04 0000 120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Доходы, получаемые в виде арендной платы, а также средства от продажи права на заключение договоров аренды за земли, находящиеся в собственности городских округов (за исключением земельных участков муниципальных бюджетных и автономных учреждений)</a:t>
                      </a:r>
                    </a:p>
                  </a:txBody>
                  <a:tcPr marL="9525" marR="9525" marT="9525" marB="0" anchor="ctr"/>
                </a:tc>
                <a:tc>
                  <a:txBody>
                    <a:bodyPr/>
                    <a:lstStyle/>
                    <a:p>
                      <a:pPr algn="ctr" fontAlgn="b"/>
                      <a:r>
                        <a:rPr lang="ru-RU" sz="800" b="0" i="0" u="none" strike="noStrike" dirty="0">
                          <a:solidFill>
                            <a:srgbClr val="000000"/>
                          </a:solidFill>
                          <a:effectLst/>
                          <a:latin typeface="Arial" panose="020B0604020202020204" pitchFamily="34" charset="0"/>
                        </a:rPr>
                        <a:t>8 372,7</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7 803,0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9 823,0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9 823,0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9 823,0</a:t>
                      </a:r>
                    </a:p>
                  </a:txBody>
                  <a:tcPr marL="9525" marR="9525" marT="9525" marB="0" anchor="ctr"/>
                </a:tc>
                <a:extLst>
                  <a:ext uri="{0D108BD9-81ED-4DB2-BD59-A6C34878D82A}">
                    <a16:rowId xmlns:a16="http://schemas.microsoft.com/office/drawing/2014/main" val="1411454162"/>
                  </a:ext>
                </a:extLst>
              </a:tr>
            </a:tbl>
          </a:graphicData>
        </a:graphic>
      </p:graphicFrame>
    </p:spTree>
    <p:extLst>
      <p:ext uri="{BB962C8B-B14F-4D97-AF65-F5344CB8AC3E}">
        <p14:creationId xmlns:p14="http://schemas.microsoft.com/office/powerpoint/2010/main" val="2268885676"/>
      </p:ext>
    </p:extLst>
  </p:cSld>
  <p:clrMapOvr>
    <a:masterClrMapping/>
  </p:clrMapOvr>
  <p:transition spd="slow">
    <p:push di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18EBFE-308D-46D0-80A1-17B999148359}"/>
              </a:ext>
            </a:extLst>
          </p:cNvPr>
          <p:cNvSpPr>
            <a:spLocks noGrp="1"/>
          </p:cNvSpPr>
          <p:nvPr>
            <p:ph type="title"/>
          </p:nvPr>
        </p:nvSpPr>
        <p:spPr>
          <a:xfrm>
            <a:off x="1219200" y="170693"/>
            <a:ext cx="10818890" cy="671838"/>
          </a:xfrm>
        </p:spPr>
        <p:txBody>
          <a:bodyPr>
            <a:noAutofit/>
          </a:bodyPr>
          <a:lstStyle/>
          <a:p>
            <a:pPr algn="ctr"/>
            <a:r>
              <a:rPr lang="ru-RU" sz="2200" dirty="0"/>
              <a:t>Структура налоговых и неналоговых доходов, а также</a:t>
            </a:r>
            <a:br>
              <a:rPr lang="ru-RU" sz="2200" dirty="0"/>
            </a:br>
            <a:r>
              <a:rPr lang="ru-RU" sz="2200" dirty="0"/>
              <a:t>межбюджетных </a:t>
            </a:r>
            <a:r>
              <a:rPr lang="ru-RU" sz="2200" dirty="0" smtClean="0"/>
              <a:t>трансфертов, </a:t>
            </a:r>
            <a:r>
              <a:rPr lang="ru-RU" sz="2200" dirty="0"/>
              <a:t>поступающих в </a:t>
            </a:r>
            <a:r>
              <a:rPr lang="ru-RU" sz="2200" dirty="0" smtClean="0"/>
              <a:t>бюджет</a:t>
            </a:r>
            <a:endParaRPr lang="ru-RU" sz="2200" dirty="0"/>
          </a:p>
        </p:txBody>
      </p:sp>
      <p:sp>
        <p:nvSpPr>
          <p:cNvPr id="8" name="Номер слайда 7">
            <a:extLst>
              <a:ext uri="{FF2B5EF4-FFF2-40B4-BE49-F238E27FC236}">
                <a16:creationId xmlns:a16="http://schemas.microsoft.com/office/drawing/2014/main" id="{E35FA3A3-9787-4C9B-B7B2-6F58EF01330B}"/>
              </a:ext>
            </a:extLst>
          </p:cNvPr>
          <p:cNvSpPr>
            <a:spLocks noGrp="1"/>
          </p:cNvSpPr>
          <p:nvPr>
            <p:ph type="sldNum" sz="quarter" idx="12"/>
          </p:nvPr>
        </p:nvSpPr>
        <p:spPr>
          <a:xfrm>
            <a:off x="9448800" y="6475372"/>
            <a:ext cx="2743200" cy="365125"/>
          </a:xfrm>
        </p:spPr>
        <p:txBody>
          <a:bodyPr/>
          <a:lstStyle/>
          <a:p>
            <a:fld id="{F203300F-B5E5-4D9E-9381-383162CC59FB}" type="slidenum">
              <a:rPr lang="ru-RU" smtClean="0"/>
              <a:pPr/>
              <a:t>18</a:t>
            </a:fld>
            <a:endParaRPr lang="ru-RU" dirty="0"/>
          </a:p>
        </p:txBody>
      </p:sp>
      <p:pic>
        <p:nvPicPr>
          <p:cNvPr id="6" name="Объект 6">
            <a:extLst>
              <a:ext uri="{FF2B5EF4-FFF2-40B4-BE49-F238E27FC236}">
                <a16:creationId xmlns:a16="http://schemas.microsoft.com/office/drawing/2014/main" id="{1F3E35B0-992A-4300-9F82-5784E7BD16D2}"/>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3"/>
            <a:ext cx="986632" cy="419241"/>
          </a:xfrm>
          <a:prstGeom prst="rect">
            <a:avLst/>
          </a:prstGeom>
        </p:spPr>
      </p:pic>
      <p:sp>
        <p:nvSpPr>
          <p:cNvPr id="9" name="Прямоугольник 8">
            <a:extLst>
              <a:ext uri="{FF2B5EF4-FFF2-40B4-BE49-F238E27FC236}">
                <a16:creationId xmlns:a16="http://schemas.microsoft.com/office/drawing/2014/main" id="{B440C88A-06F6-4897-A554-6683D91EF1D8}"/>
              </a:ext>
            </a:extLst>
          </p:cNvPr>
          <p:cNvSpPr/>
          <p:nvPr/>
        </p:nvSpPr>
        <p:spPr>
          <a:xfrm>
            <a:off x="11112285" y="992515"/>
            <a:ext cx="795411" cy="261610"/>
          </a:xfrm>
          <a:prstGeom prst="rect">
            <a:avLst/>
          </a:prstGeom>
        </p:spPr>
        <p:txBody>
          <a:bodyPr wrap="none">
            <a:spAutoFit/>
          </a:bodyPr>
          <a:lstStyle/>
          <a:p>
            <a:r>
              <a:rPr lang="ru-RU" sz="1100" dirty="0"/>
              <a:t>(тыс. руб.)</a:t>
            </a:r>
          </a:p>
        </p:txBody>
      </p:sp>
      <p:graphicFrame>
        <p:nvGraphicFramePr>
          <p:cNvPr id="4" name="Таблица 3"/>
          <p:cNvGraphicFramePr>
            <a:graphicFrameLocks noGrp="1"/>
          </p:cNvGraphicFramePr>
          <p:nvPr>
            <p:extLst/>
          </p:nvPr>
        </p:nvGraphicFramePr>
        <p:xfrm>
          <a:off x="289712" y="1204309"/>
          <a:ext cx="11748378" cy="5320879"/>
        </p:xfrm>
        <a:graphic>
          <a:graphicData uri="http://schemas.openxmlformats.org/drawingml/2006/table">
            <a:tbl>
              <a:tblPr>
                <a:tableStyleId>{3C2FFA5D-87B4-456A-9821-1D502468CF0F}</a:tableStyleId>
              </a:tblPr>
              <a:tblGrid>
                <a:gridCol w="1875054">
                  <a:extLst>
                    <a:ext uri="{9D8B030D-6E8A-4147-A177-3AD203B41FA5}">
                      <a16:colId xmlns:a16="http://schemas.microsoft.com/office/drawing/2014/main" val="1525282622"/>
                    </a:ext>
                  </a:extLst>
                </a:gridCol>
                <a:gridCol w="4821563">
                  <a:extLst>
                    <a:ext uri="{9D8B030D-6E8A-4147-A177-3AD203B41FA5}">
                      <a16:colId xmlns:a16="http://schemas.microsoft.com/office/drawing/2014/main" val="1057098412"/>
                    </a:ext>
                  </a:extLst>
                </a:gridCol>
                <a:gridCol w="1037976">
                  <a:extLst>
                    <a:ext uri="{9D8B030D-6E8A-4147-A177-3AD203B41FA5}">
                      <a16:colId xmlns:a16="http://schemas.microsoft.com/office/drawing/2014/main" val="2914851502"/>
                    </a:ext>
                  </a:extLst>
                </a:gridCol>
                <a:gridCol w="803594">
                  <a:extLst>
                    <a:ext uri="{9D8B030D-6E8A-4147-A177-3AD203B41FA5}">
                      <a16:colId xmlns:a16="http://schemas.microsoft.com/office/drawing/2014/main" val="1476295305"/>
                    </a:ext>
                  </a:extLst>
                </a:gridCol>
                <a:gridCol w="1071459">
                  <a:extLst>
                    <a:ext uri="{9D8B030D-6E8A-4147-A177-3AD203B41FA5}">
                      <a16:colId xmlns:a16="http://schemas.microsoft.com/office/drawing/2014/main" val="40484963"/>
                    </a:ext>
                  </a:extLst>
                </a:gridCol>
                <a:gridCol w="1071459">
                  <a:extLst>
                    <a:ext uri="{9D8B030D-6E8A-4147-A177-3AD203B41FA5}">
                      <a16:colId xmlns:a16="http://schemas.microsoft.com/office/drawing/2014/main" val="917232191"/>
                    </a:ext>
                  </a:extLst>
                </a:gridCol>
                <a:gridCol w="1067273">
                  <a:extLst>
                    <a:ext uri="{9D8B030D-6E8A-4147-A177-3AD203B41FA5}">
                      <a16:colId xmlns:a16="http://schemas.microsoft.com/office/drawing/2014/main" val="2284572094"/>
                    </a:ext>
                  </a:extLst>
                </a:gridCol>
              </a:tblGrid>
              <a:tr h="230946">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Код дохода</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Наименование кода дохода</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Исполнено за 2023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Уточненный план 2024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gridSpan="3">
                  <a:txBody>
                    <a:bodyPr/>
                    <a:lstStyle/>
                    <a:p>
                      <a:pPr marL="0" algn="ctr" defTabSz="914400" rtl="0" eaLnBrk="1" fontAlgn="b" latinLnBrk="0" hangingPunct="1"/>
                      <a:r>
                        <a:rPr lang="ru-RU" sz="900" b="1" u="none" strike="noStrike" kern="1200">
                          <a:effectLst/>
                          <a:latin typeface="Arial" panose="020B0604020202020204" pitchFamily="34" charset="0"/>
                          <a:cs typeface="Arial" panose="020B0604020202020204" pitchFamily="34" charset="0"/>
                        </a:rPr>
                        <a:t>Сумма (тыс. руб.)</a:t>
                      </a:r>
                      <a:endParaRPr lang="ru-RU" sz="900" b="1"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424437614"/>
                  </a:ext>
                </a:extLst>
              </a:tr>
              <a:tr h="357966">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2025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2026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2027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extLst>
                  <a:ext uri="{0D108BD9-81ED-4DB2-BD59-A6C34878D82A}">
                    <a16:rowId xmlns:a16="http://schemas.microsoft.com/office/drawing/2014/main" val="88788653"/>
                  </a:ext>
                </a:extLst>
              </a:tr>
              <a:tr h="230946">
                <a:tc>
                  <a:txBody>
                    <a:bodyPr/>
                    <a:lstStyle/>
                    <a:p>
                      <a:pPr algn="l" fontAlgn="ctr"/>
                      <a:r>
                        <a:rPr lang="ru-RU" sz="800" b="0" i="0" u="none" strike="noStrike">
                          <a:solidFill>
                            <a:srgbClr val="000000"/>
                          </a:solidFill>
                          <a:effectLst/>
                          <a:latin typeface="Arial" panose="020B0604020202020204" pitchFamily="34" charset="0"/>
                        </a:rPr>
                        <a:t>1 11 05 034 04 0000 120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Доходы от сдачи в аренду имущества, находящегося в оперативном управлении органов управления городских округов и созданных ими учреждений (за исключением имущества муниципальных бюджетных и автономных учреждений)</a:t>
                      </a:r>
                    </a:p>
                  </a:txBody>
                  <a:tcPr marL="9525" marR="9525" marT="9525" marB="0" anchor="ctr"/>
                </a:tc>
                <a:tc>
                  <a:txBody>
                    <a:bodyPr/>
                    <a:lstStyle/>
                    <a:p>
                      <a:pPr algn="ctr" fontAlgn="b"/>
                      <a:r>
                        <a:rPr lang="ru-RU" sz="800" b="0" i="0" u="none" strike="noStrike" dirty="0">
                          <a:solidFill>
                            <a:srgbClr val="000000"/>
                          </a:solidFill>
                          <a:effectLst/>
                          <a:latin typeface="Arial" panose="020B0604020202020204" pitchFamily="34" charset="0"/>
                        </a:rPr>
                        <a:t>210,2</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219,6</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135595096"/>
                  </a:ext>
                </a:extLst>
              </a:tr>
              <a:tr h="230946">
                <a:tc>
                  <a:txBody>
                    <a:bodyPr/>
                    <a:lstStyle/>
                    <a:p>
                      <a:pPr algn="l" fontAlgn="ctr"/>
                      <a:r>
                        <a:rPr lang="ru-RU" sz="800" b="0" i="0" u="none" strike="noStrike">
                          <a:solidFill>
                            <a:srgbClr val="000000"/>
                          </a:solidFill>
                          <a:effectLst/>
                          <a:latin typeface="Arial" panose="020B0604020202020204" pitchFamily="34" charset="0"/>
                        </a:rPr>
                        <a:t>1 11 05 074 04 0000 120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Доходы от сдачи в аренду имущества, составляющего казну городских округов (за исключением земельных участков)</a:t>
                      </a:r>
                    </a:p>
                  </a:txBody>
                  <a:tcPr marL="9525" marR="9525" marT="9525" marB="0" anchor="ctr"/>
                </a:tc>
                <a:tc>
                  <a:txBody>
                    <a:bodyPr/>
                    <a:lstStyle/>
                    <a:p>
                      <a:pPr algn="ctr" fontAlgn="b"/>
                      <a:r>
                        <a:rPr lang="ru-RU" sz="800" b="0" i="0" u="none" strike="noStrike" dirty="0">
                          <a:solidFill>
                            <a:srgbClr val="000000"/>
                          </a:solidFill>
                          <a:effectLst/>
                          <a:latin typeface="Arial" panose="020B0604020202020204" pitchFamily="34" charset="0"/>
                        </a:rPr>
                        <a:t>24 871,3</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23 998,5</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18 683,0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19 430,0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20 207,0</a:t>
                      </a:r>
                    </a:p>
                  </a:txBody>
                  <a:tcPr marL="9525" marR="9525" marT="9525" marB="0" anchor="ctr"/>
                </a:tc>
                <a:extLst>
                  <a:ext uri="{0D108BD9-81ED-4DB2-BD59-A6C34878D82A}">
                    <a16:rowId xmlns:a16="http://schemas.microsoft.com/office/drawing/2014/main" val="3322408017"/>
                  </a:ext>
                </a:extLst>
              </a:tr>
              <a:tr h="230946">
                <a:tc>
                  <a:txBody>
                    <a:bodyPr/>
                    <a:lstStyle/>
                    <a:p>
                      <a:pPr algn="l" fontAlgn="ctr"/>
                      <a:r>
                        <a:rPr lang="ru-RU" sz="800" b="1" i="0" u="none" strike="noStrike">
                          <a:solidFill>
                            <a:srgbClr val="000000"/>
                          </a:solidFill>
                          <a:effectLst/>
                          <a:latin typeface="Arial" panose="020B0604020202020204" pitchFamily="34" charset="0"/>
                        </a:rPr>
                        <a:t>1 11 05 300 00 0000 120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Плата по соглашениям об установлении сервитута в отношении земельных участков, находящихся в государственной или муниципальной собственности</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129,2</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436005037"/>
                  </a:ext>
                </a:extLst>
              </a:tr>
              <a:tr h="357966">
                <a:tc>
                  <a:txBody>
                    <a:bodyPr/>
                    <a:lstStyle/>
                    <a:p>
                      <a:pPr algn="l" fontAlgn="ctr"/>
                      <a:r>
                        <a:rPr lang="ru-RU" sz="800" b="0" i="0" u="none" strike="noStrike">
                          <a:solidFill>
                            <a:srgbClr val="000000"/>
                          </a:solidFill>
                          <a:effectLst/>
                          <a:latin typeface="Arial" panose="020B0604020202020204" pitchFamily="34" charset="0"/>
                        </a:rPr>
                        <a:t>1 11 05 312 04 0000 120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Плата по соглашениям об установлении сервитута, заключенным органами местного самоуправления городских округов, государственными или муниципальными предприятиями либо государственными или муниципальными учреждениями в отношении земельных участков, государственная собственность на которые не разграничена и которые расположены в границах городских округов</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129,1</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1347569359"/>
                  </a:ext>
                </a:extLst>
              </a:tr>
              <a:tr h="357966">
                <a:tc>
                  <a:txBody>
                    <a:bodyPr/>
                    <a:lstStyle/>
                    <a:p>
                      <a:pPr algn="l" fontAlgn="ctr"/>
                      <a:r>
                        <a:rPr lang="ru-RU" sz="800" b="0" i="0" u="none" strike="noStrike">
                          <a:solidFill>
                            <a:srgbClr val="000000"/>
                          </a:solidFill>
                          <a:effectLst/>
                          <a:latin typeface="Arial" panose="020B0604020202020204" pitchFamily="34" charset="0"/>
                        </a:rPr>
                        <a:t>1 11 05 324 04 0000 120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Плата по соглашениям об установлении сервитута, заключенным органами местного самоуправления городских округов, государственными или муниципальными предприятиями либо государственными или муниципальными учреждениями в отношении земельных участков, находящихся в собственности городских округов</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0,1</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584367982"/>
                  </a:ext>
                </a:extLst>
              </a:tr>
              <a:tr h="230946">
                <a:tc>
                  <a:txBody>
                    <a:bodyPr/>
                    <a:lstStyle/>
                    <a:p>
                      <a:pPr algn="l" fontAlgn="ctr"/>
                      <a:r>
                        <a:rPr lang="ru-RU" sz="800" b="1" i="0" u="none" strike="noStrike">
                          <a:solidFill>
                            <a:srgbClr val="000000"/>
                          </a:solidFill>
                          <a:effectLst/>
                          <a:latin typeface="Arial" panose="020B0604020202020204" pitchFamily="34" charset="0"/>
                        </a:rPr>
                        <a:t>1 11 07 000 00 0000 120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Платежи от государственных и муниципальных унитарных предприятий</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30,0</a:t>
                      </a:r>
                    </a:p>
                  </a:txBody>
                  <a:tcPr marL="9525" marR="9525" marT="9525" marB="0" anchor="ctr"/>
                </a:tc>
                <a:tc>
                  <a:txBody>
                    <a:bodyPr/>
                    <a:lstStyle/>
                    <a:p>
                      <a:pPr algn="ctr" fontAlgn="ctr"/>
                      <a:r>
                        <a:rPr lang="ru-RU" sz="800" b="1" i="0" u="none" strike="noStrike" dirty="0" smtClean="0">
                          <a:solidFill>
                            <a:srgbClr val="000000"/>
                          </a:solidFill>
                          <a:effectLst/>
                          <a:latin typeface="Arial" panose="020B0604020202020204" pitchFamily="34" charset="0"/>
                        </a:rPr>
                        <a:t>0,00 </a:t>
                      </a:r>
                      <a:endParaRPr lang="ru-RU" sz="8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1" i="0" u="none" strike="noStrike" dirty="0" smtClean="0">
                          <a:solidFill>
                            <a:srgbClr val="000000"/>
                          </a:solidFill>
                          <a:effectLst/>
                          <a:latin typeface="Arial" panose="020B0604020202020204" pitchFamily="34" charset="0"/>
                        </a:rPr>
                        <a:t>0,00 </a:t>
                      </a:r>
                      <a:endParaRPr lang="ru-RU" sz="8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1" i="0" u="none" strike="noStrike" dirty="0" smtClean="0">
                          <a:solidFill>
                            <a:srgbClr val="000000"/>
                          </a:solidFill>
                          <a:effectLst/>
                          <a:latin typeface="Arial" panose="020B0604020202020204" pitchFamily="34" charset="0"/>
                        </a:rPr>
                        <a:t>0,00 </a:t>
                      </a:r>
                      <a:endParaRPr lang="ru-RU" sz="800" b="1" i="0" u="none" strike="noStrike" dirty="0">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339754622"/>
                  </a:ext>
                </a:extLst>
              </a:tr>
              <a:tr h="357966">
                <a:tc>
                  <a:txBody>
                    <a:bodyPr/>
                    <a:lstStyle/>
                    <a:p>
                      <a:pPr algn="l" fontAlgn="ctr"/>
                      <a:r>
                        <a:rPr lang="ru-RU" sz="800" b="0" i="0" u="none" strike="noStrike">
                          <a:solidFill>
                            <a:srgbClr val="000000"/>
                          </a:solidFill>
                          <a:effectLst/>
                          <a:latin typeface="Arial" panose="020B0604020202020204" pitchFamily="34" charset="0"/>
                        </a:rPr>
                        <a:t>1 11 07 014 04 0000 120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Доходы от перечисления части прибыли, остающейся после уплаты налогов и иных обязательных платежей муниципальных унитарных предприятий, созданных городскими округами</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30,0</a:t>
                      </a:r>
                    </a:p>
                  </a:txBody>
                  <a:tcPr marL="9525" marR="9525" marT="9525" marB="0" anchor="ctr"/>
                </a:tc>
                <a:tc>
                  <a:txBody>
                    <a:bodyPr/>
                    <a:lstStyle/>
                    <a:p>
                      <a:pPr algn="ctr" fontAlgn="ctr"/>
                      <a:r>
                        <a:rPr lang="ru-RU" sz="800" b="0" i="0" u="none" strike="noStrike" dirty="0" smtClean="0">
                          <a:solidFill>
                            <a:srgbClr val="000000"/>
                          </a:solidFill>
                          <a:effectLst/>
                          <a:latin typeface="Arial" panose="020B0604020202020204" pitchFamily="34" charset="0"/>
                        </a:rPr>
                        <a:t>0,00</a:t>
                      </a:r>
                      <a:r>
                        <a:rPr lang="ru-RU" sz="800" b="0" i="0" u="none" strike="noStrike" dirty="0">
                          <a:solidFill>
                            <a:srgbClr val="000000"/>
                          </a:solidFill>
                          <a:effectLst/>
                          <a:latin typeface="Arial" panose="020B0604020202020204" pitchFamily="34" charset="0"/>
                        </a:rPr>
                        <a:t> </a:t>
                      </a:r>
                    </a:p>
                  </a:txBody>
                  <a:tcPr marL="9525" marR="9525" marT="9525" marB="0" anchor="ctr"/>
                </a:tc>
                <a:tc>
                  <a:txBody>
                    <a:bodyPr/>
                    <a:lstStyle/>
                    <a:p>
                      <a:pPr algn="ctr" fontAlgn="ctr"/>
                      <a:r>
                        <a:rPr lang="ru-RU" sz="800" b="0" i="0" u="none" strike="noStrike" dirty="0" smtClean="0">
                          <a:solidFill>
                            <a:srgbClr val="000000"/>
                          </a:solidFill>
                          <a:effectLst/>
                          <a:latin typeface="Arial" panose="020B0604020202020204" pitchFamily="34" charset="0"/>
                        </a:rPr>
                        <a:t>0,00</a:t>
                      </a:r>
                      <a:r>
                        <a:rPr lang="ru-RU" sz="800" b="0" i="0" u="none" strike="noStrike" dirty="0">
                          <a:solidFill>
                            <a:srgbClr val="000000"/>
                          </a:solidFill>
                          <a:effectLst/>
                          <a:latin typeface="Arial" panose="020B0604020202020204" pitchFamily="34" charset="0"/>
                        </a:rPr>
                        <a:t> </a:t>
                      </a:r>
                    </a:p>
                  </a:txBody>
                  <a:tcPr marL="9525" marR="9525" marT="9525" marB="0" anchor="ctr"/>
                </a:tc>
                <a:tc>
                  <a:txBody>
                    <a:bodyPr/>
                    <a:lstStyle/>
                    <a:p>
                      <a:pPr algn="ctr" fontAlgn="ctr"/>
                      <a:r>
                        <a:rPr lang="ru-RU" sz="800" b="0" i="0" u="none" strike="noStrike" dirty="0" smtClean="0">
                          <a:solidFill>
                            <a:srgbClr val="000000"/>
                          </a:solidFill>
                          <a:effectLst/>
                          <a:latin typeface="Arial" panose="020B0604020202020204" pitchFamily="34" charset="0"/>
                        </a:rPr>
                        <a:t>0,00</a:t>
                      </a:r>
                      <a:r>
                        <a:rPr lang="ru-RU" sz="800" b="0" i="0" u="none" strike="noStrike" dirty="0">
                          <a:solidFill>
                            <a:srgbClr val="000000"/>
                          </a:solidFill>
                          <a:effectLst/>
                          <a:latin typeface="Arial" panose="020B0604020202020204" pitchFamily="34" charset="0"/>
                        </a:rPr>
                        <a:t> </a:t>
                      </a:r>
                    </a:p>
                  </a:txBody>
                  <a:tcPr marL="9525" marR="9525" marT="9525" marB="0" anchor="ctr"/>
                </a:tc>
                <a:extLst>
                  <a:ext uri="{0D108BD9-81ED-4DB2-BD59-A6C34878D82A}">
                    <a16:rowId xmlns:a16="http://schemas.microsoft.com/office/drawing/2014/main" val="2992045659"/>
                  </a:ext>
                </a:extLst>
              </a:tr>
              <a:tr h="357966">
                <a:tc>
                  <a:txBody>
                    <a:bodyPr/>
                    <a:lstStyle/>
                    <a:p>
                      <a:pPr algn="l" fontAlgn="ctr"/>
                      <a:r>
                        <a:rPr lang="ru-RU" sz="800" b="1" i="0" u="none" strike="noStrike">
                          <a:solidFill>
                            <a:srgbClr val="000000"/>
                          </a:solidFill>
                          <a:effectLst/>
                          <a:latin typeface="Arial" panose="020B0604020202020204" pitchFamily="34" charset="0"/>
                        </a:rPr>
                        <a:t>1 11 09 000 00 0000 120</a:t>
                      </a:r>
                    </a:p>
                  </a:txBody>
                  <a:tcPr marL="9525" marR="9525" marT="9525" marB="0" anchor="ctr"/>
                </a:tc>
                <a:tc>
                  <a:txBody>
                    <a:bodyPr/>
                    <a:lstStyle/>
                    <a:p>
                      <a:pPr algn="l" fontAlgn="ctr"/>
                      <a:r>
                        <a:rPr lang="ru-RU" sz="800" b="1" i="0" u="none" strike="noStrike" dirty="0">
                          <a:solidFill>
                            <a:srgbClr val="000000"/>
                          </a:solidFill>
                          <a:effectLst/>
                          <a:latin typeface="Arial" panose="020B0604020202020204" pitchFamily="34" charset="0"/>
                        </a:rPr>
                        <a:t>Прочие доходы от использования имущества и прав, находящихся в государственной и муниципальной собственности (за исключением имущества бюджетных и автономных учреждений, а также имущества государственных и муниципальных унитарных предприятий, в том числе казенных)</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55 257,9</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53 138,0</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53 138,0</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53 138,0</a:t>
                      </a:r>
                    </a:p>
                  </a:txBody>
                  <a:tcPr marL="9525" marR="9525" marT="9525" marB="0" anchor="ctr"/>
                </a:tc>
                <a:extLst>
                  <a:ext uri="{0D108BD9-81ED-4DB2-BD59-A6C34878D82A}">
                    <a16:rowId xmlns:a16="http://schemas.microsoft.com/office/drawing/2014/main" val="1032490024"/>
                  </a:ext>
                </a:extLst>
              </a:tr>
              <a:tr h="357966">
                <a:tc>
                  <a:txBody>
                    <a:bodyPr/>
                    <a:lstStyle/>
                    <a:p>
                      <a:pPr algn="l" fontAlgn="ctr"/>
                      <a:r>
                        <a:rPr lang="ru-RU" sz="800" b="0" i="0" u="none" strike="noStrike">
                          <a:solidFill>
                            <a:srgbClr val="000000"/>
                          </a:solidFill>
                          <a:effectLst/>
                          <a:latin typeface="Arial" panose="020B0604020202020204" pitchFamily="34" charset="0"/>
                        </a:rPr>
                        <a:t>1 11 09 044 04 0001 120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поступления от использования имущества, находящегося в собственности городских округов (за исключением имущества муниципальных бюджетных и  автономных учреждений, а также имущества муниципальных унитарных предприятий, в том числе казенных), (плата за социальный найм жилых помещений )</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22 337,0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17 000,0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17 000,0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17 000,0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17 000,0</a:t>
                      </a:r>
                    </a:p>
                  </a:txBody>
                  <a:tcPr marL="9525" marR="9525" marT="9525" marB="0" anchor="ctr"/>
                </a:tc>
                <a:extLst>
                  <a:ext uri="{0D108BD9-81ED-4DB2-BD59-A6C34878D82A}">
                    <a16:rowId xmlns:a16="http://schemas.microsoft.com/office/drawing/2014/main" val="804752390"/>
                  </a:ext>
                </a:extLst>
              </a:tr>
              <a:tr h="531175">
                <a:tc>
                  <a:txBody>
                    <a:bodyPr/>
                    <a:lstStyle/>
                    <a:p>
                      <a:pPr algn="l" fontAlgn="ctr"/>
                      <a:r>
                        <a:rPr lang="ru-RU" sz="800" b="0" i="0" u="none" strike="noStrike">
                          <a:solidFill>
                            <a:srgbClr val="000000"/>
                          </a:solidFill>
                          <a:effectLst/>
                          <a:latin typeface="Arial" panose="020B0604020202020204" pitchFamily="34" charset="0"/>
                        </a:rPr>
                        <a:t>1 11 09 044 04 0003 120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поступления от использования имущества, находящегося в собственности городских округов (за исключением имущества муниципальных бюджетных и автономных учреждений, а также имущества муниципальных унитарных предприятий, в том числе казенных), (плата за коммерческий найм жилых помещений)</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11 957,5</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9 500,0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9 500,0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9 500,0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9 500,0</a:t>
                      </a:r>
                    </a:p>
                  </a:txBody>
                  <a:tcPr marL="9525" marR="9525" marT="9525" marB="0" anchor="ctr"/>
                </a:tc>
                <a:extLst>
                  <a:ext uri="{0D108BD9-81ED-4DB2-BD59-A6C34878D82A}">
                    <a16:rowId xmlns:a16="http://schemas.microsoft.com/office/drawing/2014/main" val="425288904"/>
                  </a:ext>
                </a:extLst>
              </a:tr>
              <a:tr h="357966">
                <a:tc>
                  <a:txBody>
                    <a:bodyPr/>
                    <a:lstStyle/>
                    <a:p>
                      <a:pPr algn="l" fontAlgn="ctr"/>
                      <a:r>
                        <a:rPr lang="ru-RU" sz="800" b="0" i="0" u="none" strike="noStrike">
                          <a:solidFill>
                            <a:srgbClr val="000000"/>
                          </a:solidFill>
                          <a:effectLst/>
                          <a:latin typeface="Arial" panose="020B0604020202020204" pitchFamily="34" charset="0"/>
                        </a:rPr>
                        <a:t>1 11 09 080 04 0001 120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Плата, поступившая в рамках договора за предоставление права на размещение и эксплуатацию нестационарного торгового объекта, установку и эксплуатацию рекламных конструкций на землях или земельных участках, находящихся в собственности городских округов, и на землях или земельных участках, государственная собственность на которые не разграничена,  (плата за размещение нестационарных торговых объектов)</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23 404,9</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23 000,0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21 120,0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21 120,0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21 120,0</a:t>
                      </a:r>
                    </a:p>
                  </a:txBody>
                  <a:tcPr marL="9525" marR="9525" marT="9525" marB="0" anchor="ctr"/>
                </a:tc>
                <a:extLst>
                  <a:ext uri="{0D108BD9-81ED-4DB2-BD59-A6C34878D82A}">
                    <a16:rowId xmlns:a16="http://schemas.microsoft.com/office/drawing/2014/main" val="266741480"/>
                  </a:ext>
                </a:extLst>
              </a:tr>
            </a:tbl>
          </a:graphicData>
        </a:graphic>
      </p:graphicFrame>
    </p:spTree>
    <p:extLst>
      <p:ext uri="{BB962C8B-B14F-4D97-AF65-F5344CB8AC3E}">
        <p14:creationId xmlns:p14="http://schemas.microsoft.com/office/powerpoint/2010/main" val="2502586917"/>
      </p:ext>
    </p:extLst>
  </p:cSld>
  <p:clrMapOvr>
    <a:masterClrMapping/>
  </p:clrMapOvr>
  <p:transition spd="slow">
    <p:push dir="u"/>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18EBFE-308D-46D0-80A1-17B999148359}"/>
              </a:ext>
            </a:extLst>
          </p:cNvPr>
          <p:cNvSpPr>
            <a:spLocks noGrp="1"/>
          </p:cNvSpPr>
          <p:nvPr>
            <p:ph type="title"/>
          </p:nvPr>
        </p:nvSpPr>
        <p:spPr>
          <a:xfrm>
            <a:off x="1219200" y="170693"/>
            <a:ext cx="10818890" cy="671838"/>
          </a:xfrm>
        </p:spPr>
        <p:txBody>
          <a:bodyPr>
            <a:noAutofit/>
          </a:bodyPr>
          <a:lstStyle/>
          <a:p>
            <a:pPr algn="ctr"/>
            <a:r>
              <a:rPr lang="ru-RU" sz="2200" dirty="0"/>
              <a:t>Структура налоговых и неналоговых доходов, а также</a:t>
            </a:r>
            <a:br>
              <a:rPr lang="ru-RU" sz="2200" dirty="0"/>
            </a:br>
            <a:r>
              <a:rPr lang="ru-RU" sz="2200" dirty="0"/>
              <a:t>межбюджетных </a:t>
            </a:r>
            <a:r>
              <a:rPr lang="ru-RU" sz="2200" dirty="0" smtClean="0"/>
              <a:t>трансфертов, </a:t>
            </a:r>
            <a:r>
              <a:rPr lang="ru-RU" sz="2200" dirty="0"/>
              <a:t>поступающих в </a:t>
            </a:r>
            <a:r>
              <a:rPr lang="ru-RU" sz="2200" dirty="0" smtClean="0"/>
              <a:t>бюджет</a:t>
            </a:r>
            <a:endParaRPr lang="ru-RU" sz="2200" dirty="0"/>
          </a:p>
        </p:txBody>
      </p:sp>
      <p:sp>
        <p:nvSpPr>
          <p:cNvPr id="8" name="Номер слайда 7">
            <a:extLst>
              <a:ext uri="{FF2B5EF4-FFF2-40B4-BE49-F238E27FC236}">
                <a16:creationId xmlns:a16="http://schemas.microsoft.com/office/drawing/2014/main" id="{E35FA3A3-9787-4C9B-B7B2-6F58EF01330B}"/>
              </a:ext>
            </a:extLst>
          </p:cNvPr>
          <p:cNvSpPr>
            <a:spLocks noGrp="1"/>
          </p:cNvSpPr>
          <p:nvPr>
            <p:ph type="sldNum" sz="quarter" idx="12"/>
          </p:nvPr>
        </p:nvSpPr>
        <p:spPr>
          <a:xfrm>
            <a:off x="9448800" y="6475372"/>
            <a:ext cx="2743200" cy="365125"/>
          </a:xfrm>
        </p:spPr>
        <p:txBody>
          <a:bodyPr/>
          <a:lstStyle/>
          <a:p>
            <a:fld id="{F203300F-B5E5-4D9E-9381-383162CC59FB}" type="slidenum">
              <a:rPr lang="ru-RU" smtClean="0"/>
              <a:pPr/>
              <a:t>19</a:t>
            </a:fld>
            <a:endParaRPr lang="ru-RU" dirty="0"/>
          </a:p>
        </p:txBody>
      </p:sp>
      <p:pic>
        <p:nvPicPr>
          <p:cNvPr id="6" name="Объект 6">
            <a:extLst>
              <a:ext uri="{FF2B5EF4-FFF2-40B4-BE49-F238E27FC236}">
                <a16:creationId xmlns:a16="http://schemas.microsoft.com/office/drawing/2014/main" id="{1F3E35B0-992A-4300-9F82-5784E7BD16D2}"/>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3"/>
            <a:ext cx="986632" cy="419241"/>
          </a:xfrm>
          <a:prstGeom prst="rect">
            <a:avLst/>
          </a:prstGeom>
        </p:spPr>
      </p:pic>
      <p:sp>
        <p:nvSpPr>
          <p:cNvPr id="9" name="Прямоугольник 8">
            <a:extLst>
              <a:ext uri="{FF2B5EF4-FFF2-40B4-BE49-F238E27FC236}">
                <a16:creationId xmlns:a16="http://schemas.microsoft.com/office/drawing/2014/main" id="{B440C88A-06F6-4897-A554-6683D91EF1D8}"/>
              </a:ext>
            </a:extLst>
          </p:cNvPr>
          <p:cNvSpPr/>
          <p:nvPr/>
        </p:nvSpPr>
        <p:spPr>
          <a:xfrm>
            <a:off x="11112285" y="992515"/>
            <a:ext cx="795411" cy="261610"/>
          </a:xfrm>
          <a:prstGeom prst="rect">
            <a:avLst/>
          </a:prstGeom>
        </p:spPr>
        <p:txBody>
          <a:bodyPr wrap="none">
            <a:spAutoFit/>
          </a:bodyPr>
          <a:lstStyle/>
          <a:p>
            <a:r>
              <a:rPr lang="ru-RU" sz="1100" dirty="0"/>
              <a:t>(тыс. руб.)</a:t>
            </a:r>
          </a:p>
        </p:txBody>
      </p:sp>
      <p:graphicFrame>
        <p:nvGraphicFramePr>
          <p:cNvPr id="4" name="Таблица 3"/>
          <p:cNvGraphicFramePr>
            <a:graphicFrameLocks noGrp="1"/>
          </p:cNvGraphicFramePr>
          <p:nvPr/>
        </p:nvGraphicFramePr>
        <p:xfrm>
          <a:off x="289711" y="1290639"/>
          <a:ext cx="11748378" cy="5130770"/>
        </p:xfrm>
        <a:graphic>
          <a:graphicData uri="http://schemas.openxmlformats.org/drawingml/2006/table">
            <a:tbl>
              <a:tblPr>
                <a:tableStyleId>{3C2FFA5D-87B4-456A-9821-1D502468CF0F}</a:tableStyleId>
              </a:tblPr>
              <a:tblGrid>
                <a:gridCol w="1875054">
                  <a:extLst>
                    <a:ext uri="{9D8B030D-6E8A-4147-A177-3AD203B41FA5}">
                      <a16:colId xmlns:a16="http://schemas.microsoft.com/office/drawing/2014/main" val="1525282622"/>
                    </a:ext>
                  </a:extLst>
                </a:gridCol>
                <a:gridCol w="4821563">
                  <a:extLst>
                    <a:ext uri="{9D8B030D-6E8A-4147-A177-3AD203B41FA5}">
                      <a16:colId xmlns:a16="http://schemas.microsoft.com/office/drawing/2014/main" val="1057098412"/>
                    </a:ext>
                  </a:extLst>
                </a:gridCol>
                <a:gridCol w="1037976">
                  <a:extLst>
                    <a:ext uri="{9D8B030D-6E8A-4147-A177-3AD203B41FA5}">
                      <a16:colId xmlns:a16="http://schemas.microsoft.com/office/drawing/2014/main" val="2914851502"/>
                    </a:ext>
                  </a:extLst>
                </a:gridCol>
                <a:gridCol w="803594">
                  <a:extLst>
                    <a:ext uri="{9D8B030D-6E8A-4147-A177-3AD203B41FA5}">
                      <a16:colId xmlns:a16="http://schemas.microsoft.com/office/drawing/2014/main" val="1476295305"/>
                    </a:ext>
                  </a:extLst>
                </a:gridCol>
                <a:gridCol w="1071459">
                  <a:extLst>
                    <a:ext uri="{9D8B030D-6E8A-4147-A177-3AD203B41FA5}">
                      <a16:colId xmlns:a16="http://schemas.microsoft.com/office/drawing/2014/main" val="40484963"/>
                    </a:ext>
                  </a:extLst>
                </a:gridCol>
                <a:gridCol w="1071459">
                  <a:extLst>
                    <a:ext uri="{9D8B030D-6E8A-4147-A177-3AD203B41FA5}">
                      <a16:colId xmlns:a16="http://schemas.microsoft.com/office/drawing/2014/main" val="917232191"/>
                    </a:ext>
                  </a:extLst>
                </a:gridCol>
                <a:gridCol w="1067273">
                  <a:extLst>
                    <a:ext uri="{9D8B030D-6E8A-4147-A177-3AD203B41FA5}">
                      <a16:colId xmlns:a16="http://schemas.microsoft.com/office/drawing/2014/main" val="2284572094"/>
                    </a:ext>
                  </a:extLst>
                </a:gridCol>
              </a:tblGrid>
              <a:tr h="230946">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Код дохода</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Наименование кода дохода</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Исполнено за 2023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Уточненный план 2024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gridSpan="3">
                  <a:txBody>
                    <a:bodyPr/>
                    <a:lstStyle/>
                    <a:p>
                      <a:pPr marL="0" algn="ctr" defTabSz="914400" rtl="0" eaLnBrk="1" fontAlgn="b" latinLnBrk="0" hangingPunct="1"/>
                      <a:r>
                        <a:rPr lang="ru-RU" sz="900" b="1" u="none" strike="noStrike" kern="1200">
                          <a:effectLst/>
                          <a:latin typeface="Arial" panose="020B0604020202020204" pitchFamily="34" charset="0"/>
                          <a:cs typeface="Arial" panose="020B0604020202020204" pitchFamily="34" charset="0"/>
                        </a:rPr>
                        <a:t>Сумма (тыс. руб.)</a:t>
                      </a:r>
                      <a:endParaRPr lang="ru-RU" sz="900" b="1"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424437614"/>
                  </a:ext>
                </a:extLst>
              </a:tr>
              <a:tr h="357966">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2025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2026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2027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extLst>
                  <a:ext uri="{0D108BD9-81ED-4DB2-BD59-A6C34878D82A}">
                    <a16:rowId xmlns:a16="http://schemas.microsoft.com/office/drawing/2014/main" val="88788653"/>
                  </a:ext>
                </a:extLst>
              </a:tr>
              <a:tr h="230946">
                <a:tc>
                  <a:txBody>
                    <a:bodyPr/>
                    <a:lstStyle/>
                    <a:p>
                      <a:pPr algn="l" fontAlgn="ctr"/>
                      <a:r>
                        <a:rPr lang="ru-RU" sz="800" b="0" i="0" u="none" strike="noStrike">
                          <a:solidFill>
                            <a:srgbClr val="000000"/>
                          </a:solidFill>
                          <a:effectLst/>
                          <a:latin typeface="Arial" panose="020B0604020202020204" pitchFamily="34" charset="0"/>
                        </a:rPr>
                        <a:t>1 11 09 080 04 0002 120</a:t>
                      </a:r>
                    </a:p>
                  </a:txBody>
                  <a:tcPr marL="9525" marR="9525" marT="9525" marB="0" anchor="ctr"/>
                </a:tc>
                <a:tc>
                  <a:txBody>
                    <a:bodyPr/>
                    <a:lstStyle/>
                    <a:p>
                      <a:pPr algn="l" fontAlgn="ctr"/>
                      <a:r>
                        <a:rPr lang="ru-RU" sz="800" b="0" i="0" u="none" strike="noStrike" dirty="0">
                          <a:solidFill>
                            <a:srgbClr val="000000"/>
                          </a:solidFill>
                          <a:effectLst/>
                          <a:latin typeface="Arial" panose="020B0604020202020204" pitchFamily="34" charset="0"/>
                        </a:rPr>
                        <a:t>Плата, поступившая в рамках договора за предоставление права на размещение и эксплуатацию нестационарного торгового объекта, установку и эксплуатацию рекламных конструкций на землях или земельных участках, находящихся в собственности городских округов, и на землях или земельных участках, государственная собственность на которые не разграничена,  (плата за установку и эксплуатацию рекламных конструкций)</a:t>
                      </a:r>
                    </a:p>
                  </a:txBody>
                  <a:tcPr marL="9525" marR="9525" marT="9525" marB="0" anchor="ctr"/>
                </a:tc>
                <a:tc>
                  <a:txBody>
                    <a:bodyPr/>
                    <a:lstStyle/>
                    <a:p>
                      <a:pPr algn="ctr" fontAlgn="b"/>
                      <a:r>
                        <a:rPr lang="ru-RU" sz="800" b="0" i="0" u="none" strike="noStrike" dirty="0">
                          <a:solidFill>
                            <a:srgbClr val="000000"/>
                          </a:solidFill>
                          <a:effectLst/>
                          <a:latin typeface="Arial" panose="020B0604020202020204" pitchFamily="34" charset="0"/>
                        </a:rPr>
                        <a:t>8 534,5</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5 757,9</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5 518,0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5 518,0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5 518,0</a:t>
                      </a:r>
                    </a:p>
                  </a:txBody>
                  <a:tcPr marL="9525" marR="9525" marT="9525" marB="0" anchor="ctr"/>
                </a:tc>
                <a:extLst>
                  <a:ext uri="{0D108BD9-81ED-4DB2-BD59-A6C34878D82A}">
                    <a16:rowId xmlns:a16="http://schemas.microsoft.com/office/drawing/2014/main" val="135595096"/>
                  </a:ext>
                </a:extLst>
              </a:tr>
              <a:tr h="230946">
                <a:tc>
                  <a:txBody>
                    <a:bodyPr/>
                    <a:lstStyle/>
                    <a:p>
                      <a:pPr algn="l" fontAlgn="ctr"/>
                      <a:r>
                        <a:rPr lang="ru-RU" sz="800" b="1" i="0" u="none" strike="noStrike">
                          <a:solidFill>
                            <a:srgbClr val="000000"/>
                          </a:solidFill>
                          <a:effectLst/>
                          <a:latin typeface="Arial" panose="020B0604020202020204" pitchFamily="34" charset="0"/>
                        </a:rPr>
                        <a:t>1 12 00 000 00 0000 000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ПЛАТЕЖИ ПРИ ПОЛЬЗОВАНИИ ПРИРОДНЫМИ РЕСУРСАМИ</a:t>
                      </a:r>
                    </a:p>
                  </a:txBody>
                  <a:tcPr marL="9525" marR="9525" marT="9525" marB="0" anchor="ctr"/>
                </a:tc>
                <a:tc>
                  <a:txBody>
                    <a:bodyPr/>
                    <a:lstStyle/>
                    <a:p>
                      <a:pPr algn="ctr" fontAlgn="b"/>
                      <a:r>
                        <a:rPr lang="ru-RU" sz="800" b="1" i="0" u="none" strike="noStrike">
                          <a:solidFill>
                            <a:srgbClr val="000000"/>
                          </a:solidFill>
                          <a:effectLst/>
                          <a:latin typeface="Arial" panose="020B0604020202020204" pitchFamily="34" charset="0"/>
                        </a:rPr>
                        <a:t>1 036,2</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1 701,6</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1 563,0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1 563,0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1 563,0</a:t>
                      </a:r>
                    </a:p>
                  </a:txBody>
                  <a:tcPr marL="9525" marR="9525" marT="9525" marB="0" anchor="ctr"/>
                </a:tc>
                <a:extLst>
                  <a:ext uri="{0D108BD9-81ED-4DB2-BD59-A6C34878D82A}">
                    <a16:rowId xmlns:a16="http://schemas.microsoft.com/office/drawing/2014/main" val="3322408017"/>
                  </a:ext>
                </a:extLst>
              </a:tr>
              <a:tr h="230946">
                <a:tc>
                  <a:txBody>
                    <a:bodyPr/>
                    <a:lstStyle/>
                    <a:p>
                      <a:pPr algn="l" fontAlgn="ctr"/>
                      <a:r>
                        <a:rPr lang="ru-RU" sz="800" b="1" i="0" u="none" strike="noStrike">
                          <a:solidFill>
                            <a:srgbClr val="000000"/>
                          </a:solidFill>
                          <a:effectLst/>
                          <a:latin typeface="Arial" panose="020B0604020202020204" pitchFamily="34" charset="0"/>
                        </a:rPr>
                        <a:t>1 12 01 000 01 0000 120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Плата за негативное воздействие на окружающую среду</a:t>
                      </a:r>
                    </a:p>
                  </a:txBody>
                  <a:tcPr marL="9525" marR="9525" marT="9525" marB="0" anchor="ctr"/>
                </a:tc>
                <a:tc>
                  <a:txBody>
                    <a:bodyPr/>
                    <a:lstStyle/>
                    <a:p>
                      <a:pPr algn="ctr" fontAlgn="b"/>
                      <a:r>
                        <a:rPr lang="ru-RU" sz="800" b="1" i="0" u="none" strike="noStrike">
                          <a:solidFill>
                            <a:srgbClr val="000000"/>
                          </a:solidFill>
                          <a:effectLst/>
                          <a:latin typeface="Arial" panose="020B0604020202020204" pitchFamily="34" charset="0"/>
                        </a:rPr>
                        <a:t>1 036,2</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1 701,6</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1 563,0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1 563,0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1 563,0</a:t>
                      </a:r>
                    </a:p>
                  </a:txBody>
                  <a:tcPr marL="9525" marR="9525" marT="9525" marB="0" anchor="ctr"/>
                </a:tc>
                <a:extLst>
                  <a:ext uri="{0D108BD9-81ED-4DB2-BD59-A6C34878D82A}">
                    <a16:rowId xmlns:a16="http://schemas.microsoft.com/office/drawing/2014/main" val="436005037"/>
                  </a:ext>
                </a:extLst>
              </a:tr>
              <a:tr h="357966">
                <a:tc>
                  <a:txBody>
                    <a:bodyPr/>
                    <a:lstStyle/>
                    <a:p>
                      <a:pPr algn="l" fontAlgn="ctr"/>
                      <a:r>
                        <a:rPr lang="ru-RU" sz="800" b="0" i="0" u="none" strike="noStrike">
                          <a:solidFill>
                            <a:srgbClr val="000000"/>
                          </a:solidFill>
                          <a:effectLst/>
                          <a:latin typeface="Arial" panose="020B0604020202020204" pitchFamily="34" charset="0"/>
                        </a:rPr>
                        <a:t>1 12 01 010 01 6000 120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Плата за выбросы загрязняющих веществ в атмосферный воздух стационарными объектами (федеральные государственные органы, Банк России, органы управления государственными внебюджетными фондами Российской Федерации)</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646,1</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1 701,6</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1 563,0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1 563,0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1 563,0</a:t>
                      </a:r>
                    </a:p>
                  </a:txBody>
                  <a:tcPr marL="9525" marR="9525" marT="9525" marB="0" anchor="ctr"/>
                </a:tc>
                <a:extLst>
                  <a:ext uri="{0D108BD9-81ED-4DB2-BD59-A6C34878D82A}">
                    <a16:rowId xmlns:a16="http://schemas.microsoft.com/office/drawing/2014/main" val="1347569359"/>
                  </a:ext>
                </a:extLst>
              </a:tr>
              <a:tr h="357966">
                <a:tc>
                  <a:txBody>
                    <a:bodyPr/>
                    <a:lstStyle/>
                    <a:p>
                      <a:pPr algn="l" fontAlgn="ctr"/>
                      <a:r>
                        <a:rPr lang="ru-RU" sz="800" b="0" i="0" u="none" strike="noStrike">
                          <a:solidFill>
                            <a:srgbClr val="000000"/>
                          </a:solidFill>
                          <a:effectLst/>
                          <a:latin typeface="Arial" panose="020B0604020202020204" pitchFamily="34" charset="0"/>
                        </a:rPr>
                        <a:t>1 12 01030 01 6000 120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Плата за сбросы  загрязняющих веществ в водные объекты</a:t>
                      </a:r>
                    </a:p>
                  </a:txBody>
                  <a:tcPr marL="9525" marR="9525" marT="9525" marB="0" anchor="ctr"/>
                </a:tc>
                <a:tc>
                  <a:txBody>
                    <a:bodyPr/>
                    <a:lstStyle/>
                    <a:p>
                      <a:pPr algn="ctr" fontAlgn="b"/>
                      <a:r>
                        <a:rPr lang="ru-RU" sz="800" b="1" i="0" u="none" strike="noStrike">
                          <a:solidFill>
                            <a:srgbClr val="000000"/>
                          </a:solidFill>
                          <a:effectLst/>
                          <a:latin typeface="Arial" panose="020B0604020202020204" pitchFamily="34" charset="0"/>
                        </a:rPr>
                        <a:t>176,1</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584367982"/>
                  </a:ext>
                </a:extLst>
              </a:tr>
              <a:tr h="230946">
                <a:tc>
                  <a:txBody>
                    <a:bodyPr/>
                    <a:lstStyle/>
                    <a:p>
                      <a:pPr algn="l" fontAlgn="ctr"/>
                      <a:r>
                        <a:rPr lang="ru-RU" sz="800" b="0" i="0" u="none" strike="noStrike">
                          <a:solidFill>
                            <a:srgbClr val="000000"/>
                          </a:solidFill>
                          <a:effectLst/>
                          <a:latin typeface="Arial" panose="020B0604020202020204" pitchFamily="34" charset="0"/>
                        </a:rPr>
                        <a:t>1 12 01041 01 6000 120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Плата за размещение отходов производства (федеральные государственные органы, Банк России, органы управления государственными внебюджетными фондами Российской Федерации)</a:t>
                      </a:r>
                    </a:p>
                  </a:txBody>
                  <a:tcPr marL="9525" marR="9525" marT="9525" marB="0" anchor="ctr"/>
                </a:tc>
                <a:tc>
                  <a:txBody>
                    <a:bodyPr/>
                    <a:lstStyle/>
                    <a:p>
                      <a:pPr algn="ctr" fontAlgn="b"/>
                      <a:r>
                        <a:rPr lang="ru-RU" sz="800" b="1" i="0" u="none" strike="noStrike">
                          <a:solidFill>
                            <a:srgbClr val="000000"/>
                          </a:solidFill>
                          <a:effectLst/>
                          <a:latin typeface="Arial" panose="020B0604020202020204" pitchFamily="34" charset="0"/>
                        </a:rPr>
                        <a:t>214,0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339754622"/>
                  </a:ext>
                </a:extLst>
              </a:tr>
              <a:tr h="357966">
                <a:tc>
                  <a:txBody>
                    <a:bodyPr/>
                    <a:lstStyle/>
                    <a:p>
                      <a:pPr algn="l" fontAlgn="ctr"/>
                      <a:r>
                        <a:rPr lang="ru-RU" sz="800" b="1" i="0" u="none" strike="noStrike">
                          <a:solidFill>
                            <a:srgbClr val="000000"/>
                          </a:solidFill>
                          <a:effectLst/>
                          <a:latin typeface="Arial" panose="020B0604020202020204" pitchFamily="34" charset="0"/>
                        </a:rPr>
                        <a:t>1 13 00 000 00 0000 000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ДОХОДЫ ОТ ОКАЗАНИЯ ПЛАТНЫХ УСЛУГ И КОМПЕНСАЦИИ ЗАТРАТ ГОСУДАРСТВА</a:t>
                      </a:r>
                    </a:p>
                  </a:txBody>
                  <a:tcPr marL="9525" marR="9525" marT="9525" marB="0" anchor="ctr"/>
                </a:tc>
                <a:tc>
                  <a:txBody>
                    <a:bodyPr/>
                    <a:lstStyle/>
                    <a:p>
                      <a:pPr algn="ctr" fontAlgn="b"/>
                      <a:r>
                        <a:rPr lang="ru-RU" sz="800" b="1" i="0" u="none" strike="noStrike">
                          <a:solidFill>
                            <a:srgbClr val="000000"/>
                          </a:solidFill>
                          <a:effectLst/>
                          <a:latin typeface="Arial" panose="020B0604020202020204" pitchFamily="34" charset="0"/>
                        </a:rPr>
                        <a:t>13 905,6</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11 581,0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9 183,0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9 183,0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9 183,0</a:t>
                      </a:r>
                    </a:p>
                  </a:txBody>
                  <a:tcPr marL="9525" marR="9525" marT="9525" marB="0" anchor="ctr"/>
                </a:tc>
                <a:extLst>
                  <a:ext uri="{0D108BD9-81ED-4DB2-BD59-A6C34878D82A}">
                    <a16:rowId xmlns:a16="http://schemas.microsoft.com/office/drawing/2014/main" val="2992045659"/>
                  </a:ext>
                </a:extLst>
              </a:tr>
              <a:tr h="357966">
                <a:tc>
                  <a:txBody>
                    <a:bodyPr/>
                    <a:lstStyle/>
                    <a:p>
                      <a:pPr algn="l" fontAlgn="ctr"/>
                      <a:r>
                        <a:rPr lang="ru-RU" sz="800" b="1" i="0" u="none" strike="noStrike">
                          <a:solidFill>
                            <a:srgbClr val="000000"/>
                          </a:solidFill>
                          <a:effectLst/>
                          <a:latin typeface="Arial" panose="020B0604020202020204" pitchFamily="34" charset="0"/>
                        </a:rPr>
                        <a:t>1 13 01 000 00 0000 130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Доходы от оказания платных услуг (работ)</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11 605,9</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9 182,5</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9 183,0</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9 183,0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9 183,0</a:t>
                      </a:r>
                    </a:p>
                  </a:txBody>
                  <a:tcPr marL="9525" marR="9525" marT="9525" marB="0" anchor="ctr"/>
                </a:tc>
                <a:extLst>
                  <a:ext uri="{0D108BD9-81ED-4DB2-BD59-A6C34878D82A}">
                    <a16:rowId xmlns:a16="http://schemas.microsoft.com/office/drawing/2014/main" val="1032490024"/>
                  </a:ext>
                </a:extLst>
              </a:tr>
              <a:tr h="357966">
                <a:tc>
                  <a:txBody>
                    <a:bodyPr/>
                    <a:lstStyle/>
                    <a:p>
                      <a:pPr algn="l" fontAlgn="ctr"/>
                      <a:r>
                        <a:rPr lang="ru-RU" sz="800" b="0" i="0" u="none" strike="noStrike">
                          <a:solidFill>
                            <a:srgbClr val="000000"/>
                          </a:solidFill>
                          <a:effectLst/>
                          <a:latin typeface="Arial" panose="020B0604020202020204" pitchFamily="34" charset="0"/>
                        </a:rPr>
                        <a:t>1 13 01 994 04 0001 130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доходы от оказания платных услуг (работ) получателями средств бюджетов городских округов (платные услуги МФЦ)</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9 884,7</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9 182,5</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9 183,0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9 183,0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9 183,0</a:t>
                      </a:r>
                    </a:p>
                  </a:txBody>
                  <a:tcPr marL="9525" marR="9525" marT="9525" marB="0" anchor="ctr"/>
                </a:tc>
                <a:extLst>
                  <a:ext uri="{0D108BD9-81ED-4DB2-BD59-A6C34878D82A}">
                    <a16:rowId xmlns:a16="http://schemas.microsoft.com/office/drawing/2014/main" val="804752390"/>
                  </a:ext>
                </a:extLst>
              </a:tr>
              <a:tr h="531175">
                <a:tc>
                  <a:txBody>
                    <a:bodyPr/>
                    <a:lstStyle/>
                    <a:p>
                      <a:pPr algn="l" fontAlgn="ctr"/>
                      <a:r>
                        <a:rPr lang="ru-RU" sz="800" b="0" i="0" u="none" strike="noStrike">
                          <a:solidFill>
                            <a:srgbClr val="000000"/>
                          </a:solidFill>
                          <a:effectLst/>
                          <a:latin typeface="Arial" panose="020B0604020202020204" pitchFamily="34" charset="0"/>
                        </a:rPr>
                        <a:t>1 13  01994 04 0002 130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доходы от оказания платных услуг (работ) получателями средств бюджетов городских округов</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1 721,2</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425288904"/>
                  </a:ext>
                </a:extLst>
              </a:tr>
              <a:tr h="357966">
                <a:tc>
                  <a:txBody>
                    <a:bodyPr/>
                    <a:lstStyle/>
                    <a:p>
                      <a:pPr algn="l" fontAlgn="ctr"/>
                      <a:r>
                        <a:rPr lang="ru-RU" sz="800" b="1" i="0" u="none" strike="noStrike">
                          <a:solidFill>
                            <a:srgbClr val="000000"/>
                          </a:solidFill>
                          <a:effectLst/>
                          <a:latin typeface="Arial" panose="020B0604020202020204" pitchFamily="34" charset="0"/>
                        </a:rPr>
                        <a:t>1 13 02 000 00 0000 130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Доходы от компенсации затрат государства</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2 299,7</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2 398,5</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266741480"/>
                  </a:ext>
                </a:extLst>
              </a:tr>
              <a:tr h="257821">
                <a:tc>
                  <a:txBody>
                    <a:bodyPr/>
                    <a:lstStyle/>
                    <a:p>
                      <a:pPr algn="l" fontAlgn="ctr"/>
                      <a:r>
                        <a:rPr lang="ru-RU" sz="800" b="0" i="0" u="none" strike="noStrike">
                          <a:solidFill>
                            <a:srgbClr val="000000"/>
                          </a:solidFill>
                          <a:effectLst/>
                          <a:latin typeface="Arial" panose="020B0604020202020204" pitchFamily="34" charset="0"/>
                        </a:rPr>
                        <a:t>1 13 02 994 04 0002 130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доходы от компенсации затрат бюджетов городских округов  (доходы от компенсации затрат бюджета)</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2 227,0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2 398,5</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1411454162"/>
                  </a:ext>
                </a:extLst>
              </a:tr>
              <a:tr h="230946">
                <a:tc>
                  <a:txBody>
                    <a:bodyPr/>
                    <a:lstStyle/>
                    <a:p>
                      <a:pPr algn="l" fontAlgn="ctr"/>
                      <a:r>
                        <a:rPr lang="ru-RU" sz="800" b="0" i="0" u="none" strike="noStrike">
                          <a:solidFill>
                            <a:srgbClr val="000000"/>
                          </a:solidFill>
                          <a:effectLst/>
                          <a:latin typeface="Arial" panose="020B0604020202020204" pitchFamily="34" charset="0"/>
                        </a:rPr>
                        <a:t>1 13 02 064 04 0000 130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Доходы, поступающие в порядке возмещения расходов, понесенных в связи с эксплуатацией имущества городских округов</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72,7</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1371982376"/>
                  </a:ext>
                </a:extLst>
              </a:tr>
            </a:tbl>
          </a:graphicData>
        </a:graphic>
      </p:graphicFrame>
    </p:spTree>
    <p:extLst>
      <p:ext uri="{BB962C8B-B14F-4D97-AF65-F5344CB8AC3E}">
        <p14:creationId xmlns:p14="http://schemas.microsoft.com/office/powerpoint/2010/main" val="447414614"/>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2000">
              <a:schemeClr val="accent1">
                <a:lumMod val="5000"/>
                <a:lumOff val="95000"/>
              </a:schemeClr>
            </a:gs>
            <a:gs pos="11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1C65700-C419-4AF5-9133-AE37F5BF66E7}"/>
              </a:ext>
            </a:extLst>
          </p:cNvPr>
          <p:cNvSpPr>
            <a:spLocks noGrp="1"/>
          </p:cNvSpPr>
          <p:nvPr>
            <p:ph type="title"/>
          </p:nvPr>
        </p:nvSpPr>
        <p:spPr>
          <a:xfrm>
            <a:off x="1379913" y="365760"/>
            <a:ext cx="9980814" cy="464816"/>
          </a:xfrm>
          <a:solidFill>
            <a:schemeClr val="accent1">
              <a:lumMod val="60000"/>
              <a:lumOff val="40000"/>
            </a:schemeClr>
          </a:solidFill>
          <a:ln>
            <a:solidFill>
              <a:schemeClr val="accent1">
                <a:lumMod val="50000"/>
              </a:schemeClr>
            </a:solidFill>
          </a:ln>
        </p:spPr>
        <p:txBody>
          <a:bodyPr>
            <a:normAutofit/>
          </a:bodyPr>
          <a:lstStyle/>
          <a:p>
            <a:pPr algn="ctr"/>
            <a:r>
              <a:rPr lang="ru-RU" sz="1400" b="1" dirty="0">
                <a:latin typeface="Arial" panose="020B0604020202020204" pitchFamily="34" charset="0"/>
                <a:cs typeface="Arial" panose="020B0604020202020204" pitchFamily="34" charset="0"/>
              </a:rPr>
              <a:t>СОДЕРЖАНИЕ</a:t>
            </a:r>
          </a:p>
        </p:txBody>
      </p:sp>
      <p:sp>
        <p:nvSpPr>
          <p:cNvPr id="3" name="Объект 2">
            <a:extLst>
              <a:ext uri="{FF2B5EF4-FFF2-40B4-BE49-F238E27FC236}">
                <a16:creationId xmlns:a16="http://schemas.microsoft.com/office/drawing/2014/main" id="{6886C43B-5D5B-4261-8C39-B80F0F17CCDD}"/>
              </a:ext>
            </a:extLst>
          </p:cNvPr>
          <p:cNvSpPr>
            <a:spLocks noGrp="1"/>
          </p:cNvSpPr>
          <p:nvPr>
            <p:ph idx="1"/>
          </p:nvPr>
        </p:nvSpPr>
        <p:spPr>
          <a:xfrm>
            <a:off x="1379913" y="1091682"/>
            <a:ext cx="9980814" cy="5264668"/>
          </a:xfrm>
          <a:solidFill>
            <a:schemeClr val="accent1">
              <a:lumMod val="20000"/>
              <a:lumOff val="80000"/>
            </a:schemeClr>
          </a:solidFill>
          <a:ln>
            <a:solidFill>
              <a:schemeClr val="accent1">
                <a:lumMod val="75000"/>
              </a:schemeClr>
            </a:solidFill>
          </a:ln>
        </p:spPr>
        <p:txBody>
          <a:bodyPr>
            <a:normAutofit/>
          </a:bodyPr>
          <a:lstStyle/>
          <a:p>
            <a:pPr>
              <a:buFont typeface="Wingdings" panose="05000000000000000000" pitchFamily="2" charset="2"/>
              <a:buChar char="q"/>
            </a:pPr>
            <a:r>
              <a:rPr lang="ru-RU" sz="800" dirty="0">
                <a:latin typeface="Arial" panose="020B0604020202020204" pitchFamily="34" charset="0"/>
                <a:cs typeface="Arial" panose="020B0604020202020204" pitchFamily="34" charset="0"/>
              </a:rPr>
              <a:t>3</a:t>
            </a:r>
            <a:r>
              <a:rPr lang="ru-RU" sz="800" b="1" dirty="0">
                <a:latin typeface="Arial" panose="020B0604020202020204" pitchFamily="34" charset="0"/>
                <a:cs typeface="Arial" panose="020B0604020202020204" pitchFamily="34" charset="0"/>
              </a:rPr>
              <a:t>.Основные понятия и определения</a:t>
            </a:r>
          </a:p>
          <a:p>
            <a:pPr>
              <a:buFont typeface="Wingdings" panose="05000000000000000000" pitchFamily="2" charset="2"/>
              <a:buChar char="q"/>
            </a:pPr>
            <a:r>
              <a:rPr lang="ru-RU" sz="800" b="1" dirty="0">
                <a:latin typeface="Arial" panose="020B0604020202020204" pitchFamily="34" charset="0"/>
                <a:cs typeface="Arial" panose="020B0604020202020204" pitchFamily="34" charset="0"/>
              </a:rPr>
              <a:t>4.Описание административно-территориального образования города Долгопрудный</a:t>
            </a:r>
          </a:p>
          <a:p>
            <a:pPr>
              <a:buFont typeface="Wingdings" panose="05000000000000000000" pitchFamily="2" charset="2"/>
              <a:buChar char="q"/>
            </a:pPr>
            <a:r>
              <a:rPr lang="ru-RU" sz="800" b="1" dirty="0">
                <a:latin typeface="Arial" panose="020B0604020202020204" pitchFamily="34" charset="0"/>
                <a:cs typeface="Arial" panose="020B0604020202020204" pitchFamily="34" charset="0"/>
              </a:rPr>
              <a:t>5. Основные показатели социально-экономического развития </a:t>
            </a:r>
          </a:p>
          <a:p>
            <a:pPr>
              <a:buFont typeface="Wingdings" panose="05000000000000000000" pitchFamily="2" charset="2"/>
              <a:buChar char="q"/>
            </a:pPr>
            <a:r>
              <a:rPr lang="ru-RU" sz="800" b="1" dirty="0" smtClean="0">
                <a:latin typeface="Arial" panose="020B0604020202020204" pitchFamily="34" charset="0"/>
                <a:cs typeface="Arial" panose="020B0604020202020204" pitchFamily="34" charset="0"/>
              </a:rPr>
              <a:t>8. </a:t>
            </a:r>
            <a:r>
              <a:rPr lang="ru-RU" sz="800" b="1" dirty="0">
                <a:latin typeface="Arial" panose="020B0604020202020204" pitchFamily="34" charset="0"/>
                <a:cs typeface="Arial" panose="020B0604020202020204" pitchFamily="34" charset="0"/>
              </a:rPr>
              <a:t>Социально-экономическое развитие городского округа Долгопрудный</a:t>
            </a:r>
          </a:p>
          <a:p>
            <a:pPr>
              <a:buFont typeface="Wingdings" panose="05000000000000000000" pitchFamily="2" charset="2"/>
              <a:buChar char="q"/>
            </a:pPr>
            <a:r>
              <a:rPr lang="ru-RU" sz="800" b="1" dirty="0" smtClean="0">
                <a:latin typeface="Arial" panose="020B0604020202020204" pitchFamily="34" charset="0"/>
                <a:cs typeface="Arial" panose="020B0604020202020204" pitchFamily="34" charset="0"/>
              </a:rPr>
              <a:t>12. </a:t>
            </a:r>
            <a:r>
              <a:rPr lang="ru-RU" sz="800" b="1" dirty="0">
                <a:latin typeface="Arial" panose="020B0604020202020204" pitchFamily="34" charset="0"/>
                <a:cs typeface="Arial" panose="020B0604020202020204" pitchFamily="34" charset="0"/>
              </a:rPr>
              <a:t>Основные задачи и приоритеты  бюджетной политики  на </a:t>
            </a:r>
            <a:r>
              <a:rPr lang="ru-RU" sz="800" b="1" dirty="0" smtClean="0">
                <a:latin typeface="Arial" panose="020B0604020202020204" pitchFamily="34" charset="0"/>
                <a:cs typeface="Arial" panose="020B0604020202020204" pitchFamily="34" charset="0"/>
              </a:rPr>
              <a:t>2025 </a:t>
            </a:r>
            <a:r>
              <a:rPr lang="ru-RU" sz="800" b="1" dirty="0">
                <a:latin typeface="Arial" panose="020B0604020202020204" pitchFamily="34" charset="0"/>
                <a:cs typeface="Arial" panose="020B0604020202020204" pitchFamily="34" charset="0"/>
              </a:rPr>
              <a:t>год и на плановый период </a:t>
            </a:r>
            <a:r>
              <a:rPr lang="ru-RU" sz="800" b="1" dirty="0" smtClean="0">
                <a:latin typeface="Arial" panose="020B0604020202020204" pitchFamily="34" charset="0"/>
                <a:cs typeface="Arial" panose="020B0604020202020204" pitchFamily="34" charset="0"/>
              </a:rPr>
              <a:t>2026 </a:t>
            </a:r>
            <a:r>
              <a:rPr lang="ru-RU" sz="800" b="1" dirty="0">
                <a:latin typeface="Arial" panose="020B0604020202020204" pitchFamily="34" charset="0"/>
                <a:cs typeface="Arial" panose="020B0604020202020204" pitchFamily="34" charset="0"/>
              </a:rPr>
              <a:t>и </a:t>
            </a:r>
            <a:r>
              <a:rPr lang="ru-RU" sz="800" b="1" dirty="0" smtClean="0">
                <a:latin typeface="Arial" panose="020B0604020202020204" pitchFamily="34" charset="0"/>
                <a:cs typeface="Arial" panose="020B0604020202020204" pitchFamily="34" charset="0"/>
              </a:rPr>
              <a:t>2027 </a:t>
            </a:r>
            <a:r>
              <a:rPr lang="ru-RU" sz="800" b="1" dirty="0">
                <a:latin typeface="Arial" panose="020B0604020202020204" pitchFamily="34" charset="0"/>
                <a:cs typeface="Arial" panose="020B0604020202020204" pitchFamily="34" charset="0"/>
              </a:rPr>
              <a:t>годов</a:t>
            </a:r>
          </a:p>
          <a:p>
            <a:pPr>
              <a:buFont typeface="Wingdings" panose="05000000000000000000" pitchFamily="2" charset="2"/>
              <a:buChar char="q"/>
            </a:pPr>
            <a:r>
              <a:rPr lang="ru-RU" sz="800" b="1" dirty="0" smtClean="0">
                <a:latin typeface="Arial" panose="020B0604020202020204" pitchFamily="34" charset="0"/>
                <a:cs typeface="Arial" panose="020B0604020202020204" pitchFamily="34" charset="0"/>
              </a:rPr>
              <a:t>13. </a:t>
            </a:r>
            <a:r>
              <a:rPr lang="ru-RU" sz="800" b="1" dirty="0">
                <a:latin typeface="Arial" panose="020B0604020202020204" pitchFamily="34" charset="0"/>
                <a:cs typeface="Arial" panose="020B0604020202020204" pitchFamily="34" charset="0"/>
              </a:rPr>
              <a:t>Основные направления бюджетной и налоговой политики на </a:t>
            </a:r>
            <a:r>
              <a:rPr lang="ru-RU" sz="800" b="1" dirty="0">
                <a:latin typeface="Arial" panose="020B0604020202020204" pitchFamily="34" charset="0"/>
                <a:cs typeface="Arial" panose="020B0604020202020204" pitchFamily="34" charset="0"/>
              </a:rPr>
              <a:t>2025 год и на плановый период 2026 и 2027 годов </a:t>
            </a:r>
            <a:endParaRPr lang="ru-RU" sz="800" b="1" dirty="0">
              <a:latin typeface="Arial" panose="020B0604020202020204" pitchFamily="34" charset="0"/>
              <a:cs typeface="Arial" panose="020B0604020202020204" pitchFamily="34" charset="0"/>
            </a:endParaRPr>
          </a:p>
          <a:p>
            <a:pPr>
              <a:buFont typeface="Wingdings" panose="05000000000000000000" pitchFamily="2" charset="2"/>
              <a:buChar char="q"/>
            </a:pPr>
            <a:r>
              <a:rPr lang="ru-RU" sz="800" b="1" dirty="0" smtClean="0">
                <a:latin typeface="Arial" panose="020B0604020202020204" pitchFamily="34" charset="0"/>
                <a:cs typeface="Arial" panose="020B0604020202020204" pitchFamily="34" charset="0"/>
              </a:rPr>
              <a:t>14. </a:t>
            </a:r>
            <a:r>
              <a:rPr lang="ru-RU" sz="800" b="1" dirty="0">
                <a:latin typeface="Arial" panose="020B0604020202020204" pitchFamily="34" charset="0"/>
                <a:cs typeface="Arial" panose="020B0604020202020204" pitchFamily="34" charset="0"/>
              </a:rPr>
              <a:t>Основные характеристики бюджета городского округа Долгопрудный</a:t>
            </a:r>
          </a:p>
          <a:p>
            <a:pPr>
              <a:buFont typeface="Wingdings" panose="05000000000000000000" pitchFamily="2" charset="2"/>
              <a:buChar char="q"/>
            </a:pPr>
            <a:r>
              <a:rPr lang="ru-RU" sz="800" b="1" dirty="0" smtClean="0">
                <a:latin typeface="Arial" panose="020B0604020202020204" pitchFamily="34" charset="0"/>
                <a:cs typeface="Arial" panose="020B0604020202020204" pitchFamily="34" charset="0"/>
              </a:rPr>
              <a:t>15.</a:t>
            </a:r>
            <a:r>
              <a:rPr lang="ru-RU" sz="800" dirty="0" smtClean="0"/>
              <a:t> </a:t>
            </a:r>
            <a:r>
              <a:rPr lang="ru-RU" sz="800" b="1" dirty="0">
                <a:latin typeface="Arial" panose="020B0604020202020204" pitchFamily="34" charset="0"/>
                <a:cs typeface="Arial" panose="020B0604020202020204" pitchFamily="34" charset="0"/>
              </a:rPr>
              <a:t>Динамика доходной части бюджета городского округа </a:t>
            </a:r>
            <a:r>
              <a:rPr lang="ru-RU" sz="800" b="1" dirty="0" smtClean="0">
                <a:latin typeface="Arial" panose="020B0604020202020204" pitchFamily="34" charset="0"/>
                <a:cs typeface="Arial" panose="020B0604020202020204" pitchFamily="34" charset="0"/>
              </a:rPr>
              <a:t>2022-2027 </a:t>
            </a:r>
            <a:r>
              <a:rPr lang="ru-RU" sz="800" b="1" dirty="0">
                <a:latin typeface="Arial" panose="020B0604020202020204" pitchFamily="34" charset="0"/>
                <a:cs typeface="Arial" panose="020B0604020202020204" pitchFamily="34" charset="0"/>
              </a:rPr>
              <a:t>гг.</a:t>
            </a:r>
          </a:p>
          <a:p>
            <a:pPr>
              <a:buFont typeface="Wingdings" panose="05000000000000000000" pitchFamily="2" charset="2"/>
              <a:buChar char="q"/>
            </a:pPr>
            <a:r>
              <a:rPr lang="ru-RU" sz="800" b="1" dirty="0" smtClean="0">
                <a:latin typeface="Arial" panose="020B0604020202020204" pitchFamily="34" charset="0"/>
                <a:cs typeface="Arial" panose="020B0604020202020204" pitchFamily="34" charset="0"/>
              </a:rPr>
              <a:t>16.</a:t>
            </a:r>
            <a:r>
              <a:rPr lang="ru-RU" sz="800" dirty="0" smtClean="0"/>
              <a:t> </a:t>
            </a:r>
            <a:r>
              <a:rPr lang="ru-RU" sz="800" b="1" dirty="0">
                <a:latin typeface="Arial" panose="020B0604020202020204" pitchFamily="34" charset="0"/>
                <a:cs typeface="Arial" panose="020B0604020202020204" pitchFamily="34" charset="0"/>
              </a:rPr>
              <a:t>Структура налоговых и неналоговых доходов, а </a:t>
            </a:r>
            <a:r>
              <a:rPr lang="ru-RU" sz="800" b="1" dirty="0" smtClean="0">
                <a:latin typeface="Arial" panose="020B0604020202020204" pitchFamily="34" charset="0"/>
                <a:cs typeface="Arial" panose="020B0604020202020204" pitchFamily="34" charset="0"/>
              </a:rPr>
              <a:t>также межбюджетных </a:t>
            </a:r>
            <a:r>
              <a:rPr lang="ru-RU" sz="800" b="1" dirty="0">
                <a:latin typeface="Arial" panose="020B0604020202020204" pitchFamily="34" charset="0"/>
                <a:cs typeface="Arial" panose="020B0604020202020204" pitchFamily="34" charset="0"/>
              </a:rPr>
              <a:t>трансфертов, поступающих в бюджет</a:t>
            </a:r>
          </a:p>
          <a:p>
            <a:pPr>
              <a:buFont typeface="Wingdings" panose="05000000000000000000" pitchFamily="2" charset="2"/>
              <a:buChar char="q"/>
            </a:pPr>
            <a:r>
              <a:rPr lang="ru-RU" sz="800" b="1" dirty="0" smtClean="0">
                <a:latin typeface="Arial" panose="020B0604020202020204" pitchFamily="34" charset="0"/>
                <a:cs typeface="Arial" panose="020B0604020202020204" pitchFamily="34" charset="0"/>
              </a:rPr>
              <a:t>30. </a:t>
            </a:r>
            <a:r>
              <a:rPr lang="ru-RU" sz="800" b="1" dirty="0">
                <a:latin typeface="Arial" panose="020B0604020202020204" pitchFamily="34" charset="0"/>
                <a:cs typeface="Arial" panose="020B0604020202020204" pitchFamily="34" charset="0"/>
              </a:rPr>
              <a:t>Доходная часть бюджета городского округа Долгопрудный</a:t>
            </a:r>
          </a:p>
          <a:p>
            <a:pPr>
              <a:buFont typeface="Wingdings" panose="05000000000000000000" pitchFamily="2" charset="2"/>
              <a:buChar char="q"/>
            </a:pPr>
            <a:r>
              <a:rPr lang="ru-RU" sz="800" b="1" dirty="0" smtClean="0">
                <a:latin typeface="Arial" panose="020B0604020202020204" pitchFamily="34" charset="0"/>
                <a:cs typeface="Arial" panose="020B0604020202020204" pitchFamily="34" charset="0"/>
              </a:rPr>
              <a:t>31.</a:t>
            </a:r>
            <a:r>
              <a:rPr lang="ru-RU" sz="800" dirty="0" smtClean="0"/>
              <a:t> </a:t>
            </a:r>
            <a:r>
              <a:rPr lang="ru-RU" sz="800" b="1" dirty="0">
                <a:latin typeface="Arial" panose="020B0604020202020204" pitchFamily="34" charset="0"/>
                <a:cs typeface="Arial" panose="020B0604020202020204" pitchFamily="34" charset="0"/>
              </a:rPr>
              <a:t>Структура налоговых и неналоговых доходов бюджета городского округа Долгопрудный в </a:t>
            </a:r>
            <a:r>
              <a:rPr lang="ru-RU" sz="800" b="1" dirty="0" smtClean="0">
                <a:latin typeface="Arial" panose="020B0604020202020204" pitchFamily="34" charset="0"/>
                <a:cs typeface="Arial" panose="020B0604020202020204" pitchFamily="34" charset="0"/>
              </a:rPr>
              <a:t>2025 </a:t>
            </a:r>
            <a:r>
              <a:rPr lang="ru-RU" sz="800" b="1" dirty="0">
                <a:latin typeface="Arial" panose="020B0604020202020204" pitchFamily="34" charset="0"/>
                <a:cs typeface="Arial" panose="020B0604020202020204" pitchFamily="34" charset="0"/>
              </a:rPr>
              <a:t>году</a:t>
            </a:r>
          </a:p>
          <a:p>
            <a:pPr>
              <a:buFont typeface="Wingdings" panose="05000000000000000000" pitchFamily="2" charset="2"/>
              <a:buChar char="q"/>
            </a:pPr>
            <a:r>
              <a:rPr lang="ru-RU" sz="800" b="1" dirty="0" smtClean="0">
                <a:latin typeface="Arial" panose="020B0604020202020204" pitchFamily="34" charset="0"/>
                <a:cs typeface="Arial" panose="020B0604020202020204" pitchFamily="34" charset="0"/>
              </a:rPr>
              <a:t>32. </a:t>
            </a:r>
            <a:r>
              <a:rPr lang="ru-RU" sz="800" b="1" dirty="0">
                <a:latin typeface="Arial" panose="020B0604020202020204" pitchFamily="34" charset="0"/>
                <a:cs typeface="Arial" panose="020B0604020202020204" pitchFamily="34" charset="0"/>
              </a:rPr>
              <a:t>Информация об удельном объеме налоговых и неналоговых доходов бюджета городского округа Долгопрудный в расчете на душу населения в сравнении с другими муниципальными образованиями Московской области</a:t>
            </a:r>
          </a:p>
          <a:p>
            <a:pPr>
              <a:buFont typeface="Wingdings" panose="05000000000000000000" pitchFamily="2" charset="2"/>
              <a:buChar char="q"/>
            </a:pPr>
            <a:r>
              <a:rPr lang="ru-RU" altLang="ru-RU" sz="800" b="1" dirty="0" smtClean="0">
                <a:latin typeface="Arial" panose="020B0604020202020204" pitchFamily="34" charset="0"/>
                <a:cs typeface="Arial" panose="020B0604020202020204" pitchFamily="34" charset="0"/>
              </a:rPr>
              <a:t>33. </a:t>
            </a:r>
            <a:r>
              <a:rPr lang="ru-RU" sz="800" b="1" dirty="0">
                <a:latin typeface="Arial" panose="020B0604020202020204" pitchFamily="34" charset="0"/>
                <a:cs typeface="Arial" panose="020B0604020202020204" pitchFamily="34" charset="0"/>
              </a:rPr>
              <a:t>Информация о ставках налогов</a:t>
            </a:r>
          </a:p>
          <a:p>
            <a:pPr>
              <a:buFont typeface="Wingdings" panose="05000000000000000000" pitchFamily="2" charset="2"/>
              <a:buChar char="q"/>
            </a:pPr>
            <a:r>
              <a:rPr lang="ru-RU" altLang="ru-RU" sz="800" b="1" dirty="0" smtClean="0">
                <a:latin typeface="Arial" panose="020B0604020202020204" pitchFamily="34" charset="0"/>
                <a:cs typeface="Arial" panose="020B0604020202020204" pitchFamily="34" charset="0"/>
              </a:rPr>
              <a:t>34.</a:t>
            </a:r>
            <a:r>
              <a:rPr lang="ru-RU" sz="800" dirty="0" smtClean="0"/>
              <a:t> </a:t>
            </a:r>
            <a:r>
              <a:rPr lang="ru-RU" sz="800" b="1" dirty="0">
                <a:latin typeface="Arial" panose="020B0604020202020204" pitchFamily="34" charset="0"/>
                <a:cs typeface="Arial" panose="020B0604020202020204" pitchFamily="34" charset="0"/>
              </a:rPr>
              <a:t>Информация об объемах предоставленных льгот, установленных решением Совета депутатов городского округа Долгопрудный Московской области </a:t>
            </a:r>
          </a:p>
          <a:p>
            <a:pPr>
              <a:buFont typeface="Wingdings" panose="05000000000000000000" pitchFamily="2" charset="2"/>
              <a:buChar char="q"/>
            </a:pPr>
            <a:r>
              <a:rPr lang="ru-RU" sz="800" b="1" dirty="0" smtClean="0">
                <a:latin typeface="Arial" panose="020B0604020202020204" pitchFamily="34" charset="0"/>
                <a:cs typeface="Arial" panose="020B0604020202020204" pitchFamily="34" charset="0"/>
              </a:rPr>
              <a:t>39. </a:t>
            </a:r>
            <a:r>
              <a:rPr lang="ru-RU" sz="800" b="1" dirty="0">
                <a:latin typeface="Arial" panose="020B0604020202020204" pitchFamily="34" charset="0"/>
                <a:cs typeface="Arial" panose="020B0604020202020204" pitchFamily="34" charset="0"/>
              </a:rPr>
              <a:t>Расходы бюджета городского округа Долгопрудный на </a:t>
            </a:r>
            <a:r>
              <a:rPr lang="ru-RU" sz="800" b="1" dirty="0" smtClean="0">
                <a:latin typeface="Arial" panose="020B0604020202020204" pitchFamily="34" charset="0"/>
                <a:cs typeface="Arial" panose="020B0604020202020204" pitchFamily="34" charset="0"/>
              </a:rPr>
              <a:t>2023-2027 </a:t>
            </a:r>
            <a:r>
              <a:rPr lang="ru-RU" sz="800" b="1" dirty="0">
                <a:latin typeface="Arial" panose="020B0604020202020204" pitchFamily="34" charset="0"/>
                <a:cs typeface="Arial" panose="020B0604020202020204" pitchFamily="34" charset="0"/>
              </a:rPr>
              <a:t>гг. по разделам бюджетной классификации </a:t>
            </a:r>
          </a:p>
          <a:p>
            <a:pPr>
              <a:buFont typeface="Wingdings" panose="05000000000000000000" pitchFamily="2" charset="2"/>
              <a:buChar char="q"/>
            </a:pPr>
            <a:r>
              <a:rPr lang="ru-RU" sz="800" b="1" dirty="0" smtClean="0">
                <a:latin typeface="Arial" panose="020B0604020202020204" pitchFamily="34" charset="0"/>
                <a:cs typeface="Arial" panose="020B0604020202020204" pitchFamily="34" charset="0"/>
              </a:rPr>
              <a:t>40. </a:t>
            </a:r>
            <a:r>
              <a:rPr lang="ru-RU" sz="800" b="1" dirty="0">
                <a:latin typeface="Arial" panose="020B0604020202020204" pitchFamily="34" charset="0"/>
                <a:cs typeface="Arial" panose="020B0604020202020204" pitchFamily="34" charset="0"/>
              </a:rPr>
              <a:t>Расходы бюджета городского округа Долгопрудный на</a:t>
            </a:r>
            <a:r>
              <a:rPr lang="en-US" sz="800" b="1" dirty="0">
                <a:latin typeface="Arial" panose="020B0604020202020204" pitchFamily="34" charset="0"/>
                <a:cs typeface="Arial" panose="020B0604020202020204" pitchFamily="34" charset="0"/>
              </a:rPr>
              <a:t> </a:t>
            </a:r>
            <a:r>
              <a:rPr lang="ru-RU" sz="800" b="1" dirty="0" smtClean="0">
                <a:latin typeface="Arial" panose="020B0604020202020204" pitchFamily="34" charset="0"/>
                <a:cs typeface="Arial" panose="020B0604020202020204" pitchFamily="34" charset="0"/>
              </a:rPr>
              <a:t>2023 </a:t>
            </a:r>
            <a:r>
              <a:rPr lang="ru-RU" sz="800" b="1" dirty="0">
                <a:latin typeface="Arial" panose="020B0604020202020204" pitchFamily="34" charset="0"/>
                <a:cs typeface="Arial" panose="020B0604020202020204" pitchFamily="34" charset="0"/>
              </a:rPr>
              <a:t>- </a:t>
            </a:r>
            <a:r>
              <a:rPr lang="ru-RU" sz="800" b="1" dirty="0" smtClean="0">
                <a:latin typeface="Arial" panose="020B0604020202020204" pitchFamily="34" charset="0"/>
                <a:cs typeface="Arial" panose="020B0604020202020204" pitchFamily="34" charset="0"/>
              </a:rPr>
              <a:t>2027 </a:t>
            </a:r>
            <a:r>
              <a:rPr lang="ru-RU" sz="800" b="1" dirty="0">
                <a:latin typeface="Arial" panose="020B0604020202020204" pitchFamily="34" charset="0"/>
                <a:cs typeface="Arial" panose="020B0604020202020204" pitchFamily="34" charset="0"/>
              </a:rPr>
              <a:t>гг., сформированные по муниципальным программам и непрограммным направлениям деятельности</a:t>
            </a:r>
          </a:p>
          <a:p>
            <a:pPr>
              <a:buFont typeface="Wingdings" panose="05000000000000000000" pitchFamily="2" charset="2"/>
              <a:buChar char="q"/>
            </a:pPr>
            <a:r>
              <a:rPr lang="ru-RU" sz="800" b="1" dirty="0" smtClean="0">
                <a:latin typeface="Arial" panose="020B0604020202020204" pitchFamily="34" charset="0"/>
                <a:cs typeface="Arial" panose="020B0604020202020204" pitchFamily="34" charset="0"/>
              </a:rPr>
              <a:t>42. </a:t>
            </a:r>
            <a:r>
              <a:rPr lang="ru-RU" sz="800" b="1" dirty="0">
                <a:latin typeface="Arial" panose="020B0604020202020204" pitchFamily="34" charset="0"/>
                <a:cs typeface="Arial" panose="020B0604020202020204" pitchFamily="34" charset="0"/>
              </a:rPr>
              <a:t>Реализация муниципальных программ городского округа Долгопрудный в разрезе целевых показателей в динамике</a:t>
            </a:r>
          </a:p>
          <a:p>
            <a:pPr>
              <a:buFont typeface="Wingdings" panose="05000000000000000000" pitchFamily="2" charset="2"/>
              <a:buChar char="q"/>
            </a:pPr>
            <a:r>
              <a:rPr lang="ru-RU" sz="800" b="1" dirty="0" smtClean="0">
                <a:latin typeface="Arial" panose="020B0604020202020204" pitchFamily="34" charset="0"/>
                <a:cs typeface="Arial" panose="020B0604020202020204" pitchFamily="34" charset="0"/>
              </a:rPr>
              <a:t>69. </a:t>
            </a:r>
            <a:r>
              <a:rPr lang="ru-RU" sz="800" b="1" dirty="0">
                <a:latin typeface="Arial" panose="020B0604020202020204" pitchFamily="34" charset="0"/>
                <a:cs typeface="Arial" panose="020B0604020202020204" pitchFamily="34" charset="0"/>
              </a:rPr>
              <a:t>Информация о расходах бюджета с учетом интересов целевых групп пользователей</a:t>
            </a:r>
          </a:p>
          <a:p>
            <a:pPr>
              <a:buFont typeface="Wingdings" panose="05000000000000000000" pitchFamily="2" charset="2"/>
              <a:buChar char="q"/>
            </a:pPr>
            <a:r>
              <a:rPr lang="ru-RU" sz="800" b="1" dirty="0" smtClean="0">
                <a:latin typeface="Arial" panose="020B0604020202020204" pitchFamily="34" charset="0"/>
                <a:cs typeface="Arial" panose="020B0604020202020204" pitchFamily="34" charset="0"/>
              </a:rPr>
              <a:t>73. </a:t>
            </a:r>
            <a:r>
              <a:rPr lang="ru-RU" sz="800" b="1" dirty="0">
                <a:latin typeface="Arial" panose="020B0604020202020204" pitchFamily="34" charset="0"/>
                <a:cs typeface="Arial" panose="020B0604020202020204" pitchFamily="34" charset="0"/>
              </a:rPr>
              <a:t>Информация об общественно значимых проектах, реализуемых на территории городского округа Долгопрудный</a:t>
            </a:r>
          </a:p>
          <a:p>
            <a:pPr>
              <a:buFont typeface="Wingdings" panose="05000000000000000000" pitchFamily="2" charset="2"/>
              <a:buChar char="q"/>
            </a:pPr>
            <a:r>
              <a:rPr lang="ru-RU" sz="800" b="1" dirty="0" smtClean="0">
                <a:latin typeface="Arial" panose="020B0604020202020204" pitchFamily="34" charset="0"/>
                <a:cs typeface="Arial" panose="020B0604020202020204" pitchFamily="34" charset="0"/>
              </a:rPr>
              <a:t>74.Контактная </a:t>
            </a:r>
            <a:r>
              <a:rPr lang="ru-RU" sz="800" b="1" dirty="0">
                <a:latin typeface="Arial" panose="020B0604020202020204" pitchFamily="34" charset="0"/>
                <a:cs typeface="Arial" panose="020B0604020202020204" pitchFamily="34" charset="0"/>
              </a:rPr>
              <a:t>информация</a:t>
            </a:r>
          </a:p>
        </p:txBody>
      </p:sp>
      <p:sp>
        <p:nvSpPr>
          <p:cNvPr id="4" name="Номер слайда 3">
            <a:extLst>
              <a:ext uri="{FF2B5EF4-FFF2-40B4-BE49-F238E27FC236}">
                <a16:creationId xmlns:a16="http://schemas.microsoft.com/office/drawing/2014/main" id="{05BB84A4-7868-463F-B21C-75CF103FA099}"/>
              </a:ext>
            </a:extLst>
          </p:cNvPr>
          <p:cNvSpPr>
            <a:spLocks noGrp="1"/>
          </p:cNvSpPr>
          <p:nvPr>
            <p:ph type="sldNum" sz="quarter" idx="12"/>
          </p:nvPr>
        </p:nvSpPr>
        <p:spPr/>
        <p:txBody>
          <a:bodyPr/>
          <a:lstStyle/>
          <a:p>
            <a:fld id="{5C57661F-B2B1-4F5C-A5BA-3FA02C8F7456}" type="slidenum">
              <a:rPr lang="ru-RU" smtClean="0"/>
              <a:t>2</a:t>
            </a:fld>
            <a:endParaRPr lang="ru-RU"/>
          </a:p>
        </p:txBody>
      </p:sp>
      <p:pic>
        <p:nvPicPr>
          <p:cNvPr id="5" name="Объект 6">
            <a:extLst>
              <a:ext uri="{FF2B5EF4-FFF2-40B4-BE49-F238E27FC236}">
                <a16:creationId xmlns:a16="http://schemas.microsoft.com/office/drawing/2014/main" id="{1487A3D4-87C1-473C-89FA-2FF9C47C2739}"/>
              </a:ext>
            </a:extLst>
          </p:cNvPr>
          <p:cNvPicPr>
            <a:picLocks noGrp="1" noChangeAspect="1"/>
          </p:cNvPicPr>
          <p:nvPr>
            <p:ph idx="4294967295"/>
          </p:nvPr>
        </p:nvPicPr>
        <p:blipFill>
          <a:blip r:embed="rId2" cstate="print">
            <a:extLst>
              <a:ext uri="{28A0092B-C50C-407E-A947-70E740481C1C}">
                <a14:useLocalDpi xmlns:a14="http://schemas.microsoft.com/office/drawing/2010/main" val="0"/>
              </a:ext>
            </a:extLst>
          </a:blip>
          <a:stretch>
            <a:fillRect/>
          </a:stretch>
        </p:blipFill>
        <p:spPr>
          <a:xfrm>
            <a:off x="237115" y="365760"/>
            <a:ext cx="1026420" cy="464817"/>
          </a:xfrm>
        </p:spPr>
      </p:pic>
    </p:spTree>
    <p:extLst>
      <p:ext uri="{BB962C8B-B14F-4D97-AF65-F5344CB8AC3E}">
        <p14:creationId xmlns:p14="http://schemas.microsoft.com/office/powerpoint/2010/main" val="15549431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18EBFE-308D-46D0-80A1-17B999148359}"/>
              </a:ext>
            </a:extLst>
          </p:cNvPr>
          <p:cNvSpPr>
            <a:spLocks noGrp="1"/>
          </p:cNvSpPr>
          <p:nvPr>
            <p:ph type="title"/>
          </p:nvPr>
        </p:nvSpPr>
        <p:spPr>
          <a:xfrm>
            <a:off x="1219200" y="170693"/>
            <a:ext cx="10818890" cy="671838"/>
          </a:xfrm>
        </p:spPr>
        <p:txBody>
          <a:bodyPr>
            <a:noAutofit/>
          </a:bodyPr>
          <a:lstStyle/>
          <a:p>
            <a:pPr algn="ctr"/>
            <a:r>
              <a:rPr lang="ru-RU" sz="2200" dirty="0"/>
              <a:t>Структура налоговых и неналоговых доходов, а также</a:t>
            </a:r>
            <a:br>
              <a:rPr lang="ru-RU" sz="2200" dirty="0"/>
            </a:br>
            <a:r>
              <a:rPr lang="ru-RU" sz="2200" dirty="0"/>
              <a:t>межбюджетных </a:t>
            </a:r>
            <a:r>
              <a:rPr lang="ru-RU" sz="2200" dirty="0" smtClean="0"/>
              <a:t>трансфертов, </a:t>
            </a:r>
            <a:r>
              <a:rPr lang="ru-RU" sz="2200" dirty="0"/>
              <a:t>поступающих в </a:t>
            </a:r>
            <a:r>
              <a:rPr lang="ru-RU" sz="2200" dirty="0" smtClean="0"/>
              <a:t>бюджет</a:t>
            </a:r>
            <a:endParaRPr lang="ru-RU" sz="2200" dirty="0"/>
          </a:p>
        </p:txBody>
      </p:sp>
      <p:sp>
        <p:nvSpPr>
          <p:cNvPr id="8" name="Номер слайда 7">
            <a:extLst>
              <a:ext uri="{FF2B5EF4-FFF2-40B4-BE49-F238E27FC236}">
                <a16:creationId xmlns:a16="http://schemas.microsoft.com/office/drawing/2014/main" id="{E35FA3A3-9787-4C9B-B7B2-6F58EF01330B}"/>
              </a:ext>
            </a:extLst>
          </p:cNvPr>
          <p:cNvSpPr>
            <a:spLocks noGrp="1"/>
          </p:cNvSpPr>
          <p:nvPr>
            <p:ph type="sldNum" sz="quarter" idx="12"/>
          </p:nvPr>
        </p:nvSpPr>
        <p:spPr>
          <a:xfrm>
            <a:off x="9448800" y="6475372"/>
            <a:ext cx="2743200" cy="365125"/>
          </a:xfrm>
        </p:spPr>
        <p:txBody>
          <a:bodyPr/>
          <a:lstStyle/>
          <a:p>
            <a:fld id="{F203300F-B5E5-4D9E-9381-383162CC59FB}" type="slidenum">
              <a:rPr lang="ru-RU" smtClean="0"/>
              <a:pPr/>
              <a:t>20</a:t>
            </a:fld>
            <a:endParaRPr lang="ru-RU" dirty="0"/>
          </a:p>
        </p:txBody>
      </p:sp>
      <p:pic>
        <p:nvPicPr>
          <p:cNvPr id="6" name="Объект 6">
            <a:extLst>
              <a:ext uri="{FF2B5EF4-FFF2-40B4-BE49-F238E27FC236}">
                <a16:creationId xmlns:a16="http://schemas.microsoft.com/office/drawing/2014/main" id="{1F3E35B0-992A-4300-9F82-5784E7BD16D2}"/>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3"/>
            <a:ext cx="986632" cy="419241"/>
          </a:xfrm>
          <a:prstGeom prst="rect">
            <a:avLst/>
          </a:prstGeom>
        </p:spPr>
      </p:pic>
      <p:sp>
        <p:nvSpPr>
          <p:cNvPr id="9" name="Прямоугольник 8">
            <a:extLst>
              <a:ext uri="{FF2B5EF4-FFF2-40B4-BE49-F238E27FC236}">
                <a16:creationId xmlns:a16="http://schemas.microsoft.com/office/drawing/2014/main" id="{B440C88A-06F6-4897-A554-6683D91EF1D8}"/>
              </a:ext>
            </a:extLst>
          </p:cNvPr>
          <p:cNvSpPr/>
          <p:nvPr/>
        </p:nvSpPr>
        <p:spPr>
          <a:xfrm>
            <a:off x="11112285" y="992515"/>
            <a:ext cx="795411" cy="261610"/>
          </a:xfrm>
          <a:prstGeom prst="rect">
            <a:avLst/>
          </a:prstGeom>
        </p:spPr>
        <p:txBody>
          <a:bodyPr wrap="none">
            <a:spAutoFit/>
          </a:bodyPr>
          <a:lstStyle/>
          <a:p>
            <a:r>
              <a:rPr lang="ru-RU" sz="1100" dirty="0"/>
              <a:t>(тыс. руб.)</a:t>
            </a:r>
          </a:p>
        </p:txBody>
      </p:sp>
      <p:graphicFrame>
        <p:nvGraphicFramePr>
          <p:cNvPr id="4" name="Таблица 3"/>
          <p:cNvGraphicFramePr>
            <a:graphicFrameLocks noGrp="1"/>
          </p:cNvGraphicFramePr>
          <p:nvPr/>
        </p:nvGraphicFramePr>
        <p:xfrm>
          <a:off x="223210" y="1225107"/>
          <a:ext cx="11748378" cy="5390167"/>
        </p:xfrm>
        <a:graphic>
          <a:graphicData uri="http://schemas.openxmlformats.org/drawingml/2006/table">
            <a:tbl>
              <a:tblPr>
                <a:tableStyleId>{3C2FFA5D-87B4-456A-9821-1D502468CF0F}</a:tableStyleId>
              </a:tblPr>
              <a:tblGrid>
                <a:gridCol w="1875054">
                  <a:extLst>
                    <a:ext uri="{9D8B030D-6E8A-4147-A177-3AD203B41FA5}">
                      <a16:colId xmlns:a16="http://schemas.microsoft.com/office/drawing/2014/main" val="1525282622"/>
                    </a:ext>
                  </a:extLst>
                </a:gridCol>
                <a:gridCol w="4821563">
                  <a:extLst>
                    <a:ext uri="{9D8B030D-6E8A-4147-A177-3AD203B41FA5}">
                      <a16:colId xmlns:a16="http://schemas.microsoft.com/office/drawing/2014/main" val="1057098412"/>
                    </a:ext>
                  </a:extLst>
                </a:gridCol>
                <a:gridCol w="1037976">
                  <a:extLst>
                    <a:ext uri="{9D8B030D-6E8A-4147-A177-3AD203B41FA5}">
                      <a16:colId xmlns:a16="http://schemas.microsoft.com/office/drawing/2014/main" val="2914851502"/>
                    </a:ext>
                  </a:extLst>
                </a:gridCol>
                <a:gridCol w="803594">
                  <a:extLst>
                    <a:ext uri="{9D8B030D-6E8A-4147-A177-3AD203B41FA5}">
                      <a16:colId xmlns:a16="http://schemas.microsoft.com/office/drawing/2014/main" val="1476295305"/>
                    </a:ext>
                  </a:extLst>
                </a:gridCol>
                <a:gridCol w="1071459">
                  <a:extLst>
                    <a:ext uri="{9D8B030D-6E8A-4147-A177-3AD203B41FA5}">
                      <a16:colId xmlns:a16="http://schemas.microsoft.com/office/drawing/2014/main" val="40484963"/>
                    </a:ext>
                  </a:extLst>
                </a:gridCol>
                <a:gridCol w="1071459">
                  <a:extLst>
                    <a:ext uri="{9D8B030D-6E8A-4147-A177-3AD203B41FA5}">
                      <a16:colId xmlns:a16="http://schemas.microsoft.com/office/drawing/2014/main" val="917232191"/>
                    </a:ext>
                  </a:extLst>
                </a:gridCol>
                <a:gridCol w="1067273">
                  <a:extLst>
                    <a:ext uri="{9D8B030D-6E8A-4147-A177-3AD203B41FA5}">
                      <a16:colId xmlns:a16="http://schemas.microsoft.com/office/drawing/2014/main" val="2284572094"/>
                    </a:ext>
                  </a:extLst>
                </a:gridCol>
              </a:tblGrid>
              <a:tr h="230946">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Код дохода</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Наименование кода дохода</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Исполнено за 2023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Уточненный план 2024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gridSpan="3">
                  <a:txBody>
                    <a:bodyPr/>
                    <a:lstStyle/>
                    <a:p>
                      <a:pPr marL="0" algn="ctr" defTabSz="914400" rtl="0" eaLnBrk="1" fontAlgn="b" latinLnBrk="0" hangingPunct="1"/>
                      <a:r>
                        <a:rPr lang="ru-RU" sz="900" b="1" u="none" strike="noStrike" kern="1200">
                          <a:effectLst/>
                          <a:latin typeface="Arial" panose="020B0604020202020204" pitchFamily="34" charset="0"/>
                          <a:cs typeface="Arial" panose="020B0604020202020204" pitchFamily="34" charset="0"/>
                        </a:rPr>
                        <a:t>Сумма (тыс. руб.)</a:t>
                      </a:r>
                      <a:endParaRPr lang="ru-RU" sz="900" b="1"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424437614"/>
                  </a:ext>
                </a:extLst>
              </a:tr>
              <a:tr h="357966">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2025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2026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2027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extLst>
                  <a:ext uri="{0D108BD9-81ED-4DB2-BD59-A6C34878D82A}">
                    <a16:rowId xmlns:a16="http://schemas.microsoft.com/office/drawing/2014/main" val="88788653"/>
                  </a:ext>
                </a:extLst>
              </a:tr>
              <a:tr h="230946">
                <a:tc>
                  <a:txBody>
                    <a:bodyPr/>
                    <a:lstStyle/>
                    <a:p>
                      <a:pPr algn="l" fontAlgn="ctr"/>
                      <a:r>
                        <a:rPr lang="ru-RU" sz="800" b="1" i="0" u="none" strike="noStrike">
                          <a:solidFill>
                            <a:srgbClr val="000000"/>
                          </a:solidFill>
                          <a:effectLst/>
                          <a:latin typeface="Arial" panose="020B0604020202020204" pitchFamily="34" charset="0"/>
                        </a:rPr>
                        <a:t>1 14 00 000 00 0000 000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ДОХОДЫ ОТ ПРОДАЖИ МАТЕРИАЛЬНЫХ И НЕМАТЕРИАЛЬНЫХ АКТИВОВ</a:t>
                      </a:r>
                    </a:p>
                  </a:txBody>
                  <a:tcPr marL="9525" marR="9525" marT="9525" marB="0" anchor="ctr"/>
                </a:tc>
                <a:tc>
                  <a:txBody>
                    <a:bodyPr/>
                    <a:lstStyle/>
                    <a:p>
                      <a:pPr algn="ctr" fontAlgn="b"/>
                      <a:r>
                        <a:rPr lang="ru-RU" sz="800" b="1" i="0" u="none" strike="noStrike" dirty="0">
                          <a:solidFill>
                            <a:srgbClr val="000000"/>
                          </a:solidFill>
                          <a:effectLst/>
                          <a:latin typeface="Arial" panose="020B0604020202020204" pitchFamily="34" charset="0"/>
                        </a:rPr>
                        <a:t>183 864,3</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144 633,3</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115 454,0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95 116,0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94 778,0</a:t>
                      </a:r>
                    </a:p>
                  </a:txBody>
                  <a:tcPr marL="9525" marR="9525" marT="9525" marB="0" anchor="ctr"/>
                </a:tc>
                <a:extLst>
                  <a:ext uri="{0D108BD9-81ED-4DB2-BD59-A6C34878D82A}">
                    <a16:rowId xmlns:a16="http://schemas.microsoft.com/office/drawing/2014/main" val="135595096"/>
                  </a:ext>
                </a:extLst>
              </a:tr>
              <a:tr h="230946">
                <a:tc>
                  <a:txBody>
                    <a:bodyPr/>
                    <a:lstStyle/>
                    <a:p>
                      <a:pPr algn="l" fontAlgn="ctr"/>
                      <a:r>
                        <a:rPr lang="ru-RU" sz="800" b="1" i="0" u="none" strike="noStrike">
                          <a:solidFill>
                            <a:srgbClr val="000000"/>
                          </a:solidFill>
                          <a:effectLst/>
                          <a:latin typeface="Arial" panose="020B0604020202020204" pitchFamily="34" charset="0"/>
                        </a:rPr>
                        <a:t>1 14 01 000 00 0000 410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Доходы от продажи квартир</a:t>
                      </a:r>
                    </a:p>
                  </a:txBody>
                  <a:tcPr marL="9525" marR="9525" marT="9525" marB="0" anchor="ctr"/>
                </a:tc>
                <a:tc>
                  <a:txBody>
                    <a:bodyPr/>
                    <a:lstStyle/>
                    <a:p>
                      <a:pPr algn="ctr" fontAlgn="b"/>
                      <a:r>
                        <a:rPr lang="ru-RU" sz="800" b="1" i="0" u="none" strike="noStrike" dirty="0">
                          <a:solidFill>
                            <a:srgbClr val="000000"/>
                          </a:solidFill>
                          <a:effectLst/>
                          <a:latin typeface="Arial" panose="020B0604020202020204" pitchFamily="34" charset="0"/>
                        </a:rPr>
                        <a:t>102 193,0</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100 000,0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80 000,0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60 000,0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60 000,0</a:t>
                      </a:r>
                    </a:p>
                  </a:txBody>
                  <a:tcPr marL="9525" marR="9525" marT="9525" marB="0" anchor="ctr"/>
                </a:tc>
                <a:extLst>
                  <a:ext uri="{0D108BD9-81ED-4DB2-BD59-A6C34878D82A}">
                    <a16:rowId xmlns:a16="http://schemas.microsoft.com/office/drawing/2014/main" val="3322408017"/>
                  </a:ext>
                </a:extLst>
              </a:tr>
              <a:tr h="230946">
                <a:tc>
                  <a:txBody>
                    <a:bodyPr/>
                    <a:lstStyle/>
                    <a:p>
                      <a:pPr algn="l" fontAlgn="ctr"/>
                      <a:r>
                        <a:rPr lang="ru-RU" sz="800" b="0" i="0" u="none" strike="noStrike">
                          <a:solidFill>
                            <a:srgbClr val="000000"/>
                          </a:solidFill>
                          <a:effectLst/>
                          <a:latin typeface="Arial" panose="020B0604020202020204" pitchFamily="34" charset="0"/>
                        </a:rPr>
                        <a:t>1 14 01 040 04 0000 410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Доходы от продажи квартир, находящихся в собственности городских округов</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102 193,0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100 000,0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80 000,0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60 000,0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60 000,0</a:t>
                      </a:r>
                    </a:p>
                  </a:txBody>
                  <a:tcPr marL="9525" marR="9525" marT="9525" marB="0" anchor="ctr"/>
                </a:tc>
                <a:extLst>
                  <a:ext uri="{0D108BD9-81ED-4DB2-BD59-A6C34878D82A}">
                    <a16:rowId xmlns:a16="http://schemas.microsoft.com/office/drawing/2014/main" val="436005037"/>
                  </a:ext>
                </a:extLst>
              </a:tr>
              <a:tr h="357966">
                <a:tc>
                  <a:txBody>
                    <a:bodyPr/>
                    <a:lstStyle/>
                    <a:p>
                      <a:pPr algn="l" fontAlgn="ctr"/>
                      <a:r>
                        <a:rPr lang="ru-RU" sz="800" b="1" i="0" u="none" strike="noStrike">
                          <a:solidFill>
                            <a:srgbClr val="000000"/>
                          </a:solidFill>
                          <a:effectLst/>
                          <a:latin typeface="Arial" panose="020B0604020202020204" pitchFamily="34" charset="0"/>
                        </a:rPr>
                        <a:t>1 14 02 000 00 0000 000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Доходы от реализации имущества, находящегося в государственной и муниципальной собственности (за исключением движимого имущества бюджетных и автономных учреждений, а также имущества государственных и муниципальных унитарных предприятий, в том числе казенных)</a:t>
                      </a:r>
                    </a:p>
                  </a:txBody>
                  <a:tcPr marL="9525" marR="9525" marT="9525" marB="0" anchor="ctr"/>
                </a:tc>
                <a:tc>
                  <a:txBody>
                    <a:bodyPr/>
                    <a:lstStyle/>
                    <a:p>
                      <a:pPr algn="ctr" fontAlgn="b"/>
                      <a:r>
                        <a:rPr lang="ru-RU" sz="800" b="1" i="0" u="none" strike="noStrike" dirty="0">
                          <a:solidFill>
                            <a:srgbClr val="000000"/>
                          </a:solidFill>
                          <a:effectLst/>
                          <a:latin typeface="Arial" panose="020B0604020202020204" pitchFamily="34" charset="0"/>
                        </a:rPr>
                        <a:t>54 128,9</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16 048,4</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14 454,0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14 116,0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13 778,0</a:t>
                      </a:r>
                    </a:p>
                  </a:txBody>
                  <a:tcPr marL="9525" marR="9525" marT="9525" marB="0" anchor="ctr"/>
                </a:tc>
                <a:extLst>
                  <a:ext uri="{0D108BD9-81ED-4DB2-BD59-A6C34878D82A}">
                    <a16:rowId xmlns:a16="http://schemas.microsoft.com/office/drawing/2014/main" val="1347569359"/>
                  </a:ext>
                </a:extLst>
              </a:tr>
              <a:tr h="357966">
                <a:tc>
                  <a:txBody>
                    <a:bodyPr/>
                    <a:lstStyle/>
                    <a:p>
                      <a:pPr algn="l" fontAlgn="ctr"/>
                      <a:r>
                        <a:rPr lang="ru-RU" sz="800" b="0" i="0" u="none" strike="noStrike">
                          <a:solidFill>
                            <a:srgbClr val="000000"/>
                          </a:solidFill>
                          <a:effectLst/>
                          <a:latin typeface="Arial" panose="020B0604020202020204" pitchFamily="34" charset="0"/>
                        </a:rPr>
                        <a:t>1 14 02 043 04 0000 410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Доходы от реализации иного имущества, находящегося в собственности городских округов (за исключением имущества муниципальных бюджетных и автономных учреждений, а также имущества муниципальных унитарных предприятий, в том числе казенных), в части реализации основных средств по указанному имуществу</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54 128,9</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16 048,4</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14 454,0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14 116,0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13 778,0</a:t>
                      </a:r>
                    </a:p>
                  </a:txBody>
                  <a:tcPr marL="9525" marR="9525" marT="9525" marB="0" anchor="ctr"/>
                </a:tc>
                <a:extLst>
                  <a:ext uri="{0D108BD9-81ED-4DB2-BD59-A6C34878D82A}">
                    <a16:rowId xmlns:a16="http://schemas.microsoft.com/office/drawing/2014/main" val="584367982"/>
                  </a:ext>
                </a:extLst>
              </a:tr>
              <a:tr h="230946">
                <a:tc>
                  <a:txBody>
                    <a:bodyPr/>
                    <a:lstStyle/>
                    <a:p>
                      <a:pPr algn="l" fontAlgn="ctr"/>
                      <a:r>
                        <a:rPr lang="ru-RU" sz="800" b="1" i="0" u="none" strike="noStrike">
                          <a:solidFill>
                            <a:srgbClr val="000000"/>
                          </a:solidFill>
                          <a:effectLst/>
                          <a:latin typeface="Arial" panose="020B0604020202020204" pitchFamily="34" charset="0"/>
                        </a:rPr>
                        <a:t>1 14 06 000 00 0000 430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Доходы от продажи земельных участков, находящихся в государственной и муниципальной собственности</a:t>
                      </a:r>
                    </a:p>
                  </a:txBody>
                  <a:tcPr marL="9525" marR="9525" marT="9525" marB="0" anchor="ctr"/>
                </a:tc>
                <a:tc>
                  <a:txBody>
                    <a:bodyPr/>
                    <a:lstStyle/>
                    <a:p>
                      <a:pPr algn="ctr" fontAlgn="b"/>
                      <a:r>
                        <a:rPr lang="ru-RU" sz="800" b="1" i="0" u="none" strike="noStrike" dirty="0">
                          <a:solidFill>
                            <a:srgbClr val="000000"/>
                          </a:solidFill>
                          <a:effectLst/>
                          <a:latin typeface="Arial" panose="020B0604020202020204" pitchFamily="34" charset="0"/>
                        </a:rPr>
                        <a:t>27 542,4</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25 584,9</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18 000,0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18 000,0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18 000,0</a:t>
                      </a:r>
                    </a:p>
                  </a:txBody>
                  <a:tcPr marL="9525" marR="9525" marT="9525" marB="0" anchor="ctr"/>
                </a:tc>
                <a:extLst>
                  <a:ext uri="{0D108BD9-81ED-4DB2-BD59-A6C34878D82A}">
                    <a16:rowId xmlns:a16="http://schemas.microsoft.com/office/drawing/2014/main" val="339754622"/>
                  </a:ext>
                </a:extLst>
              </a:tr>
              <a:tr h="357966">
                <a:tc>
                  <a:txBody>
                    <a:bodyPr/>
                    <a:lstStyle/>
                    <a:p>
                      <a:pPr algn="l" fontAlgn="ctr"/>
                      <a:r>
                        <a:rPr lang="ru-RU" sz="800" b="0" i="0" u="none" strike="noStrike">
                          <a:solidFill>
                            <a:srgbClr val="000000"/>
                          </a:solidFill>
                          <a:effectLst/>
                          <a:latin typeface="Arial" panose="020B0604020202020204" pitchFamily="34" charset="0"/>
                        </a:rPr>
                        <a:t>1 14 06 012 04 0000 430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Доходы от продажи земельных участков, государственная собственность на которые не разграничена и которые расположены в границах городских округов</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27 542,4</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25 584,9</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18 000,0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18 000,0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18 000,0</a:t>
                      </a:r>
                    </a:p>
                  </a:txBody>
                  <a:tcPr marL="9525" marR="9525" marT="9525" marB="0" anchor="ctr"/>
                </a:tc>
                <a:extLst>
                  <a:ext uri="{0D108BD9-81ED-4DB2-BD59-A6C34878D82A}">
                    <a16:rowId xmlns:a16="http://schemas.microsoft.com/office/drawing/2014/main" val="2992045659"/>
                  </a:ext>
                </a:extLst>
              </a:tr>
              <a:tr h="357966">
                <a:tc>
                  <a:txBody>
                    <a:bodyPr/>
                    <a:lstStyle/>
                    <a:p>
                      <a:pPr algn="l" fontAlgn="ctr"/>
                      <a:r>
                        <a:rPr lang="ru-RU" sz="800" b="1" i="0" u="none" strike="noStrike">
                          <a:solidFill>
                            <a:srgbClr val="000000"/>
                          </a:solidFill>
                          <a:effectLst/>
                          <a:latin typeface="Arial" panose="020B0604020202020204" pitchFamily="34" charset="0"/>
                        </a:rPr>
                        <a:t>1 14 06 300 00 0000 430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Плата за увеличение площади земельных участков, находящихся в частной собственности, в результате перераспределения таких земельных участков и земель (или) земельных участков, находящихся в государственной или муниципальной собственности</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3 000,0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3 000,0</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3 000,0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3 000,0</a:t>
                      </a:r>
                    </a:p>
                  </a:txBody>
                  <a:tcPr marL="9525" marR="9525" marT="9525" marB="0" anchor="ctr"/>
                </a:tc>
                <a:extLst>
                  <a:ext uri="{0D108BD9-81ED-4DB2-BD59-A6C34878D82A}">
                    <a16:rowId xmlns:a16="http://schemas.microsoft.com/office/drawing/2014/main" val="1032490024"/>
                  </a:ext>
                </a:extLst>
              </a:tr>
              <a:tr h="357966">
                <a:tc>
                  <a:txBody>
                    <a:bodyPr/>
                    <a:lstStyle/>
                    <a:p>
                      <a:pPr algn="l" fontAlgn="ctr"/>
                      <a:r>
                        <a:rPr lang="ru-RU" sz="800" b="0" i="0" u="none" strike="noStrike">
                          <a:solidFill>
                            <a:srgbClr val="000000"/>
                          </a:solidFill>
                          <a:effectLst/>
                          <a:latin typeface="Arial" panose="020B0604020202020204" pitchFamily="34" charset="0"/>
                        </a:rPr>
                        <a:t>1 14 06 312 04 0000 430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Плата за увеличение площади земельных участков, находящихся в частной собственности, в результате перераспределения таких земельных участков и земель (или) земельных участков, государственная собственность на которые не разграничена и которые расположены в границах городских округов</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3 000,0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3 000,0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3 000,0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3 000,0</a:t>
                      </a:r>
                    </a:p>
                  </a:txBody>
                  <a:tcPr marL="9525" marR="9525" marT="9525" marB="0" anchor="ctr"/>
                </a:tc>
                <a:extLst>
                  <a:ext uri="{0D108BD9-81ED-4DB2-BD59-A6C34878D82A}">
                    <a16:rowId xmlns:a16="http://schemas.microsoft.com/office/drawing/2014/main" val="804752390"/>
                  </a:ext>
                </a:extLst>
              </a:tr>
              <a:tr h="531175">
                <a:tc>
                  <a:txBody>
                    <a:bodyPr/>
                    <a:lstStyle/>
                    <a:p>
                      <a:pPr algn="l" fontAlgn="ctr"/>
                      <a:r>
                        <a:rPr lang="ru-RU" sz="800" b="1" i="0" u="none" strike="noStrike">
                          <a:solidFill>
                            <a:srgbClr val="000000"/>
                          </a:solidFill>
                          <a:effectLst/>
                          <a:latin typeface="Arial" panose="020B0604020202020204" pitchFamily="34" charset="0"/>
                        </a:rPr>
                        <a:t>1 16 00 000 00 0000 000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ШТРАФЫ, САНКЦИИ, ВОЗМЕЩЕНИЕ УЩЕРБА</a:t>
                      </a:r>
                    </a:p>
                  </a:txBody>
                  <a:tcPr marL="9525" marR="9525" marT="9525" marB="0" anchor="ctr"/>
                </a:tc>
                <a:tc>
                  <a:txBody>
                    <a:bodyPr/>
                    <a:lstStyle/>
                    <a:p>
                      <a:pPr algn="ctr" fontAlgn="b"/>
                      <a:r>
                        <a:rPr lang="ru-RU" sz="800" b="1" i="0" u="none" strike="noStrike">
                          <a:solidFill>
                            <a:srgbClr val="000000"/>
                          </a:solidFill>
                          <a:effectLst/>
                          <a:latin typeface="Arial" panose="020B0604020202020204" pitchFamily="34" charset="0"/>
                        </a:rPr>
                        <a:t>42 611,5</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25 511,0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6 614,0</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6 614,0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6 614,0</a:t>
                      </a:r>
                    </a:p>
                  </a:txBody>
                  <a:tcPr marL="9525" marR="9525" marT="9525" marB="0" anchor="ctr"/>
                </a:tc>
                <a:extLst>
                  <a:ext uri="{0D108BD9-81ED-4DB2-BD59-A6C34878D82A}">
                    <a16:rowId xmlns:a16="http://schemas.microsoft.com/office/drawing/2014/main" val="425288904"/>
                  </a:ext>
                </a:extLst>
              </a:tr>
              <a:tr h="357966">
                <a:tc>
                  <a:txBody>
                    <a:bodyPr/>
                    <a:lstStyle/>
                    <a:p>
                      <a:pPr algn="l" fontAlgn="ctr"/>
                      <a:r>
                        <a:rPr lang="ru-RU" sz="800" b="1" i="0" u="none" strike="noStrike">
                          <a:solidFill>
                            <a:srgbClr val="000000"/>
                          </a:solidFill>
                          <a:effectLst/>
                          <a:latin typeface="Arial" panose="020B0604020202020204" pitchFamily="34" charset="0"/>
                        </a:rPr>
                        <a:t>1 16 01 000 01 0000 140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Административные штрафы, установленные Кодексом Российской Федерации об административных правонарушениях</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3 210,2</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5 005,0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3 895,0</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3 895,0</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3 895,0</a:t>
                      </a:r>
                    </a:p>
                  </a:txBody>
                  <a:tcPr marL="9525" marR="9525" marT="9525" marB="0" anchor="ctr"/>
                </a:tc>
                <a:extLst>
                  <a:ext uri="{0D108BD9-81ED-4DB2-BD59-A6C34878D82A}">
                    <a16:rowId xmlns:a16="http://schemas.microsoft.com/office/drawing/2014/main" val="266741480"/>
                  </a:ext>
                </a:extLst>
              </a:tr>
              <a:tr h="230946">
                <a:tc>
                  <a:txBody>
                    <a:bodyPr/>
                    <a:lstStyle/>
                    <a:p>
                      <a:pPr algn="l" fontAlgn="ctr"/>
                      <a:r>
                        <a:rPr lang="ru-RU" sz="800" b="0" i="0" u="none" strike="noStrike">
                          <a:solidFill>
                            <a:srgbClr val="000000"/>
                          </a:solidFill>
                          <a:effectLst/>
                          <a:latin typeface="Arial" panose="020B0604020202020204" pitchFamily="34" charset="0"/>
                        </a:rPr>
                        <a:t>1 16 01 154 01 0000 140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Административные штрафы, установленные главой 15 Кодекса Российской Федерации об административных правонарушениях, за административные правонарушения в области финансов, налогов и сборов, страхования, рынка ценных бумаг, добычи, производства, использования и обращения драгоценных металлов и драгоценных камней (за исключением штрафов, указанных в пункте 6 статьи 46 Бюджетного кодекса Российской Федерации), выявленные должностными лицами органов муниципального контроля</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65,0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1411454162"/>
                  </a:ext>
                </a:extLst>
              </a:tr>
            </a:tbl>
          </a:graphicData>
        </a:graphic>
      </p:graphicFrame>
    </p:spTree>
    <p:extLst>
      <p:ext uri="{BB962C8B-B14F-4D97-AF65-F5344CB8AC3E}">
        <p14:creationId xmlns:p14="http://schemas.microsoft.com/office/powerpoint/2010/main" val="3218097227"/>
      </p:ext>
    </p:extLst>
  </p:cSld>
  <p:clrMapOvr>
    <a:masterClrMapping/>
  </p:clrMapOvr>
  <p:transition spd="slow">
    <p:push dir="u"/>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18EBFE-308D-46D0-80A1-17B999148359}"/>
              </a:ext>
            </a:extLst>
          </p:cNvPr>
          <p:cNvSpPr>
            <a:spLocks noGrp="1"/>
          </p:cNvSpPr>
          <p:nvPr>
            <p:ph type="title"/>
          </p:nvPr>
        </p:nvSpPr>
        <p:spPr>
          <a:xfrm>
            <a:off x="1219200" y="170693"/>
            <a:ext cx="10818890" cy="671838"/>
          </a:xfrm>
        </p:spPr>
        <p:txBody>
          <a:bodyPr>
            <a:noAutofit/>
          </a:bodyPr>
          <a:lstStyle/>
          <a:p>
            <a:pPr algn="ctr"/>
            <a:r>
              <a:rPr lang="ru-RU" sz="2200" dirty="0"/>
              <a:t>Структура налоговых и неналоговых доходов, а также</a:t>
            </a:r>
            <a:br>
              <a:rPr lang="ru-RU" sz="2200" dirty="0"/>
            </a:br>
            <a:r>
              <a:rPr lang="ru-RU" sz="2200" dirty="0"/>
              <a:t>межбюджетных </a:t>
            </a:r>
            <a:r>
              <a:rPr lang="ru-RU" sz="2200" dirty="0" smtClean="0"/>
              <a:t>трансфертов, </a:t>
            </a:r>
            <a:r>
              <a:rPr lang="ru-RU" sz="2200" dirty="0"/>
              <a:t>поступающих в </a:t>
            </a:r>
            <a:r>
              <a:rPr lang="ru-RU" sz="2200" dirty="0" smtClean="0"/>
              <a:t>бюджет</a:t>
            </a:r>
            <a:endParaRPr lang="ru-RU" sz="2200" dirty="0"/>
          </a:p>
        </p:txBody>
      </p:sp>
      <p:sp>
        <p:nvSpPr>
          <p:cNvPr id="8" name="Номер слайда 7">
            <a:extLst>
              <a:ext uri="{FF2B5EF4-FFF2-40B4-BE49-F238E27FC236}">
                <a16:creationId xmlns:a16="http://schemas.microsoft.com/office/drawing/2014/main" id="{E35FA3A3-9787-4C9B-B7B2-6F58EF01330B}"/>
              </a:ext>
            </a:extLst>
          </p:cNvPr>
          <p:cNvSpPr>
            <a:spLocks noGrp="1"/>
          </p:cNvSpPr>
          <p:nvPr>
            <p:ph type="sldNum" sz="quarter" idx="12"/>
          </p:nvPr>
        </p:nvSpPr>
        <p:spPr>
          <a:xfrm>
            <a:off x="9448800" y="6475372"/>
            <a:ext cx="2743200" cy="365125"/>
          </a:xfrm>
        </p:spPr>
        <p:txBody>
          <a:bodyPr/>
          <a:lstStyle/>
          <a:p>
            <a:fld id="{F203300F-B5E5-4D9E-9381-383162CC59FB}" type="slidenum">
              <a:rPr lang="ru-RU" smtClean="0"/>
              <a:pPr/>
              <a:t>21</a:t>
            </a:fld>
            <a:endParaRPr lang="ru-RU" dirty="0"/>
          </a:p>
        </p:txBody>
      </p:sp>
      <p:pic>
        <p:nvPicPr>
          <p:cNvPr id="6" name="Объект 6">
            <a:extLst>
              <a:ext uri="{FF2B5EF4-FFF2-40B4-BE49-F238E27FC236}">
                <a16:creationId xmlns:a16="http://schemas.microsoft.com/office/drawing/2014/main" id="{1F3E35B0-992A-4300-9F82-5784E7BD16D2}"/>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3"/>
            <a:ext cx="986632" cy="419241"/>
          </a:xfrm>
          <a:prstGeom prst="rect">
            <a:avLst/>
          </a:prstGeom>
        </p:spPr>
      </p:pic>
      <p:sp>
        <p:nvSpPr>
          <p:cNvPr id="9" name="Прямоугольник 8">
            <a:extLst>
              <a:ext uri="{FF2B5EF4-FFF2-40B4-BE49-F238E27FC236}">
                <a16:creationId xmlns:a16="http://schemas.microsoft.com/office/drawing/2014/main" id="{B440C88A-06F6-4897-A554-6683D91EF1D8}"/>
              </a:ext>
            </a:extLst>
          </p:cNvPr>
          <p:cNvSpPr/>
          <p:nvPr/>
        </p:nvSpPr>
        <p:spPr>
          <a:xfrm>
            <a:off x="11112285" y="992515"/>
            <a:ext cx="795411" cy="261610"/>
          </a:xfrm>
          <a:prstGeom prst="rect">
            <a:avLst/>
          </a:prstGeom>
        </p:spPr>
        <p:txBody>
          <a:bodyPr wrap="none">
            <a:spAutoFit/>
          </a:bodyPr>
          <a:lstStyle/>
          <a:p>
            <a:r>
              <a:rPr lang="ru-RU" sz="1100" dirty="0"/>
              <a:t>(тыс. руб.)</a:t>
            </a:r>
          </a:p>
        </p:txBody>
      </p:sp>
      <p:graphicFrame>
        <p:nvGraphicFramePr>
          <p:cNvPr id="4" name="Таблица 3"/>
          <p:cNvGraphicFramePr>
            <a:graphicFrameLocks noGrp="1"/>
          </p:cNvGraphicFramePr>
          <p:nvPr/>
        </p:nvGraphicFramePr>
        <p:xfrm>
          <a:off x="289712" y="1254125"/>
          <a:ext cx="11748378" cy="5333765"/>
        </p:xfrm>
        <a:graphic>
          <a:graphicData uri="http://schemas.openxmlformats.org/drawingml/2006/table">
            <a:tbl>
              <a:tblPr>
                <a:tableStyleId>{3C2FFA5D-87B4-456A-9821-1D502468CF0F}</a:tableStyleId>
              </a:tblPr>
              <a:tblGrid>
                <a:gridCol w="1875054">
                  <a:extLst>
                    <a:ext uri="{9D8B030D-6E8A-4147-A177-3AD203B41FA5}">
                      <a16:colId xmlns:a16="http://schemas.microsoft.com/office/drawing/2014/main" val="1525282622"/>
                    </a:ext>
                  </a:extLst>
                </a:gridCol>
                <a:gridCol w="4821563">
                  <a:extLst>
                    <a:ext uri="{9D8B030D-6E8A-4147-A177-3AD203B41FA5}">
                      <a16:colId xmlns:a16="http://schemas.microsoft.com/office/drawing/2014/main" val="1057098412"/>
                    </a:ext>
                  </a:extLst>
                </a:gridCol>
                <a:gridCol w="1037976">
                  <a:extLst>
                    <a:ext uri="{9D8B030D-6E8A-4147-A177-3AD203B41FA5}">
                      <a16:colId xmlns:a16="http://schemas.microsoft.com/office/drawing/2014/main" val="2914851502"/>
                    </a:ext>
                  </a:extLst>
                </a:gridCol>
                <a:gridCol w="803594">
                  <a:extLst>
                    <a:ext uri="{9D8B030D-6E8A-4147-A177-3AD203B41FA5}">
                      <a16:colId xmlns:a16="http://schemas.microsoft.com/office/drawing/2014/main" val="1476295305"/>
                    </a:ext>
                  </a:extLst>
                </a:gridCol>
                <a:gridCol w="1071459">
                  <a:extLst>
                    <a:ext uri="{9D8B030D-6E8A-4147-A177-3AD203B41FA5}">
                      <a16:colId xmlns:a16="http://schemas.microsoft.com/office/drawing/2014/main" val="40484963"/>
                    </a:ext>
                  </a:extLst>
                </a:gridCol>
                <a:gridCol w="1071459">
                  <a:extLst>
                    <a:ext uri="{9D8B030D-6E8A-4147-A177-3AD203B41FA5}">
                      <a16:colId xmlns:a16="http://schemas.microsoft.com/office/drawing/2014/main" val="917232191"/>
                    </a:ext>
                  </a:extLst>
                </a:gridCol>
                <a:gridCol w="1067273">
                  <a:extLst>
                    <a:ext uri="{9D8B030D-6E8A-4147-A177-3AD203B41FA5}">
                      <a16:colId xmlns:a16="http://schemas.microsoft.com/office/drawing/2014/main" val="2284572094"/>
                    </a:ext>
                  </a:extLst>
                </a:gridCol>
              </a:tblGrid>
              <a:tr h="230946">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Код дохода</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Наименование кода дохода</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Исполнено за 2023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Уточненный план 2024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gridSpan="3">
                  <a:txBody>
                    <a:bodyPr/>
                    <a:lstStyle/>
                    <a:p>
                      <a:pPr marL="0" algn="ctr" defTabSz="914400" rtl="0" eaLnBrk="1" fontAlgn="b" latinLnBrk="0" hangingPunct="1"/>
                      <a:r>
                        <a:rPr lang="ru-RU" sz="900" b="1" u="none" strike="noStrike" kern="1200">
                          <a:effectLst/>
                          <a:latin typeface="Arial" panose="020B0604020202020204" pitchFamily="34" charset="0"/>
                          <a:cs typeface="Arial" panose="020B0604020202020204" pitchFamily="34" charset="0"/>
                        </a:rPr>
                        <a:t>Сумма (тыс. руб.)</a:t>
                      </a:r>
                      <a:endParaRPr lang="ru-RU" sz="900" b="1"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424437614"/>
                  </a:ext>
                </a:extLst>
              </a:tr>
              <a:tr h="357966">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2025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2026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2027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extLst>
                  <a:ext uri="{0D108BD9-81ED-4DB2-BD59-A6C34878D82A}">
                    <a16:rowId xmlns:a16="http://schemas.microsoft.com/office/drawing/2014/main" val="88788653"/>
                  </a:ext>
                </a:extLst>
              </a:tr>
              <a:tr h="230946">
                <a:tc>
                  <a:txBody>
                    <a:bodyPr/>
                    <a:lstStyle/>
                    <a:p>
                      <a:pPr algn="l" fontAlgn="ctr"/>
                      <a:r>
                        <a:rPr lang="ru-RU" sz="800" b="0" i="0" u="none" strike="noStrike">
                          <a:solidFill>
                            <a:srgbClr val="000000"/>
                          </a:solidFill>
                          <a:effectLst/>
                          <a:latin typeface="Arial" panose="020B0604020202020204" pitchFamily="34" charset="0"/>
                        </a:rPr>
                        <a:t>1 16 01 203 01 9000 140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Административные штрафы, установленные Главой 20 Кодекса Российской Федерации об административных правонарушениях, за административные правонарушения, посягающие на общественный порядок и общественную безопасность, налагаемые мировыми судьями, комиссиями по делам несовершеннолетних и защите их прав (иные штрафы)</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4 940,0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3 885,0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3 885,0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3 885,0</a:t>
                      </a:r>
                    </a:p>
                  </a:txBody>
                  <a:tcPr marL="9525" marR="9525" marT="9525" marB="0" anchor="ctr"/>
                </a:tc>
                <a:extLst>
                  <a:ext uri="{0D108BD9-81ED-4DB2-BD59-A6C34878D82A}">
                    <a16:rowId xmlns:a16="http://schemas.microsoft.com/office/drawing/2014/main" val="135595096"/>
                  </a:ext>
                </a:extLst>
              </a:tr>
              <a:tr h="230946">
                <a:tc>
                  <a:txBody>
                    <a:bodyPr/>
                    <a:lstStyle/>
                    <a:p>
                      <a:pPr algn="l" fontAlgn="ctr"/>
                      <a:r>
                        <a:rPr lang="ru-RU" sz="800" b="0" i="0" u="none" strike="noStrike">
                          <a:solidFill>
                            <a:srgbClr val="000000"/>
                          </a:solidFill>
                          <a:effectLst/>
                          <a:latin typeface="Arial" panose="020B0604020202020204" pitchFamily="34" charset="0"/>
                        </a:rPr>
                        <a:t>1 16 01 154 01 0000 140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Административные штрафы, установленные главой 15 Кодекса Российской Федерации об административных правонарушениях, за административные правонарушения в области финансов, налогов и сборов, страхования, рынка ценных бумаг, добычи, производства, использования и обращения драгоценных металлов и драгоценных камней (за исключением штрафов, указанных в пункте 6 статьи 46 Бюджетного кодекса Российской Федерации), выявленные должностными лицами органов муниципального контроля</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10,0</a:t>
                      </a:r>
                    </a:p>
                  </a:txBody>
                  <a:tcPr marL="9525" marR="9525" marT="9525" marB="0" anchor="ctr"/>
                </a:tc>
                <a:extLst>
                  <a:ext uri="{0D108BD9-81ED-4DB2-BD59-A6C34878D82A}">
                    <a16:rowId xmlns:a16="http://schemas.microsoft.com/office/drawing/2014/main" val="3322408017"/>
                  </a:ext>
                </a:extLst>
              </a:tr>
              <a:tr h="230946">
                <a:tc>
                  <a:txBody>
                    <a:bodyPr/>
                    <a:lstStyle/>
                    <a:p>
                      <a:pPr algn="l" fontAlgn="ctr"/>
                      <a:r>
                        <a:rPr lang="ru-RU" sz="800" b="1" i="0" u="none" strike="noStrike">
                          <a:solidFill>
                            <a:srgbClr val="000000"/>
                          </a:solidFill>
                          <a:effectLst/>
                          <a:latin typeface="Arial" panose="020B0604020202020204" pitchFamily="34" charset="0"/>
                        </a:rPr>
                        <a:t>1 16 02 000 02 0000 140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Административные штрафы, установленные законами субъектов Российской Федерации об административных правонарушениях</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510,0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1 060,0</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719,0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719,0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719,0</a:t>
                      </a:r>
                    </a:p>
                  </a:txBody>
                  <a:tcPr marL="9525" marR="9525" marT="9525" marB="0" anchor="ctr"/>
                </a:tc>
                <a:extLst>
                  <a:ext uri="{0D108BD9-81ED-4DB2-BD59-A6C34878D82A}">
                    <a16:rowId xmlns:a16="http://schemas.microsoft.com/office/drawing/2014/main" val="436005037"/>
                  </a:ext>
                </a:extLst>
              </a:tr>
              <a:tr h="357966">
                <a:tc>
                  <a:txBody>
                    <a:bodyPr/>
                    <a:lstStyle/>
                    <a:p>
                      <a:pPr algn="l" fontAlgn="ctr"/>
                      <a:r>
                        <a:rPr lang="ru-RU" sz="800" b="0" i="0" u="none" strike="noStrike">
                          <a:solidFill>
                            <a:srgbClr val="000000"/>
                          </a:solidFill>
                          <a:effectLst/>
                          <a:latin typeface="Arial" panose="020B0604020202020204" pitchFamily="34" charset="0"/>
                        </a:rPr>
                        <a:t>1 16 02 020 02 0000 140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Административные штрафы, установленные законами субъектов Российской Федерации об административных правонарушениях, за нарушение муниципальных правовых актов</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510,0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1 060,0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719,0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719,0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719,0</a:t>
                      </a:r>
                    </a:p>
                  </a:txBody>
                  <a:tcPr marL="9525" marR="9525" marT="9525" marB="0" anchor="ctr"/>
                </a:tc>
                <a:extLst>
                  <a:ext uri="{0D108BD9-81ED-4DB2-BD59-A6C34878D82A}">
                    <a16:rowId xmlns:a16="http://schemas.microsoft.com/office/drawing/2014/main" val="1347569359"/>
                  </a:ext>
                </a:extLst>
              </a:tr>
              <a:tr h="357966">
                <a:tc>
                  <a:txBody>
                    <a:bodyPr/>
                    <a:lstStyle/>
                    <a:p>
                      <a:pPr algn="l" fontAlgn="ctr"/>
                      <a:r>
                        <a:rPr lang="ru-RU" sz="800" b="1" i="0" u="none" strike="noStrike">
                          <a:solidFill>
                            <a:srgbClr val="000000"/>
                          </a:solidFill>
                          <a:effectLst/>
                          <a:latin typeface="Arial" panose="020B0604020202020204" pitchFamily="34" charset="0"/>
                        </a:rPr>
                        <a:t>1 16 07 000 00 0000 140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Штрафы, неустойки, пени, уплаченные в соответствии с законом или договором в случае неисполнения или ненадлежащего исполнения обязательств перед государственным (муниципальным) органом, органом управления государственным внебюджетным фондом, казенным учреждением, Центральным банком Российской Федерации, иной организацией, действующей от имени Российской Федерации</a:t>
                      </a:r>
                    </a:p>
                  </a:txBody>
                  <a:tcPr marL="9525" marR="9525" marT="9525" marB="0" anchor="ctr"/>
                </a:tc>
                <a:tc>
                  <a:txBody>
                    <a:bodyPr/>
                    <a:lstStyle/>
                    <a:p>
                      <a:pPr algn="ctr" fontAlgn="b"/>
                      <a:r>
                        <a:rPr lang="ru-RU" sz="800" b="1" i="0" u="none" strike="noStrike" dirty="0">
                          <a:solidFill>
                            <a:srgbClr val="000000"/>
                          </a:solidFill>
                          <a:effectLst/>
                          <a:latin typeface="Arial" panose="020B0604020202020204" pitchFamily="34" charset="0"/>
                        </a:rPr>
                        <a:t>7 542,5</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5 401,0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1 000,0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1 000,0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1 000,0</a:t>
                      </a:r>
                    </a:p>
                  </a:txBody>
                  <a:tcPr marL="9525" marR="9525" marT="9525" marB="0" anchor="ctr"/>
                </a:tc>
                <a:extLst>
                  <a:ext uri="{0D108BD9-81ED-4DB2-BD59-A6C34878D82A}">
                    <a16:rowId xmlns:a16="http://schemas.microsoft.com/office/drawing/2014/main" val="584367982"/>
                  </a:ext>
                </a:extLst>
              </a:tr>
              <a:tr h="230946">
                <a:tc>
                  <a:txBody>
                    <a:bodyPr/>
                    <a:lstStyle/>
                    <a:p>
                      <a:pPr algn="l" fontAlgn="ctr"/>
                      <a:r>
                        <a:rPr lang="ru-RU" sz="800" b="0" i="0" u="none" strike="noStrike">
                          <a:solidFill>
                            <a:srgbClr val="000000"/>
                          </a:solidFill>
                          <a:effectLst/>
                          <a:latin typeface="Arial" panose="020B0604020202020204" pitchFamily="34" charset="0"/>
                        </a:rPr>
                        <a:t>1 16 07 090 04 0001 140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Иные штрафы, неустойки, пени, уплаченные в соответствии с законом или договором в случае неисполнения или ненадлежащего исполнения обязательств перед муниципальным органом, (муниципальным казенным учреждением) городского округа  (штрафы,пени, неустойки по контрактам, договорам)</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1 401,0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500,0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500,0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500,0</a:t>
                      </a:r>
                    </a:p>
                  </a:txBody>
                  <a:tcPr marL="9525" marR="9525" marT="9525" marB="0" anchor="ctr"/>
                </a:tc>
                <a:extLst>
                  <a:ext uri="{0D108BD9-81ED-4DB2-BD59-A6C34878D82A}">
                    <a16:rowId xmlns:a16="http://schemas.microsoft.com/office/drawing/2014/main" val="339754622"/>
                  </a:ext>
                </a:extLst>
              </a:tr>
              <a:tr h="357966">
                <a:tc>
                  <a:txBody>
                    <a:bodyPr/>
                    <a:lstStyle/>
                    <a:p>
                      <a:pPr algn="l" fontAlgn="ctr"/>
                      <a:r>
                        <a:rPr lang="ru-RU" sz="800" b="0" i="0" u="none" strike="noStrike">
                          <a:solidFill>
                            <a:srgbClr val="000000"/>
                          </a:solidFill>
                          <a:effectLst/>
                          <a:latin typeface="Arial" panose="020B0604020202020204" pitchFamily="34" charset="0"/>
                        </a:rPr>
                        <a:t>1 16 07 090 04 0002 140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Иные штрафы, неустойки, пени, уплаченные в соответствии с законом или договором в случае неисполнения или ненадлежащего исполнения обязательств перед муниципальным органом, (муниципальным казенным учреждением) городского округа (пени, штрафы по договорам аренды имущества, составляющего казну городского округа)</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502,5</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2992045659"/>
                  </a:ext>
                </a:extLst>
              </a:tr>
              <a:tr h="357966">
                <a:tc>
                  <a:txBody>
                    <a:bodyPr/>
                    <a:lstStyle/>
                    <a:p>
                      <a:pPr algn="l" fontAlgn="ctr"/>
                      <a:r>
                        <a:rPr lang="ru-RU" sz="800" b="0" i="0" u="none" strike="noStrike">
                          <a:solidFill>
                            <a:srgbClr val="000000"/>
                          </a:solidFill>
                          <a:effectLst/>
                          <a:latin typeface="Arial" panose="020B0604020202020204" pitchFamily="34" charset="0"/>
                        </a:rPr>
                        <a:t>1 16 07 090 04 0008 140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Иные штрафы, неустойки, пени, уплаченные в соответствии с законом или договором в случае неисполнения или ненадлежащего исполнения обязательств перед муниципальным органом, (муниципальным казенным учреждением) городского округа (пени, штрафы по договорам аренды земельных участков)</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4 279,1</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4 000,0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500,0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500,0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500,0</a:t>
                      </a:r>
                    </a:p>
                  </a:txBody>
                  <a:tcPr marL="9525" marR="9525" marT="9525" marB="0" anchor="ctr"/>
                </a:tc>
                <a:extLst>
                  <a:ext uri="{0D108BD9-81ED-4DB2-BD59-A6C34878D82A}">
                    <a16:rowId xmlns:a16="http://schemas.microsoft.com/office/drawing/2014/main" val="1032490024"/>
                  </a:ext>
                </a:extLst>
              </a:tr>
              <a:tr h="253357">
                <a:tc>
                  <a:txBody>
                    <a:bodyPr/>
                    <a:lstStyle/>
                    <a:p>
                      <a:pPr algn="l" fontAlgn="ctr"/>
                      <a:r>
                        <a:rPr lang="ru-RU" sz="800" b="1" i="0" u="none" strike="noStrike">
                          <a:solidFill>
                            <a:srgbClr val="000000"/>
                          </a:solidFill>
                          <a:effectLst/>
                          <a:latin typeface="Arial" panose="020B0604020202020204" pitchFamily="34" charset="0"/>
                        </a:rPr>
                        <a:t>1 16 10 000 00 0000 140</a:t>
                      </a:r>
                    </a:p>
                  </a:txBody>
                  <a:tcPr marL="9525" marR="9525" marT="9525" marB="0" anchor="ctr"/>
                </a:tc>
                <a:tc>
                  <a:txBody>
                    <a:bodyPr/>
                    <a:lstStyle/>
                    <a:p>
                      <a:pPr algn="l" fontAlgn="ctr"/>
                      <a:r>
                        <a:rPr lang="ru-RU" sz="800" b="1" i="0" u="none" strike="noStrike" dirty="0">
                          <a:solidFill>
                            <a:srgbClr val="000000"/>
                          </a:solidFill>
                          <a:effectLst/>
                          <a:latin typeface="Arial" panose="020B0604020202020204" pitchFamily="34" charset="0"/>
                        </a:rPr>
                        <a:t>Платежи в целях возмещения причиненного ущерба (убытков)</a:t>
                      </a:r>
                    </a:p>
                  </a:txBody>
                  <a:tcPr marL="9525" marR="9525" marT="9525" marB="0" anchor="ctr"/>
                </a:tc>
                <a:tc>
                  <a:txBody>
                    <a:bodyPr/>
                    <a:lstStyle/>
                    <a:p>
                      <a:pPr algn="ctr" fontAlgn="b"/>
                      <a:r>
                        <a:rPr lang="ru-RU" sz="800" b="1" i="0" u="none" strike="noStrike" dirty="0">
                          <a:solidFill>
                            <a:srgbClr val="000000"/>
                          </a:solidFill>
                          <a:effectLst/>
                          <a:latin typeface="Arial" panose="020B0604020202020204" pitchFamily="34" charset="0"/>
                        </a:rPr>
                        <a:t>19 888,2</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14 045,0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1 000,0</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1 000,0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1 000,0</a:t>
                      </a:r>
                    </a:p>
                  </a:txBody>
                  <a:tcPr marL="9525" marR="9525" marT="9525" marB="0" anchor="ctr"/>
                </a:tc>
                <a:extLst>
                  <a:ext uri="{0D108BD9-81ED-4DB2-BD59-A6C34878D82A}">
                    <a16:rowId xmlns:a16="http://schemas.microsoft.com/office/drawing/2014/main" val="804752390"/>
                  </a:ext>
                </a:extLst>
              </a:tr>
              <a:tr h="531175">
                <a:tc>
                  <a:txBody>
                    <a:bodyPr/>
                    <a:lstStyle/>
                    <a:p>
                      <a:pPr algn="l" fontAlgn="ctr"/>
                      <a:r>
                        <a:rPr lang="ru-RU" sz="800" b="0" i="0" u="none" strike="noStrike">
                          <a:solidFill>
                            <a:srgbClr val="000000"/>
                          </a:solidFill>
                          <a:effectLst/>
                          <a:latin typeface="Arial" panose="020B0604020202020204" pitchFamily="34" charset="0"/>
                        </a:rPr>
                        <a:t>1 16 10 032 04 0000 140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Прочее возмещение ущерба, причиненного муниципальному имуществу городского округа (за исключением имущества, закрепленного за муниципальными бюджетными (автономными) учреждениями, унитарными предприятиями)</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19 212,1</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13 545,0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1 000,0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1 000,0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1 000,0</a:t>
                      </a:r>
                    </a:p>
                  </a:txBody>
                  <a:tcPr marL="9525" marR="9525" marT="9525" marB="0" anchor="ctr"/>
                </a:tc>
                <a:extLst>
                  <a:ext uri="{0D108BD9-81ED-4DB2-BD59-A6C34878D82A}">
                    <a16:rowId xmlns:a16="http://schemas.microsoft.com/office/drawing/2014/main" val="425288904"/>
                  </a:ext>
                </a:extLst>
              </a:tr>
            </a:tbl>
          </a:graphicData>
        </a:graphic>
      </p:graphicFrame>
    </p:spTree>
    <p:extLst>
      <p:ext uri="{BB962C8B-B14F-4D97-AF65-F5344CB8AC3E}">
        <p14:creationId xmlns:p14="http://schemas.microsoft.com/office/powerpoint/2010/main" val="2956373118"/>
      </p:ext>
    </p:extLst>
  </p:cSld>
  <p:clrMapOvr>
    <a:masterClrMapping/>
  </p:clrMapOvr>
  <p:transition spd="slow">
    <p:push dir="u"/>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18EBFE-308D-46D0-80A1-17B999148359}"/>
              </a:ext>
            </a:extLst>
          </p:cNvPr>
          <p:cNvSpPr>
            <a:spLocks noGrp="1"/>
          </p:cNvSpPr>
          <p:nvPr>
            <p:ph type="title"/>
          </p:nvPr>
        </p:nvSpPr>
        <p:spPr>
          <a:xfrm>
            <a:off x="1219200" y="170693"/>
            <a:ext cx="10818890" cy="671838"/>
          </a:xfrm>
        </p:spPr>
        <p:txBody>
          <a:bodyPr>
            <a:noAutofit/>
          </a:bodyPr>
          <a:lstStyle/>
          <a:p>
            <a:pPr algn="ctr"/>
            <a:r>
              <a:rPr lang="ru-RU" sz="2200" dirty="0"/>
              <a:t>Структура налоговых и неналоговых доходов, а также</a:t>
            </a:r>
            <a:br>
              <a:rPr lang="ru-RU" sz="2200" dirty="0"/>
            </a:br>
            <a:r>
              <a:rPr lang="ru-RU" sz="2200" dirty="0"/>
              <a:t>межбюджетных </a:t>
            </a:r>
            <a:r>
              <a:rPr lang="ru-RU" sz="2200" dirty="0" smtClean="0"/>
              <a:t>трансфертов, </a:t>
            </a:r>
            <a:r>
              <a:rPr lang="ru-RU" sz="2200" dirty="0"/>
              <a:t>поступающих в </a:t>
            </a:r>
            <a:r>
              <a:rPr lang="ru-RU" sz="2200" dirty="0" smtClean="0"/>
              <a:t>бюджет</a:t>
            </a:r>
            <a:endParaRPr lang="ru-RU" sz="2200" dirty="0"/>
          </a:p>
        </p:txBody>
      </p:sp>
      <p:sp>
        <p:nvSpPr>
          <p:cNvPr id="8" name="Номер слайда 7">
            <a:extLst>
              <a:ext uri="{FF2B5EF4-FFF2-40B4-BE49-F238E27FC236}">
                <a16:creationId xmlns:a16="http://schemas.microsoft.com/office/drawing/2014/main" id="{E35FA3A3-9787-4C9B-B7B2-6F58EF01330B}"/>
              </a:ext>
            </a:extLst>
          </p:cNvPr>
          <p:cNvSpPr>
            <a:spLocks noGrp="1"/>
          </p:cNvSpPr>
          <p:nvPr>
            <p:ph type="sldNum" sz="quarter" idx="12"/>
          </p:nvPr>
        </p:nvSpPr>
        <p:spPr>
          <a:xfrm>
            <a:off x="9448800" y="6475372"/>
            <a:ext cx="2743200" cy="365125"/>
          </a:xfrm>
        </p:spPr>
        <p:txBody>
          <a:bodyPr/>
          <a:lstStyle/>
          <a:p>
            <a:fld id="{F203300F-B5E5-4D9E-9381-383162CC59FB}" type="slidenum">
              <a:rPr lang="ru-RU" smtClean="0"/>
              <a:pPr/>
              <a:t>22</a:t>
            </a:fld>
            <a:endParaRPr lang="ru-RU" dirty="0"/>
          </a:p>
        </p:txBody>
      </p:sp>
      <p:pic>
        <p:nvPicPr>
          <p:cNvPr id="6" name="Объект 6">
            <a:extLst>
              <a:ext uri="{FF2B5EF4-FFF2-40B4-BE49-F238E27FC236}">
                <a16:creationId xmlns:a16="http://schemas.microsoft.com/office/drawing/2014/main" id="{1F3E35B0-992A-4300-9F82-5784E7BD16D2}"/>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3"/>
            <a:ext cx="986632" cy="419241"/>
          </a:xfrm>
          <a:prstGeom prst="rect">
            <a:avLst/>
          </a:prstGeom>
        </p:spPr>
      </p:pic>
      <p:sp>
        <p:nvSpPr>
          <p:cNvPr id="9" name="Прямоугольник 8">
            <a:extLst>
              <a:ext uri="{FF2B5EF4-FFF2-40B4-BE49-F238E27FC236}">
                <a16:creationId xmlns:a16="http://schemas.microsoft.com/office/drawing/2014/main" id="{B440C88A-06F6-4897-A554-6683D91EF1D8}"/>
              </a:ext>
            </a:extLst>
          </p:cNvPr>
          <p:cNvSpPr/>
          <p:nvPr/>
        </p:nvSpPr>
        <p:spPr>
          <a:xfrm>
            <a:off x="11112285" y="992515"/>
            <a:ext cx="795411" cy="261610"/>
          </a:xfrm>
          <a:prstGeom prst="rect">
            <a:avLst/>
          </a:prstGeom>
        </p:spPr>
        <p:txBody>
          <a:bodyPr wrap="none">
            <a:spAutoFit/>
          </a:bodyPr>
          <a:lstStyle/>
          <a:p>
            <a:r>
              <a:rPr lang="ru-RU" sz="1100" dirty="0"/>
              <a:t>(тыс. руб.)</a:t>
            </a:r>
          </a:p>
        </p:txBody>
      </p:sp>
      <p:graphicFrame>
        <p:nvGraphicFramePr>
          <p:cNvPr id="4" name="Таблица 3"/>
          <p:cNvGraphicFramePr>
            <a:graphicFrameLocks noGrp="1"/>
          </p:cNvGraphicFramePr>
          <p:nvPr/>
        </p:nvGraphicFramePr>
        <p:xfrm>
          <a:off x="289711" y="1290639"/>
          <a:ext cx="11748378" cy="5142120"/>
        </p:xfrm>
        <a:graphic>
          <a:graphicData uri="http://schemas.openxmlformats.org/drawingml/2006/table">
            <a:tbl>
              <a:tblPr>
                <a:tableStyleId>{3C2FFA5D-87B4-456A-9821-1D502468CF0F}</a:tableStyleId>
              </a:tblPr>
              <a:tblGrid>
                <a:gridCol w="1875054">
                  <a:extLst>
                    <a:ext uri="{9D8B030D-6E8A-4147-A177-3AD203B41FA5}">
                      <a16:colId xmlns:a16="http://schemas.microsoft.com/office/drawing/2014/main" val="1525282622"/>
                    </a:ext>
                  </a:extLst>
                </a:gridCol>
                <a:gridCol w="4821563">
                  <a:extLst>
                    <a:ext uri="{9D8B030D-6E8A-4147-A177-3AD203B41FA5}">
                      <a16:colId xmlns:a16="http://schemas.microsoft.com/office/drawing/2014/main" val="1057098412"/>
                    </a:ext>
                  </a:extLst>
                </a:gridCol>
                <a:gridCol w="1037976">
                  <a:extLst>
                    <a:ext uri="{9D8B030D-6E8A-4147-A177-3AD203B41FA5}">
                      <a16:colId xmlns:a16="http://schemas.microsoft.com/office/drawing/2014/main" val="2914851502"/>
                    </a:ext>
                  </a:extLst>
                </a:gridCol>
                <a:gridCol w="803594">
                  <a:extLst>
                    <a:ext uri="{9D8B030D-6E8A-4147-A177-3AD203B41FA5}">
                      <a16:colId xmlns:a16="http://schemas.microsoft.com/office/drawing/2014/main" val="1476295305"/>
                    </a:ext>
                  </a:extLst>
                </a:gridCol>
                <a:gridCol w="1071459">
                  <a:extLst>
                    <a:ext uri="{9D8B030D-6E8A-4147-A177-3AD203B41FA5}">
                      <a16:colId xmlns:a16="http://schemas.microsoft.com/office/drawing/2014/main" val="40484963"/>
                    </a:ext>
                  </a:extLst>
                </a:gridCol>
                <a:gridCol w="1071459">
                  <a:extLst>
                    <a:ext uri="{9D8B030D-6E8A-4147-A177-3AD203B41FA5}">
                      <a16:colId xmlns:a16="http://schemas.microsoft.com/office/drawing/2014/main" val="917232191"/>
                    </a:ext>
                  </a:extLst>
                </a:gridCol>
                <a:gridCol w="1067273">
                  <a:extLst>
                    <a:ext uri="{9D8B030D-6E8A-4147-A177-3AD203B41FA5}">
                      <a16:colId xmlns:a16="http://schemas.microsoft.com/office/drawing/2014/main" val="2284572094"/>
                    </a:ext>
                  </a:extLst>
                </a:gridCol>
              </a:tblGrid>
              <a:tr h="230946">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Код дохода</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Наименование кода дохода</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Исполнено за 2023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Уточненный план 2024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gridSpan="3">
                  <a:txBody>
                    <a:bodyPr/>
                    <a:lstStyle/>
                    <a:p>
                      <a:pPr marL="0" algn="ctr" defTabSz="914400" rtl="0" eaLnBrk="1" fontAlgn="b" latinLnBrk="0" hangingPunct="1"/>
                      <a:r>
                        <a:rPr lang="ru-RU" sz="900" b="1" u="none" strike="noStrike" kern="1200">
                          <a:effectLst/>
                          <a:latin typeface="Arial" panose="020B0604020202020204" pitchFamily="34" charset="0"/>
                          <a:cs typeface="Arial" panose="020B0604020202020204" pitchFamily="34" charset="0"/>
                        </a:rPr>
                        <a:t>Сумма (тыс. руб.)</a:t>
                      </a:r>
                      <a:endParaRPr lang="ru-RU" sz="900" b="1"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424437614"/>
                  </a:ext>
                </a:extLst>
              </a:tr>
              <a:tr h="357966">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2025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2026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2027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extLst>
                  <a:ext uri="{0D108BD9-81ED-4DB2-BD59-A6C34878D82A}">
                    <a16:rowId xmlns:a16="http://schemas.microsoft.com/office/drawing/2014/main" val="88788653"/>
                  </a:ext>
                </a:extLst>
              </a:tr>
              <a:tr h="230946">
                <a:tc>
                  <a:txBody>
                    <a:bodyPr/>
                    <a:lstStyle/>
                    <a:p>
                      <a:pPr algn="l" fontAlgn="ctr"/>
                      <a:r>
                        <a:rPr lang="ru-RU" sz="800" b="0" i="0" u="none" strike="noStrike">
                          <a:solidFill>
                            <a:srgbClr val="000000"/>
                          </a:solidFill>
                          <a:effectLst/>
                          <a:latin typeface="Arial" panose="020B0604020202020204" pitchFamily="34" charset="0"/>
                        </a:rPr>
                        <a:t>1 16 10 123 01 0041 140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Доходы от денежных взысканий (штрафов), поступающие в счет погашения задолженности, образовавшейся до 1 января 2020 года, подлежащие зачислению в бюджет муниципального образования по нормативам, действовавшим в 2019 году (доходы бюджетов городских округов за исключением доходов, направляемых на формирование муниципального дорожного фонда, а также иных платежей в случае принятия решения финансовым органом муниципального образования о раздельном учете задолженности)</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500,0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135595096"/>
                  </a:ext>
                </a:extLst>
              </a:tr>
              <a:tr h="230946">
                <a:tc>
                  <a:txBody>
                    <a:bodyPr/>
                    <a:lstStyle/>
                    <a:p>
                      <a:pPr algn="l" fontAlgn="ctr"/>
                      <a:r>
                        <a:rPr lang="ru-RU" sz="800" b="1" i="0" u="none" strike="noStrike">
                          <a:solidFill>
                            <a:srgbClr val="000000"/>
                          </a:solidFill>
                          <a:effectLst/>
                          <a:latin typeface="Arial" panose="020B0604020202020204" pitchFamily="34" charset="0"/>
                        </a:rPr>
                        <a:t>1 16 11 000 01 0000 140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Платежи, уплачиваемые в целях возмещения вреда</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2 350,6</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3322408017"/>
                  </a:ext>
                </a:extLst>
              </a:tr>
              <a:tr h="230946">
                <a:tc>
                  <a:txBody>
                    <a:bodyPr/>
                    <a:lstStyle/>
                    <a:p>
                      <a:pPr algn="l" fontAlgn="ctr"/>
                      <a:r>
                        <a:rPr lang="ru-RU" sz="800" b="1" i="0" u="none" strike="noStrike">
                          <a:solidFill>
                            <a:srgbClr val="000000"/>
                          </a:solidFill>
                          <a:effectLst/>
                          <a:latin typeface="Arial" panose="020B0604020202020204" pitchFamily="34" charset="0"/>
                        </a:rPr>
                        <a:t>1 16 18 000 02 0000 140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Доходы от сумм пеней, предусмотренных законодательством Российской Федерации о налогах и сборах, подлежащие зачислению в бюджеты субъектов Российской Федерации по нормативу, установленному Бюджетным кодексом Российской Федерации, распределяемые Федеральным казначейством между бюджетами субъектов Российской Федерации в соответствии с федеральным законом о федеральном бюджете</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9 110,0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436005037"/>
                  </a:ext>
                </a:extLst>
              </a:tr>
              <a:tr h="357966">
                <a:tc>
                  <a:txBody>
                    <a:bodyPr/>
                    <a:lstStyle/>
                    <a:p>
                      <a:pPr algn="l" fontAlgn="ctr"/>
                      <a:r>
                        <a:rPr lang="ru-RU" sz="800" b="1" i="0" u="none" strike="noStrike">
                          <a:solidFill>
                            <a:srgbClr val="000000"/>
                          </a:solidFill>
                          <a:effectLst/>
                          <a:latin typeface="Arial" panose="020B0604020202020204" pitchFamily="34" charset="0"/>
                        </a:rPr>
                        <a:t>1 17 00 000 00 0000 000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ПРОЧИЕ НЕНАЛОГОВЫЕ ДОХОДЫ</a:t>
                      </a:r>
                    </a:p>
                  </a:txBody>
                  <a:tcPr marL="9525" marR="9525" marT="9525" marB="0" anchor="ctr"/>
                </a:tc>
                <a:tc>
                  <a:txBody>
                    <a:bodyPr/>
                    <a:lstStyle/>
                    <a:p>
                      <a:pPr algn="ctr" fontAlgn="b"/>
                      <a:r>
                        <a:rPr lang="ru-RU" sz="800" b="1" i="0" u="none" strike="noStrike">
                          <a:solidFill>
                            <a:srgbClr val="000000"/>
                          </a:solidFill>
                          <a:effectLst/>
                          <a:latin typeface="Arial" panose="020B0604020202020204" pitchFamily="34" charset="0"/>
                        </a:rPr>
                        <a:t>184 487,6</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1 545,4</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125,0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125,0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125,0</a:t>
                      </a:r>
                    </a:p>
                  </a:txBody>
                  <a:tcPr marL="9525" marR="9525" marT="9525" marB="0" anchor="ctr"/>
                </a:tc>
                <a:extLst>
                  <a:ext uri="{0D108BD9-81ED-4DB2-BD59-A6C34878D82A}">
                    <a16:rowId xmlns:a16="http://schemas.microsoft.com/office/drawing/2014/main" val="1347569359"/>
                  </a:ext>
                </a:extLst>
              </a:tr>
              <a:tr h="357966">
                <a:tc>
                  <a:txBody>
                    <a:bodyPr/>
                    <a:lstStyle/>
                    <a:p>
                      <a:pPr algn="l" fontAlgn="ctr"/>
                      <a:r>
                        <a:rPr lang="ru-RU" sz="800" b="1" i="0" u="none" strike="noStrike">
                          <a:solidFill>
                            <a:srgbClr val="000000"/>
                          </a:solidFill>
                          <a:effectLst/>
                          <a:latin typeface="Arial" panose="020B0604020202020204" pitchFamily="34" charset="0"/>
                        </a:rPr>
                        <a:t>1 17 05 000 00 0000 180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Прочие неналоговые доходы</a:t>
                      </a:r>
                    </a:p>
                  </a:txBody>
                  <a:tcPr marL="9525" marR="9525" marT="9525" marB="0" anchor="ctr"/>
                </a:tc>
                <a:tc>
                  <a:txBody>
                    <a:bodyPr/>
                    <a:lstStyle/>
                    <a:p>
                      <a:pPr algn="ctr" fontAlgn="b"/>
                      <a:r>
                        <a:rPr lang="ru-RU" sz="800" b="1" i="0" u="none" strike="noStrike">
                          <a:solidFill>
                            <a:srgbClr val="000000"/>
                          </a:solidFill>
                          <a:effectLst/>
                          <a:latin typeface="Arial" panose="020B0604020202020204" pitchFamily="34" charset="0"/>
                        </a:rPr>
                        <a:t>184 487,6</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1 545,4</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125,0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125,0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125,0</a:t>
                      </a:r>
                    </a:p>
                  </a:txBody>
                  <a:tcPr marL="9525" marR="9525" marT="9525" marB="0" anchor="ctr"/>
                </a:tc>
                <a:extLst>
                  <a:ext uri="{0D108BD9-81ED-4DB2-BD59-A6C34878D82A}">
                    <a16:rowId xmlns:a16="http://schemas.microsoft.com/office/drawing/2014/main" val="584367982"/>
                  </a:ext>
                </a:extLst>
              </a:tr>
              <a:tr h="230946">
                <a:tc>
                  <a:txBody>
                    <a:bodyPr/>
                    <a:lstStyle/>
                    <a:p>
                      <a:pPr algn="l" fontAlgn="ctr"/>
                      <a:r>
                        <a:rPr lang="ru-RU" sz="800" b="0" i="0" u="none" strike="noStrike">
                          <a:solidFill>
                            <a:srgbClr val="000000"/>
                          </a:solidFill>
                          <a:effectLst/>
                          <a:latin typeface="Arial" panose="020B0604020202020204" pitchFamily="34" charset="0"/>
                        </a:rPr>
                        <a:t>1 17 05 040 04 0001 180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неналоговые доходы бюджетов городских округов (плата за вырубку деревьев)</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1 583,7</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634,2</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100,0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100,0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100,0</a:t>
                      </a:r>
                    </a:p>
                  </a:txBody>
                  <a:tcPr marL="9525" marR="9525" marT="9525" marB="0" anchor="ctr"/>
                </a:tc>
                <a:extLst>
                  <a:ext uri="{0D108BD9-81ED-4DB2-BD59-A6C34878D82A}">
                    <a16:rowId xmlns:a16="http://schemas.microsoft.com/office/drawing/2014/main" val="339754622"/>
                  </a:ext>
                </a:extLst>
              </a:tr>
              <a:tr h="357966">
                <a:tc>
                  <a:txBody>
                    <a:bodyPr/>
                    <a:lstStyle/>
                    <a:p>
                      <a:pPr algn="l" fontAlgn="ctr"/>
                      <a:r>
                        <a:rPr lang="ru-RU" sz="800" b="0" i="0" u="none" strike="noStrike">
                          <a:solidFill>
                            <a:srgbClr val="000000"/>
                          </a:solidFill>
                          <a:effectLst/>
                          <a:latin typeface="Arial" panose="020B0604020202020204" pitchFamily="34" charset="0"/>
                        </a:rPr>
                        <a:t>1 17 05 040 04 0005 180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неналоговые доходы бюджетов городских округов (выдача разрешения на размещение объектов на землях или на земельных участках, находящихся в муниципальной собственности или государственная собственность на которые не разграничена)</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1 608,5</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25,0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25,0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25,0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25,0</a:t>
                      </a:r>
                    </a:p>
                  </a:txBody>
                  <a:tcPr marL="9525" marR="9525" marT="9525" marB="0" anchor="ctr"/>
                </a:tc>
                <a:extLst>
                  <a:ext uri="{0D108BD9-81ED-4DB2-BD59-A6C34878D82A}">
                    <a16:rowId xmlns:a16="http://schemas.microsoft.com/office/drawing/2014/main" val="2992045659"/>
                  </a:ext>
                </a:extLst>
              </a:tr>
              <a:tr h="357966">
                <a:tc>
                  <a:txBody>
                    <a:bodyPr/>
                    <a:lstStyle/>
                    <a:p>
                      <a:pPr algn="l" fontAlgn="ctr"/>
                      <a:r>
                        <a:rPr lang="ru-RU" sz="800" b="0" i="0" u="none" strike="noStrike">
                          <a:solidFill>
                            <a:srgbClr val="000000"/>
                          </a:solidFill>
                          <a:effectLst/>
                          <a:latin typeface="Arial" panose="020B0604020202020204" pitchFamily="34" charset="0"/>
                        </a:rPr>
                        <a:t>1 17 05 040 04 0007 180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неналоговые доходы бюджетов городских округов (плата за право на организацию ярмарок на месте проведения ярмарок)</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1 295,4</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886,2</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1032490024"/>
                  </a:ext>
                </a:extLst>
              </a:tr>
              <a:tr h="357966">
                <a:tc>
                  <a:txBody>
                    <a:bodyPr/>
                    <a:lstStyle/>
                    <a:p>
                      <a:pPr algn="l" fontAlgn="ctr"/>
                      <a:r>
                        <a:rPr lang="ru-RU" sz="800" b="0" i="0" u="none" strike="noStrike">
                          <a:solidFill>
                            <a:srgbClr val="000000"/>
                          </a:solidFill>
                          <a:effectLst/>
                          <a:latin typeface="Arial" panose="020B0604020202020204" pitchFamily="34" charset="0"/>
                        </a:rPr>
                        <a:t>1 17 05 040 04 0006 180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неналоговые доходы бюджетов городских округов</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180 000,0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804752390"/>
                  </a:ext>
                </a:extLst>
              </a:tr>
              <a:tr h="335085">
                <a:tc>
                  <a:txBody>
                    <a:bodyPr/>
                    <a:lstStyle/>
                    <a:p>
                      <a:pPr algn="l" fontAlgn="ctr"/>
                      <a:r>
                        <a:rPr lang="ru-RU" sz="800" b="1" i="0" u="none" strike="noStrike">
                          <a:solidFill>
                            <a:srgbClr val="000000"/>
                          </a:solidFill>
                          <a:effectLst/>
                          <a:latin typeface="Arial" panose="020B0604020202020204" pitchFamily="34" charset="0"/>
                        </a:rPr>
                        <a:t>2 00 00 000 00 0000 000</a:t>
                      </a:r>
                    </a:p>
                  </a:txBody>
                  <a:tcPr marL="9525" marR="9525" marT="9525" marB="0" anchor="ctr"/>
                </a:tc>
                <a:tc>
                  <a:txBody>
                    <a:bodyPr/>
                    <a:lstStyle/>
                    <a:p>
                      <a:pPr algn="l" fontAlgn="ctr"/>
                      <a:r>
                        <a:rPr lang="ru-RU" sz="800" b="1" i="0" u="none" strike="noStrike" dirty="0">
                          <a:solidFill>
                            <a:srgbClr val="000000"/>
                          </a:solidFill>
                          <a:effectLst/>
                          <a:latin typeface="Arial" panose="020B0604020202020204" pitchFamily="34" charset="0"/>
                        </a:rPr>
                        <a:t>БЕЗВОЗМЕЗДНЫЕ ПОСТУПЛЕНИЯ</a:t>
                      </a:r>
                    </a:p>
                  </a:txBody>
                  <a:tcPr marL="9525" marR="9525" marT="9525" marB="0" anchor="ctr"/>
                </a:tc>
                <a:tc>
                  <a:txBody>
                    <a:bodyPr/>
                    <a:lstStyle/>
                    <a:p>
                      <a:pPr algn="ctr" fontAlgn="b"/>
                      <a:r>
                        <a:rPr lang="ru-RU" sz="800" b="1" i="0" u="none" strike="noStrike">
                          <a:solidFill>
                            <a:srgbClr val="000000"/>
                          </a:solidFill>
                          <a:effectLst/>
                          <a:latin typeface="Arial" panose="020B0604020202020204" pitchFamily="34" charset="0"/>
                        </a:rPr>
                        <a:t>3 677 474,9</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3 119 625,0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3 587 299,9</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3 342 777,2</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3 336 270,1</a:t>
                      </a:r>
                    </a:p>
                  </a:txBody>
                  <a:tcPr marL="9525" marR="9525" marT="9525" marB="0" anchor="ctr"/>
                </a:tc>
                <a:extLst>
                  <a:ext uri="{0D108BD9-81ED-4DB2-BD59-A6C34878D82A}">
                    <a16:rowId xmlns:a16="http://schemas.microsoft.com/office/drawing/2014/main" val="425288904"/>
                  </a:ext>
                </a:extLst>
              </a:tr>
              <a:tr h="357966">
                <a:tc>
                  <a:txBody>
                    <a:bodyPr/>
                    <a:lstStyle/>
                    <a:p>
                      <a:pPr algn="l" fontAlgn="ctr"/>
                      <a:r>
                        <a:rPr lang="ru-RU" sz="800" b="1" i="0" u="none" strike="noStrike">
                          <a:solidFill>
                            <a:srgbClr val="000000"/>
                          </a:solidFill>
                          <a:effectLst/>
                          <a:latin typeface="Arial" panose="020B0604020202020204" pitchFamily="34" charset="0"/>
                        </a:rPr>
                        <a:t>2 02 00 000 00 0000 000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БЕЗВОЗМЕЗДНЫЕ ПОСТУПЛЕНИЯ ОТ ДРУГИХ БЮДЖЕТОВ БЮДЖЕТНОЙ СИСТЕМЫ РОССИЙСКОЙ ФЕДЕРАЦИИ</a:t>
                      </a:r>
                    </a:p>
                  </a:txBody>
                  <a:tcPr marL="9525" marR="9525" marT="9525" marB="0" anchor="ctr"/>
                </a:tc>
                <a:tc>
                  <a:txBody>
                    <a:bodyPr/>
                    <a:lstStyle/>
                    <a:p>
                      <a:pPr algn="ctr" fontAlgn="b"/>
                      <a:r>
                        <a:rPr lang="ru-RU" sz="800" b="1" i="0" u="none" strike="noStrike">
                          <a:solidFill>
                            <a:srgbClr val="000000"/>
                          </a:solidFill>
                          <a:effectLst/>
                          <a:latin typeface="Arial" panose="020B0604020202020204" pitchFamily="34" charset="0"/>
                        </a:rPr>
                        <a:t>3 689 115,3</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3 126 740,9</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3 587 299,9</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3 342 777,2</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3 336 270,1</a:t>
                      </a:r>
                    </a:p>
                  </a:txBody>
                  <a:tcPr marL="9525" marR="9525" marT="9525" marB="0" anchor="ctr"/>
                </a:tc>
                <a:extLst>
                  <a:ext uri="{0D108BD9-81ED-4DB2-BD59-A6C34878D82A}">
                    <a16:rowId xmlns:a16="http://schemas.microsoft.com/office/drawing/2014/main" val="266741480"/>
                  </a:ext>
                </a:extLst>
              </a:tr>
              <a:tr h="230946">
                <a:tc>
                  <a:txBody>
                    <a:bodyPr/>
                    <a:lstStyle/>
                    <a:p>
                      <a:pPr algn="l" fontAlgn="ctr"/>
                      <a:r>
                        <a:rPr lang="ru-RU" sz="800" b="1" i="0" u="none" strike="noStrike">
                          <a:solidFill>
                            <a:srgbClr val="000000"/>
                          </a:solidFill>
                          <a:effectLst/>
                          <a:latin typeface="Arial" panose="020B0604020202020204" pitchFamily="34" charset="0"/>
                        </a:rPr>
                        <a:t>2 02 10 000 00 0000 150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Дотации бюджетам бюджетной системы Российской Федерации</a:t>
                      </a:r>
                    </a:p>
                  </a:txBody>
                  <a:tcPr marL="9525" marR="9525" marT="9525" marB="0" anchor="ctr"/>
                </a:tc>
                <a:tc>
                  <a:txBody>
                    <a:bodyPr/>
                    <a:lstStyle/>
                    <a:p>
                      <a:pPr algn="ctr" fontAlgn="b"/>
                      <a:r>
                        <a:rPr lang="ru-RU" sz="800" b="1" i="0" u="none" strike="noStrike">
                          <a:solidFill>
                            <a:srgbClr val="000000"/>
                          </a:solidFill>
                          <a:effectLst/>
                          <a:latin typeface="Arial" panose="020B0604020202020204" pitchFamily="34" charset="0"/>
                        </a:rPr>
                        <a:t>17 261,3</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1411454162"/>
                  </a:ext>
                </a:extLst>
              </a:tr>
            </a:tbl>
          </a:graphicData>
        </a:graphic>
      </p:graphicFrame>
    </p:spTree>
    <p:extLst>
      <p:ext uri="{BB962C8B-B14F-4D97-AF65-F5344CB8AC3E}">
        <p14:creationId xmlns:p14="http://schemas.microsoft.com/office/powerpoint/2010/main" val="821861930"/>
      </p:ext>
    </p:extLst>
  </p:cSld>
  <p:clrMapOvr>
    <a:masterClrMapping/>
  </p:clrMapOvr>
  <p:transition spd="slow">
    <p:push dir="u"/>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18EBFE-308D-46D0-80A1-17B999148359}"/>
              </a:ext>
            </a:extLst>
          </p:cNvPr>
          <p:cNvSpPr>
            <a:spLocks noGrp="1"/>
          </p:cNvSpPr>
          <p:nvPr>
            <p:ph type="title"/>
          </p:nvPr>
        </p:nvSpPr>
        <p:spPr>
          <a:xfrm>
            <a:off x="1219200" y="170693"/>
            <a:ext cx="10818890" cy="671838"/>
          </a:xfrm>
        </p:spPr>
        <p:txBody>
          <a:bodyPr>
            <a:noAutofit/>
          </a:bodyPr>
          <a:lstStyle/>
          <a:p>
            <a:pPr algn="ctr"/>
            <a:r>
              <a:rPr lang="ru-RU" sz="2200" dirty="0"/>
              <a:t>Структура налоговых и неналоговых доходов, а также</a:t>
            </a:r>
            <a:br>
              <a:rPr lang="ru-RU" sz="2200" dirty="0"/>
            </a:br>
            <a:r>
              <a:rPr lang="ru-RU" sz="2200" dirty="0"/>
              <a:t>межбюджетных </a:t>
            </a:r>
            <a:r>
              <a:rPr lang="ru-RU" sz="2200" dirty="0" smtClean="0"/>
              <a:t>трансфертов, </a:t>
            </a:r>
            <a:r>
              <a:rPr lang="ru-RU" sz="2200" dirty="0"/>
              <a:t>поступающих в </a:t>
            </a:r>
            <a:r>
              <a:rPr lang="ru-RU" sz="2200" dirty="0" smtClean="0"/>
              <a:t>бюджет</a:t>
            </a:r>
            <a:endParaRPr lang="ru-RU" sz="2200" dirty="0"/>
          </a:p>
        </p:txBody>
      </p:sp>
      <p:sp>
        <p:nvSpPr>
          <p:cNvPr id="8" name="Номер слайда 7">
            <a:extLst>
              <a:ext uri="{FF2B5EF4-FFF2-40B4-BE49-F238E27FC236}">
                <a16:creationId xmlns:a16="http://schemas.microsoft.com/office/drawing/2014/main" id="{E35FA3A3-9787-4C9B-B7B2-6F58EF01330B}"/>
              </a:ext>
            </a:extLst>
          </p:cNvPr>
          <p:cNvSpPr>
            <a:spLocks noGrp="1"/>
          </p:cNvSpPr>
          <p:nvPr>
            <p:ph type="sldNum" sz="quarter" idx="12"/>
          </p:nvPr>
        </p:nvSpPr>
        <p:spPr>
          <a:xfrm>
            <a:off x="9448800" y="6475372"/>
            <a:ext cx="2743200" cy="365125"/>
          </a:xfrm>
        </p:spPr>
        <p:txBody>
          <a:bodyPr/>
          <a:lstStyle/>
          <a:p>
            <a:fld id="{F203300F-B5E5-4D9E-9381-383162CC59FB}" type="slidenum">
              <a:rPr lang="ru-RU" smtClean="0"/>
              <a:pPr/>
              <a:t>23</a:t>
            </a:fld>
            <a:endParaRPr lang="ru-RU" dirty="0"/>
          </a:p>
        </p:txBody>
      </p:sp>
      <p:pic>
        <p:nvPicPr>
          <p:cNvPr id="6" name="Объект 6">
            <a:extLst>
              <a:ext uri="{FF2B5EF4-FFF2-40B4-BE49-F238E27FC236}">
                <a16:creationId xmlns:a16="http://schemas.microsoft.com/office/drawing/2014/main" id="{1F3E35B0-992A-4300-9F82-5784E7BD16D2}"/>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3"/>
            <a:ext cx="986632" cy="419241"/>
          </a:xfrm>
          <a:prstGeom prst="rect">
            <a:avLst/>
          </a:prstGeom>
        </p:spPr>
      </p:pic>
      <p:sp>
        <p:nvSpPr>
          <p:cNvPr id="9" name="Прямоугольник 8">
            <a:extLst>
              <a:ext uri="{FF2B5EF4-FFF2-40B4-BE49-F238E27FC236}">
                <a16:creationId xmlns:a16="http://schemas.microsoft.com/office/drawing/2014/main" id="{B440C88A-06F6-4897-A554-6683D91EF1D8}"/>
              </a:ext>
            </a:extLst>
          </p:cNvPr>
          <p:cNvSpPr/>
          <p:nvPr/>
        </p:nvSpPr>
        <p:spPr>
          <a:xfrm>
            <a:off x="11112285" y="992515"/>
            <a:ext cx="795411" cy="261610"/>
          </a:xfrm>
          <a:prstGeom prst="rect">
            <a:avLst/>
          </a:prstGeom>
        </p:spPr>
        <p:txBody>
          <a:bodyPr wrap="none">
            <a:spAutoFit/>
          </a:bodyPr>
          <a:lstStyle/>
          <a:p>
            <a:r>
              <a:rPr lang="ru-RU" sz="1100" dirty="0"/>
              <a:t>(тыс. руб.)</a:t>
            </a:r>
          </a:p>
        </p:txBody>
      </p:sp>
      <p:graphicFrame>
        <p:nvGraphicFramePr>
          <p:cNvPr id="4" name="Таблица 3"/>
          <p:cNvGraphicFramePr>
            <a:graphicFrameLocks noGrp="1"/>
          </p:cNvGraphicFramePr>
          <p:nvPr/>
        </p:nvGraphicFramePr>
        <p:xfrm>
          <a:off x="289712" y="1219777"/>
          <a:ext cx="11748378" cy="5324764"/>
        </p:xfrm>
        <a:graphic>
          <a:graphicData uri="http://schemas.openxmlformats.org/drawingml/2006/table">
            <a:tbl>
              <a:tblPr>
                <a:tableStyleId>{3C2FFA5D-87B4-456A-9821-1D502468CF0F}</a:tableStyleId>
              </a:tblPr>
              <a:tblGrid>
                <a:gridCol w="1875054">
                  <a:extLst>
                    <a:ext uri="{9D8B030D-6E8A-4147-A177-3AD203B41FA5}">
                      <a16:colId xmlns:a16="http://schemas.microsoft.com/office/drawing/2014/main" val="1525282622"/>
                    </a:ext>
                  </a:extLst>
                </a:gridCol>
                <a:gridCol w="4821563">
                  <a:extLst>
                    <a:ext uri="{9D8B030D-6E8A-4147-A177-3AD203B41FA5}">
                      <a16:colId xmlns:a16="http://schemas.microsoft.com/office/drawing/2014/main" val="1057098412"/>
                    </a:ext>
                  </a:extLst>
                </a:gridCol>
                <a:gridCol w="1037976">
                  <a:extLst>
                    <a:ext uri="{9D8B030D-6E8A-4147-A177-3AD203B41FA5}">
                      <a16:colId xmlns:a16="http://schemas.microsoft.com/office/drawing/2014/main" val="2914851502"/>
                    </a:ext>
                  </a:extLst>
                </a:gridCol>
                <a:gridCol w="803594">
                  <a:extLst>
                    <a:ext uri="{9D8B030D-6E8A-4147-A177-3AD203B41FA5}">
                      <a16:colId xmlns:a16="http://schemas.microsoft.com/office/drawing/2014/main" val="1476295305"/>
                    </a:ext>
                  </a:extLst>
                </a:gridCol>
                <a:gridCol w="1071459">
                  <a:extLst>
                    <a:ext uri="{9D8B030D-6E8A-4147-A177-3AD203B41FA5}">
                      <a16:colId xmlns:a16="http://schemas.microsoft.com/office/drawing/2014/main" val="40484963"/>
                    </a:ext>
                  </a:extLst>
                </a:gridCol>
                <a:gridCol w="1071459">
                  <a:extLst>
                    <a:ext uri="{9D8B030D-6E8A-4147-A177-3AD203B41FA5}">
                      <a16:colId xmlns:a16="http://schemas.microsoft.com/office/drawing/2014/main" val="917232191"/>
                    </a:ext>
                  </a:extLst>
                </a:gridCol>
                <a:gridCol w="1067273">
                  <a:extLst>
                    <a:ext uri="{9D8B030D-6E8A-4147-A177-3AD203B41FA5}">
                      <a16:colId xmlns:a16="http://schemas.microsoft.com/office/drawing/2014/main" val="2284572094"/>
                    </a:ext>
                  </a:extLst>
                </a:gridCol>
              </a:tblGrid>
              <a:tr h="230946">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Код дохода</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Наименование кода дохода</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Исполнено за 2023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Уточненный план 2024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gridSpan="3">
                  <a:txBody>
                    <a:bodyPr/>
                    <a:lstStyle/>
                    <a:p>
                      <a:pPr marL="0" algn="ctr" defTabSz="914400" rtl="0" eaLnBrk="1" fontAlgn="b" latinLnBrk="0" hangingPunct="1"/>
                      <a:r>
                        <a:rPr lang="ru-RU" sz="900" b="1" u="none" strike="noStrike" kern="1200">
                          <a:effectLst/>
                          <a:latin typeface="Arial" panose="020B0604020202020204" pitchFamily="34" charset="0"/>
                          <a:cs typeface="Arial" panose="020B0604020202020204" pitchFamily="34" charset="0"/>
                        </a:rPr>
                        <a:t>Сумма (тыс. руб.)</a:t>
                      </a:r>
                      <a:endParaRPr lang="ru-RU" sz="900" b="1"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424437614"/>
                  </a:ext>
                </a:extLst>
              </a:tr>
              <a:tr h="357966">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2025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2026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2027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extLst>
                  <a:ext uri="{0D108BD9-81ED-4DB2-BD59-A6C34878D82A}">
                    <a16:rowId xmlns:a16="http://schemas.microsoft.com/office/drawing/2014/main" val="88788653"/>
                  </a:ext>
                </a:extLst>
              </a:tr>
              <a:tr h="230946">
                <a:tc>
                  <a:txBody>
                    <a:bodyPr/>
                    <a:lstStyle/>
                    <a:p>
                      <a:pPr algn="l" fontAlgn="ctr"/>
                      <a:r>
                        <a:rPr lang="ru-RU" sz="800" b="0" i="0" u="none" strike="noStrike">
                          <a:solidFill>
                            <a:srgbClr val="000000"/>
                          </a:solidFill>
                          <a:effectLst/>
                          <a:latin typeface="Arial" panose="020B0604020202020204" pitchFamily="34" charset="0"/>
                        </a:rPr>
                        <a:t>2 02 19999 04 0001 150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дотации   бюджетам  городских округов  на поощрение муниципальных управленческих команд</a:t>
                      </a:r>
                    </a:p>
                  </a:txBody>
                  <a:tcPr marL="9525" marR="9525" marT="9525" marB="0" anchor="ctr"/>
                </a:tc>
                <a:tc>
                  <a:txBody>
                    <a:bodyPr/>
                    <a:lstStyle/>
                    <a:p>
                      <a:pPr algn="ctr" fontAlgn="b"/>
                      <a:r>
                        <a:rPr lang="ru-RU" sz="800" b="0" i="0" u="none" strike="noStrike" dirty="0">
                          <a:solidFill>
                            <a:srgbClr val="000000"/>
                          </a:solidFill>
                          <a:effectLst/>
                          <a:latin typeface="Arial" panose="020B0604020202020204" pitchFamily="34" charset="0"/>
                        </a:rPr>
                        <a:t>4 852,3</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135595096"/>
                  </a:ext>
                </a:extLst>
              </a:tr>
              <a:tr h="230946">
                <a:tc>
                  <a:txBody>
                    <a:bodyPr/>
                    <a:lstStyle/>
                    <a:p>
                      <a:pPr algn="l" fontAlgn="ctr"/>
                      <a:r>
                        <a:rPr lang="ru-RU" sz="800" b="0" i="0" u="none" strike="noStrike">
                          <a:solidFill>
                            <a:srgbClr val="000000"/>
                          </a:solidFill>
                          <a:effectLst/>
                          <a:latin typeface="Arial" panose="020B0604020202020204" pitchFamily="34" charset="0"/>
                        </a:rPr>
                        <a:t>2 02 19 999 04 0002 150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дотации   бюджетам  городских округов (Мониторинг и оценка качества управления муниципальными финансами)</a:t>
                      </a:r>
                    </a:p>
                  </a:txBody>
                  <a:tcPr marL="9525" marR="9525" marT="9525" marB="0" anchor="ctr"/>
                </a:tc>
                <a:tc>
                  <a:txBody>
                    <a:bodyPr/>
                    <a:lstStyle/>
                    <a:p>
                      <a:pPr algn="ctr" fontAlgn="b"/>
                      <a:r>
                        <a:rPr lang="ru-RU" sz="800" b="0" i="0" u="none" strike="noStrike" dirty="0">
                          <a:solidFill>
                            <a:srgbClr val="000000"/>
                          </a:solidFill>
                          <a:effectLst/>
                          <a:latin typeface="Arial" panose="020B0604020202020204" pitchFamily="34" charset="0"/>
                        </a:rPr>
                        <a:t>12 409,0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3322408017"/>
                  </a:ext>
                </a:extLst>
              </a:tr>
              <a:tr h="230946">
                <a:tc>
                  <a:txBody>
                    <a:bodyPr/>
                    <a:lstStyle/>
                    <a:p>
                      <a:pPr algn="l" fontAlgn="ctr"/>
                      <a:r>
                        <a:rPr lang="ru-RU" sz="800" b="1" i="0" u="none" strike="noStrike">
                          <a:solidFill>
                            <a:srgbClr val="000000"/>
                          </a:solidFill>
                          <a:effectLst/>
                          <a:latin typeface="Arial" panose="020B0604020202020204" pitchFamily="34" charset="0"/>
                        </a:rPr>
                        <a:t>2 02 20 000 00 0000 150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Субсидии бюджетам бюджетной системы Российской Федерации (межбюджетные субсидии)</a:t>
                      </a:r>
                    </a:p>
                  </a:txBody>
                  <a:tcPr marL="9525" marR="9525" marT="9525" marB="0" anchor="ctr"/>
                </a:tc>
                <a:tc>
                  <a:txBody>
                    <a:bodyPr/>
                    <a:lstStyle/>
                    <a:p>
                      <a:pPr algn="ctr" fontAlgn="b"/>
                      <a:r>
                        <a:rPr lang="ru-RU" sz="800" b="1" i="0" u="none" strike="noStrike">
                          <a:solidFill>
                            <a:srgbClr val="000000"/>
                          </a:solidFill>
                          <a:effectLst/>
                          <a:latin typeface="Arial" panose="020B0604020202020204" pitchFamily="34" charset="0"/>
                        </a:rPr>
                        <a:t>1 379 311,0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449 028,6</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763 291,2</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516 291,7</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560 476,0</a:t>
                      </a:r>
                    </a:p>
                  </a:txBody>
                  <a:tcPr marL="9525" marR="9525" marT="9525" marB="0" anchor="ctr"/>
                </a:tc>
                <a:extLst>
                  <a:ext uri="{0D108BD9-81ED-4DB2-BD59-A6C34878D82A}">
                    <a16:rowId xmlns:a16="http://schemas.microsoft.com/office/drawing/2014/main" val="436005037"/>
                  </a:ext>
                </a:extLst>
              </a:tr>
              <a:tr h="357966">
                <a:tc>
                  <a:txBody>
                    <a:bodyPr/>
                    <a:lstStyle/>
                    <a:p>
                      <a:pPr algn="l" fontAlgn="ctr"/>
                      <a:r>
                        <a:rPr lang="ru-RU" sz="800" b="0" i="0" u="none" strike="noStrike">
                          <a:solidFill>
                            <a:srgbClr val="000000"/>
                          </a:solidFill>
                          <a:effectLst/>
                          <a:latin typeface="Arial" panose="020B0604020202020204" pitchFamily="34" charset="0"/>
                        </a:rPr>
                        <a:t>2 02 25 253 00 0000 150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Субсидии бюджетам на создание дополнительных мест для детей в возрасте от 1,5 до 3 лет любой направленности в организациях, осуществляющих образовательную деятельность (за исключением государственных, муниципальных), и у индивидуальных предпринимателей, осуществляющих образовательную деятельность по образовательным программам дошкольного образования, в том числе адаптированным, и присмотр и уход за детьми</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1 851,0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7 403,9</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 </a:t>
                      </a:r>
                      <a:r>
                        <a:rPr lang="ru-RU" sz="800" b="0" i="0" u="none" strike="noStrike" dirty="0" smtClean="0">
                          <a:solidFill>
                            <a:srgbClr val="000000"/>
                          </a:solidFill>
                          <a:effectLst/>
                          <a:latin typeface="Arial" panose="020B0604020202020204" pitchFamily="34" charset="0"/>
                        </a:rPr>
                        <a:t>0,0</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800" b="0" i="0" u="none" strike="noStrike" dirty="0">
                          <a:solidFill>
                            <a:srgbClr val="000000"/>
                          </a:solidFill>
                          <a:effectLst/>
                          <a:latin typeface="Arial" panose="020B0604020202020204" pitchFamily="34" charset="0"/>
                        </a:rPr>
                        <a:t> </a:t>
                      </a:r>
                      <a:r>
                        <a:rPr lang="ru-RU" sz="800" b="0" i="0" u="none" strike="noStrike" dirty="0" smtClean="0">
                          <a:solidFill>
                            <a:srgbClr val="000000"/>
                          </a:solidFill>
                          <a:effectLst/>
                          <a:latin typeface="Arial" panose="020B0604020202020204" pitchFamily="34" charset="0"/>
                        </a:rPr>
                        <a:t> 0,0</a:t>
                      </a:r>
                    </a:p>
                  </a:txBody>
                  <a:tcPr marL="9525" marR="9525" marT="9525"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800" b="0" i="0" u="none" strike="noStrike" dirty="0" smtClean="0">
                          <a:solidFill>
                            <a:srgbClr val="000000"/>
                          </a:solidFill>
                          <a:effectLst/>
                          <a:latin typeface="Arial" panose="020B0604020202020204" pitchFamily="34" charset="0"/>
                        </a:rPr>
                        <a:t> 0,0</a:t>
                      </a:r>
                      <a:r>
                        <a:rPr lang="ru-RU" sz="800" b="0" i="0" u="none" strike="noStrike" dirty="0">
                          <a:solidFill>
                            <a:srgbClr val="000000"/>
                          </a:solidFill>
                          <a:effectLst/>
                          <a:latin typeface="Arial" panose="020B0604020202020204" pitchFamily="34" charset="0"/>
                        </a:rPr>
                        <a:t> </a:t>
                      </a:r>
                    </a:p>
                  </a:txBody>
                  <a:tcPr marL="9525" marR="9525" marT="9525" marB="0" anchor="ctr"/>
                </a:tc>
                <a:extLst>
                  <a:ext uri="{0D108BD9-81ED-4DB2-BD59-A6C34878D82A}">
                    <a16:rowId xmlns:a16="http://schemas.microsoft.com/office/drawing/2014/main" val="1347569359"/>
                  </a:ext>
                </a:extLst>
              </a:tr>
              <a:tr h="357966">
                <a:tc>
                  <a:txBody>
                    <a:bodyPr/>
                    <a:lstStyle/>
                    <a:p>
                      <a:pPr algn="l" fontAlgn="ctr"/>
                      <a:r>
                        <a:rPr lang="ru-RU" sz="800" b="0" i="0" u="none" strike="noStrike">
                          <a:solidFill>
                            <a:srgbClr val="000000"/>
                          </a:solidFill>
                          <a:effectLst/>
                          <a:latin typeface="Arial" panose="020B0604020202020204" pitchFamily="34" charset="0"/>
                        </a:rPr>
                        <a:t>2 02 25 497 04 0000 150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Субсидии бюджетам городских округов на реализацию мероприятий по обеспечению жильем молодых семей</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8 792,5</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8 665,2</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8 497,2</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7 371,7</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7 523,1</a:t>
                      </a:r>
                    </a:p>
                  </a:txBody>
                  <a:tcPr marL="9525" marR="9525" marT="9525" marB="0" anchor="ctr"/>
                </a:tc>
                <a:extLst>
                  <a:ext uri="{0D108BD9-81ED-4DB2-BD59-A6C34878D82A}">
                    <a16:rowId xmlns:a16="http://schemas.microsoft.com/office/drawing/2014/main" val="584367982"/>
                  </a:ext>
                </a:extLst>
              </a:tr>
              <a:tr h="230946">
                <a:tc>
                  <a:txBody>
                    <a:bodyPr/>
                    <a:lstStyle/>
                    <a:p>
                      <a:pPr algn="l" fontAlgn="ctr"/>
                      <a:r>
                        <a:rPr lang="ru-RU" sz="800" b="0" i="0" u="none" strike="noStrike">
                          <a:solidFill>
                            <a:srgbClr val="000000"/>
                          </a:solidFill>
                          <a:effectLst/>
                          <a:latin typeface="Arial" panose="020B0604020202020204" pitchFamily="34" charset="0"/>
                        </a:rPr>
                        <a:t>2 02 29 999 04 0004 150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субсидии бюджетам городских округов (на реализацию программ формирования современной городской среды в части достижения основного результата по благоустройству общественных территорий (благоустройство скверов))</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63 401,3</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53 055,5</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339754622"/>
                  </a:ext>
                </a:extLst>
              </a:tr>
              <a:tr h="357966">
                <a:tc>
                  <a:txBody>
                    <a:bodyPr/>
                    <a:lstStyle/>
                    <a:p>
                      <a:pPr algn="l" fontAlgn="ctr"/>
                      <a:r>
                        <a:rPr lang="ru-RU" sz="800" b="0" i="0" u="none" strike="noStrike">
                          <a:solidFill>
                            <a:srgbClr val="000000"/>
                          </a:solidFill>
                          <a:effectLst/>
                          <a:latin typeface="Arial" panose="020B0604020202020204" pitchFamily="34" charset="0"/>
                        </a:rPr>
                        <a:t>2 02 29 999 04 0023 150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субсидии  бюджетам городских округов  (на устройство и модернизацию контейнерных площадок)</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139,5</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209,3</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2992045659"/>
                  </a:ext>
                </a:extLst>
              </a:tr>
              <a:tr h="357966">
                <a:tc>
                  <a:txBody>
                    <a:bodyPr/>
                    <a:lstStyle/>
                    <a:p>
                      <a:pPr algn="l" fontAlgn="ctr"/>
                      <a:r>
                        <a:rPr lang="ru-RU" sz="800" b="0" i="0" u="none" strike="noStrike">
                          <a:solidFill>
                            <a:srgbClr val="000000"/>
                          </a:solidFill>
                          <a:effectLst/>
                          <a:latin typeface="Arial" panose="020B0604020202020204" pitchFamily="34" charset="0"/>
                        </a:rPr>
                        <a:t>2 02 29 999 04 0024 150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субсидии  бюджетам городских округов (на обеспечение мероприятий по переселению граждан из аварийного жилищного фонда, признанного таковым после 1 января 2017 года)</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18 754,1</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1032490024"/>
                  </a:ext>
                </a:extLst>
              </a:tr>
              <a:tr h="357966">
                <a:tc>
                  <a:txBody>
                    <a:bodyPr/>
                    <a:lstStyle/>
                    <a:p>
                      <a:pPr algn="l" fontAlgn="ctr"/>
                      <a:r>
                        <a:rPr lang="ru-RU" sz="800" b="0" i="0" u="none" strike="noStrike">
                          <a:solidFill>
                            <a:srgbClr val="000000"/>
                          </a:solidFill>
                          <a:effectLst/>
                          <a:latin typeface="Arial" panose="020B0604020202020204" pitchFamily="34" charset="0"/>
                        </a:rPr>
                        <a:t>2 02 29 999 04 0039 150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субсидии  бюджетам городских округов  (на реализацию мероприятий по капитальному ремонту  объектов теплоснабжения)</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12 879,7</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244 713,9</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804752390"/>
                  </a:ext>
                </a:extLst>
              </a:tr>
              <a:tr h="455572">
                <a:tc>
                  <a:txBody>
                    <a:bodyPr/>
                    <a:lstStyle/>
                    <a:p>
                      <a:pPr algn="l" fontAlgn="ctr"/>
                      <a:r>
                        <a:rPr lang="ru-RU" sz="800" b="0" i="0" u="none" strike="noStrike">
                          <a:solidFill>
                            <a:srgbClr val="000000"/>
                          </a:solidFill>
                          <a:effectLst/>
                          <a:latin typeface="Arial" panose="020B0604020202020204" pitchFamily="34" charset="0"/>
                        </a:rPr>
                        <a:t>2 02 29 999 04 0059 150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субсидии  бюджетам городских округов  (на строительство и реконструкцию объектов теплоснабжения)</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25 000,0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22 135,7</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295 142,6</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420 578,1</a:t>
                      </a:r>
                    </a:p>
                  </a:txBody>
                  <a:tcPr marL="9525" marR="9525" marT="9525" marB="0" anchor="ctr"/>
                </a:tc>
                <a:extLst>
                  <a:ext uri="{0D108BD9-81ED-4DB2-BD59-A6C34878D82A}">
                    <a16:rowId xmlns:a16="http://schemas.microsoft.com/office/drawing/2014/main" val="425288904"/>
                  </a:ext>
                </a:extLst>
              </a:tr>
              <a:tr h="357966">
                <a:tc>
                  <a:txBody>
                    <a:bodyPr/>
                    <a:lstStyle/>
                    <a:p>
                      <a:pPr algn="l" fontAlgn="ctr"/>
                      <a:r>
                        <a:rPr lang="ru-RU" sz="800" b="0" i="0" u="none" strike="noStrike">
                          <a:solidFill>
                            <a:srgbClr val="000000"/>
                          </a:solidFill>
                          <a:effectLst/>
                          <a:latin typeface="Arial" panose="020B0604020202020204" pitchFamily="34" charset="0"/>
                        </a:rPr>
                        <a:t>2 02 25 304 04 0000 150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Субсидии бюджетам городских округов на организацию бесплатного горячего питания обучающихся, получающих начальное общее образование в государственных и муниципальных образовательных организациях</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67 471,1</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82 738,2</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87 641,5</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86 657,4</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266741480"/>
                  </a:ext>
                </a:extLst>
              </a:tr>
              <a:tr h="230946">
                <a:tc>
                  <a:txBody>
                    <a:bodyPr/>
                    <a:lstStyle/>
                    <a:p>
                      <a:pPr algn="l" fontAlgn="ctr"/>
                      <a:r>
                        <a:rPr lang="ru-RU" sz="800" b="0" i="0" u="none" strike="noStrike">
                          <a:solidFill>
                            <a:srgbClr val="000000"/>
                          </a:solidFill>
                          <a:effectLst/>
                          <a:latin typeface="Arial" panose="020B0604020202020204" pitchFamily="34" charset="0"/>
                        </a:rPr>
                        <a:t>2 02 29 999 04 0006 150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субсидии  бюджетам городских округов  (на государственную поддержку частных дошкольных образовательных организаций, частных общеобразовательных организаций и индивидуальных предпринимателей, осуществляющих образовательную деятельность по основным общеобразовательным программам дошкольного образования, с целью возмещения расходов на присмотр и уход, содержание имущества и арендную плату за использование помещений)</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38 245,8</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40 759,0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41 034,0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41 034,0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41 034,0</a:t>
                      </a:r>
                    </a:p>
                  </a:txBody>
                  <a:tcPr marL="9525" marR="9525" marT="9525" marB="0" anchor="ctr"/>
                </a:tc>
                <a:extLst>
                  <a:ext uri="{0D108BD9-81ED-4DB2-BD59-A6C34878D82A}">
                    <a16:rowId xmlns:a16="http://schemas.microsoft.com/office/drawing/2014/main" val="1411454162"/>
                  </a:ext>
                </a:extLst>
              </a:tr>
            </a:tbl>
          </a:graphicData>
        </a:graphic>
      </p:graphicFrame>
    </p:spTree>
    <p:extLst>
      <p:ext uri="{BB962C8B-B14F-4D97-AF65-F5344CB8AC3E}">
        <p14:creationId xmlns:p14="http://schemas.microsoft.com/office/powerpoint/2010/main" val="2026628245"/>
      </p:ext>
    </p:extLst>
  </p:cSld>
  <p:clrMapOvr>
    <a:masterClrMapping/>
  </p:clrMapOvr>
  <p:transition spd="slow">
    <p:push dir="u"/>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18EBFE-308D-46D0-80A1-17B999148359}"/>
              </a:ext>
            </a:extLst>
          </p:cNvPr>
          <p:cNvSpPr>
            <a:spLocks noGrp="1"/>
          </p:cNvSpPr>
          <p:nvPr>
            <p:ph type="title"/>
          </p:nvPr>
        </p:nvSpPr>
        <p:spPr>
          <a:xfrm>
            <a:off x="1219200" y="170693"/>
            <a:ext cx="10818890" cy="671838"/>
          </a:xfrm>
        </p:spPr>
        <p:txBody>
          <a:bodyPr>
            <a:noAutofit/>
          </a:bodyPr>
          <a:lstStyle/>
          <a:p>
            <a:pPr algn="ctr"/>
            <a:r>
              <a:rPr lang="ru-RU" sz="2200" dirty="0"/>
              <a:t>Структура налоговых и неналоговых доходов, а также</a:t>
            </a:r>
            <a:br>
              <a:rPr lang="ru-RU" sz="2200" dirty="0"/>
            </a:br>
            <a:r>
              <a:rPr lang="ru-RU" sz="2200" dirty="0"/>
              <a:t>межбюджетных </a:t>
            </a:r>
            <a:r>
              <a:rPr lang="ru-RU" sz="2200" dirty="0" smtClean="0"/>
              <a:t>трансфертов, </a:t>
            </a:r>
            <a:r>
              <a:rPr lang="ru-RU" sz="2200" dirty="0"/>
              <a:t>поступающих в </a:t>
            </a:r>
            <a:r>
              <a:rPr lang="ru-RU" sz="2200" dirty="0" smtClean="0"/>
              <a:t>бюджет</a:t>
            </a:r>
            <a:endParaRPr lang="ru-RU" sz="2200" dirty="0"/>
          </a:p>
        </p:txBody>
      </p:sp>
      <p:sp>
        <p:nvSpPr>
          <p:cNvPr id="8" name="Номер слайда 7">
            <a:extLst>
              <a:ext uri="{FF2B5EF4-FFF2-40B4-BE49-F238E27FC236}">
                <a16:creationId xmlns:a16="http://schemas.microsoft.com/office/drawing/2014/main" id="{E35FA3A3-9787-4C9B-B7B2-6F58EF01330B}"/>
              </a:ext>
            </a:extLst>
          </p:cNvPr>
          <p:cNvSpPr>
            <a:spLocks noGrp="1"/>
          </p:cNvSpPr>
          <p:nvPr>
            <p:ph type="sldNum" sz="quarter" idx="12"/>
          </p:nvPr>
        </p:nvSpPr>
        <p:spPr>
          <a:xfrm>
            <a:off x="9448800" y="6475372"/>
            <a:ext cx="2743200" cy="365125"/>
          </a:xfrm>
        </p:spPr>
        <p:txBody>
          <a:bodyPr/>
          <a:lstStyle/>
          <a:p>
            <a:fld id="{F203300F-B5E5-4D9E-9381-383162CC59FB}" type="slidenum">
              <a:rPr lang="ru-RU" smtClean="0"/>
              <a:pPr/>
              <a:t>24</a:t>
            </a:fld>
            <a:endParaRPr lang="ru-RU" dirty="0"/>
          </a:p>
        </p:txBody>
      </p:sp>
      <p:pic>
        <p:nvPicPr>
          <p:cNvPr id="6" name="Объект 6">
            <a:extLst>
              <a:ext uri="{FF2B5EF4-FFF2-40B4-BE49-F238E27FC236}">
                <a16:creationId xmlns:a16="http://schemas.microsoft.com/office/drawing/2014/main" id="{1F3E35B0-992A-4300-9F82-5784E7BD16D2}"/>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3"/>
            <a:ext cx="986632" cy="419241"/>
          </a:xfrm>
          <a:prstGeom prst="rect">
            <a:avLst/>
          </a:prstGeom>
        </p:spPr>
      </p:pic>
      <p:sp>
        <p:nvSpPr>
          <p:cNvPr id="9" name="Прямоугольник 8">
            <a:extLst>
              <a:ext uri="{FF2B5EF4-FFF2-40B4-BE49-F238E27FC236}">
                <a16:creationId xmlns:a16="http://schemas.microsoft.com/office/drawing/2014/main" id="{B440C88A-06F6-4897-A554-6683D91EF1D8}"/>
              </a:ext>
            </a:extLst>
          </p:cNvPr>
          <p:cNvSpPr/>
          <p:nvPr/>
        </p:nvSpPr>
        <p:spPr>
          <a:xfrm>
            <a:off x="11112285" y="992515"/>
            <a:ext cx="795411" cy="261610"/>
          </a:xfrm>
          <a:prstGeom prst="rect">
            <a:avLst/>
          </a:prstGeom>
        </p:spPr>
        <p:txBody>
          <a:bodyPr wrap="none">
            <a:spAutoFit/>
          </a:bodyPr>
          <a:lstStyle/>
          <a:p>
            <a:r>
              <a:rPr lang="ru-RU" sz="1100" dirty="0"/>
              <a:t>(тыс. руб.)</a:t>
            </a:r>
          </a:p>
        </p:txBody>
      </p:sp>
      <p:graphicFrame>
        <p:nvGraphicFramePr>
          <p:cNvPr id="4" name="Таблица 3"/>
          <p:cNvGraphicFramePr>
            <a:graphicFrameLocks noGrp="1"/>
          </p:cNvGraphicFramePr>
          <p:nvPr/>
        </p:nvGraphicFramePr>
        <p:xfrm>
          <a:off x="289712" y="1224827"/>
          <a:ext cx="11748378" cy="5177897"/>
        </p:xfrm>
        <a:graphic>
          <a:graphicData uri="http://schemas.openxmlformats.org/drawingml/2006/table">
            <a:tbl>
              <a:tblPr>
                <a:tableStyleId>{3C2FFA5D-87B4-456A-9821-1D502468CF0F}</a:tableStyleId>
              </a:tblPr>
              <a:tblGrid>
                <a:gridCol w="1875054">
                  <a:extLst>
                    <a:ext uri="{9D8B030D-6E8A-4147-A177-3AD203B41FA5}">
                      <a16:colId xmlns:a16="http://schemas.microsoft.com/office/drawing/2014/main" val="1525282622"/>
                    </a:ext>
                  </a:extLst>
                </a:gridCol>
                <a:gridCol w="4821563">
                  <a:extLst>
                    <a:ext uri="{9D8B030D-6E8A-4147-A177-3AD203B41FA5}">
                      <a16:colId xmlns:a16="http://schemas.microsoft.com/office/drawing/2014/main" val="1057098412"/>
                    </a:ext>
                  </a:extLst>
                </a:gridCol>
                <a:gridCol w="1037976">
                  <a:extLst>
                    <a:ext uri="{9D8B030D-6E8A-4147-A177-3AD203B41FA5}">
                      <a16:colId xmlns:a16="http://schemas.microsoft.com/office/drawing/2014/main" val="2914851502"/>
                    </a:ext>
                  </a:extLst>
                </a:gridCol>
                <a:gridCol w="803594">
                  <a:extLst>
                    <a:ext uri="{9D8B030D-6E8A-4147-A177-3AD203B41FA5}">
                      <a16:colId xmlns:a16="http://schemas.microsoft.com/office/drawing/2014/main" val="1476295305"/>
                    </a:ext>
                  </a:extLst>
                </a:gridCol>
                <a:gridCol w="1071459">
                  <a:extLst>
                    <a:ext uri="{9D8B030D-6E8A-4147-A177-3AD203B41FA5}">
                      <a16:colId xmlns:a16="http://schemas.microsoft.com/office/drawing/2014/main" val="40484963"/>
                    </a:ext>
                  </a:extLst>
                </a:gridCol>
                <a:gridCol w="1071459">
                  <a:extLst>
                    <a:ext uri="{9D8B030D-6E8A-4147-A177-3AD203B41FA5}">
                      <a16:colId xmlns:a16="http://schemas.microsoft.com/office/drawing/2014/main" val="917232191"/>
                    </a:ext>
                  </a:extLst>
                </a:gridCol>
                <a:gridCol w="1067273">
                  <a:extLst>
                    <a:ext uri="{9D8B030D-6E8A-4147-A177-3AD203B41FA5}">
                      <a16:colId xmlns:a16="http://schemas.microsoft.com/office/drawing/2014/main" val="2284572094"/>
                    </a:ext>
                  </a:extLst>
                </a:gridCol>
              </a:tblGrid>
              <a:tr h="230946">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Код дохода</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Наименование кода дохода</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Исполнено за 2023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Уточненный план 2024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gridSpan="3">
                  <a:txBody>
                    <a:bodyPr/>
                    <a:lstStyle/>
                    <a:p>
                      <a:pPr marL="0" algn="ctr" defTabSz="914400" rtl="0" eaLnBrk="1" fontAlgn="b" latinLnBrk="0" hangingPunct="1"/>
                      <a:r>
                        <a:rPr lang="ru-RU" sz="900" b="1" u="none" strike="noStrike" kern="1200">
                          <a:effectLst/>
                          <a:latin typeface="Arial" panose="020B0604020202020204" pitchFamily="34" charset="0"/>
                          <a:cs typeface="Arial" panose="020B0604020202020204" pitchFamily="34" charset="0"/>
                        </a:rPr>
                        <a:t>Сумма (тыс. руб.)</a:t>
                      </a:r>
                      <a:endParaRPr lang="ru-RU" sz="900" b="1"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424437614"/>
                  </a:ext>
                </a:extLst>
              </a:tr>
              <a:tr h="382030">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2025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2026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2027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extLst>
                  <a:ext uri="{0D108BD9-81ED-4DB2-BD59-A6C34878D82A}">
                    <a16:rowId xmlns:a16="http://schemas.microsoft.com/office/drawing/2014/main" val="88788653"/>
                  </a:ext>
                </a:extLst>
              </a:tr>
              <a:tr h="230946">
                <a:tc>
                  <a:txBody>
                    <a:bodyPr/>
                    <a:lstStyle/>
                    <a:p>
                      <a:pPr algn="l" fontAlgn="ctr"/>
                      <a:r>
                        <a:rPr lang="ru-RU" sz="800" b="0" i="0" u="none" strike="noStrike" dirty="0">
                          <a:solidFill>
                            <a:srgbClr val="000000"/>
                          </a:solidFill>
                          <a:effectLst/>
                          <a:latin typeface="Arial" panose="020B0604020202020204" pitchFamily="34" charset="0"/>
                        </a:rPr>
                        <a:t>2 02 29 999 04 0008 150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субсидии  бюджетам городских округов  (на проведение работ по капитальному ремонту зданий региональных (муниципальных) общеобразовательных организаций) </a:t>
                      </a:r>
                    </a:p>
                  </a:txBody>
                  <a:tcPr marL="9525" marR="9525" marT="9525" marB="0" anchor="ctr"/>
                </a:tc>
                <a:tc>
                  <a:txBody>
                    <a:bodyPr/>
                    <a:lstStyle/>
                    <a:p>
                      <a:pPr algn="ctr" fontAlgn="b"/>
                      <a:r>
                        <a:rPr lang="ru-RU" sz="800" b="0" i="0" u="none" strike="noStrike" dirty="0">
                          <a:solidFill>
                            <a:srgbClr val="000000"/>
                          </a:solidFill>
                          <a:effectLst/>
                          <a:latin typeface="Arial" panose="020B0604020202020204" pitchFamily="34" charset="0"/>
                        </a:rPr>
                        <a:t>7 174,4</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82 350,2</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135595096"/>
                  </a:ext>
                </a:extLst>
              </a:tr>
              <a:tr h="230946">
                <a:tc>
                  <a:txBody>
                    <a:bodyPr/>
                    <a:lstStyle/>
                    <a:p>
                      <a:pPr algn="l" fontAlgn="ctr"/>
                      <a:r>
                        <a:rPr lang="ru-RU" sz="800" b="0" i="0" u="none" strike="noStrike" dirty="0">
                          <a:solidFill>
                            <a:srgbClr val="000000"/>
                          </a:solidFill>
                          <a:effectLst/>
                          <a:latin typeface="Arial" panose="020B0604020202020204" pitchFamily="34" charset="0"/>
                        </a:rPr>
                        <a:t>2 02 29 999 04 0009 150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субсидии  бюджетам городских округов  (на оснащение отремонтированных зданий общеобразовательных организаций средствами обучения и воспитания) </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7 680,4</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3322408017"/>
                  </a:ext>
                </a:extLst>
              </a:tr>
              <a:tr h="230946">
                <a:tc>
                  <a:txBody>
                    <a:bodyPr/>
                    <a:lstStyle/>
                    <a:p>
                      <a:pPr algn="l" fontAlgn="ctr"/>
                      <a:r>
                        <a:rPr lang="ru-RU" sz="800" b="0" i="0" u="none" strike="noStrike" dirty="0">
                          <a:solidFill>
                            <a:srgbClr val="000000"/>
                          </a:solidFill>
                          <a:effectLst/>
                          <a:latin typeface="Arial" panose="020B0604020202020204" pitchFamily="34" charset="0"/>
                        </a:rPr>
                        <a:t>2 02 29 999 04 0010 150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субсидии  бюджетам городских округов  (на разработку проектно-сметной документации на проведение капитального ремонта зданий муниципальных общеобразовательных организаций)</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6 198,9</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436005037"/>
                  </a:ext>
                </a:extLst>
              </a:tr>
              <a:tr h="357966">
                <a:tc>
                  <a:txBody>
                    <a:bodyPr/>
                    <a:lstStyle/>
                    <a:p>
                      <a:pPr algn="l" fontAlgn="ctr"/>
                      <a:r>
                        <a:rPr lang="ru-RU" sz="800" b="0" i="0" u="none" strike="noStrike" dirty="0">
                          <a:solidFill>
                            <a:srgbClr val="000000"/>
                          </a:solidFill>
                          <a:effectLst/>
                          <a:latin typeface="Arial" panose="020B0604020202020204" pitchFamily="34" charset="0"/>
                        </a:rPr>
                        <a:t>2 02 29 999 04 0012 150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субсидии  бюджетам городских округов  (на реализацию проектов граждан, сформированных в рамках практик инициативного бюджетирования)</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3 817,4</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4 000,0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1347569359"/>
                  </a:ext>
                </a:extLst>
              </a:tr>
              <a:tr h="357966">
                <a:tc>
                  <a:txBody>
                    <a:bodyPr/>
                    <a:lstStyle/>
                    <a:p>
                      <a:pPr algn="l" fontAlgn="ctr"/>
                      <a:r>
                        <a:rPr lang="ru-RU" sz="800" b="0" i="0" u="none" strike="noStrike" dirty="0">
                          <a:solidFill>
                            <a:srgbClr val="000000"/>
                          </a:solidFill>
                          <a:effectLst/>
                          <a:latin typeface="Arial" panose="020B0604020202020204" pitchFamily="34" charset="0"/>
                        </a:rPr>
                        <a:t>2 02 29999 04 0014 150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субсидии бюджетам городских округов (на софинансирование работ по капитальному ремонту и ремонту автомобильных дорог общего пользования местного значения)</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24 446,6</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584367982"/>
                  </a:ext>
                </a:extLst>
              </a:tr>
              <a:tr h="230946">
                <a:tc>
                  <a:txBody>
                    <a:bodyPr/>
                    <a:lstStyle/>
                    <a:p>
                      <a:pPr algn="l" fontAlgn="ctr"/>
                      <a:r>
                        <a:rPr lang="ru-RU" sz="800" b="0" i="0" u="none" strike="noStrike" dirty="0">
                          <a:solidFill>
                            <a:srgbClr val="000000"/>
                          </a:solidFill>
                          <a:effectLst/>
                          <a:latin typeface="Arial" panose="020B0604020202020204" pitchFamily="34" charset="0"/>
                        </a:rPr>
                        <a:t>2 02 29999 04 0017 150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субсидии  бюджетам городских округов  (на капитальные вложения в общеобразовательные организации в целях обеспечения односменного режима обучения (пристройка на 300 мест к зданию АОУ "СОШ  № 14" по адресу: Московская область, г.о. Долгопрудный, ул. Новый бульвар, д, 21, корп. 3 (ПИР и строительство))</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647 097,9</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339754622"/>
                  </a:ext>
                </a:extLst>
              </a:tr>
              <a:tr h="357966">
                <a:tc>
                  <a:txBody>
                    <a:bodyPr/>
                    <a:lstStyle/>
                    <a:p>
                      <a:pPr algn="l" fontAlgn="ctr"/>
                      <a:r>
                        <a:rPr lang="ru-RU" sz="800" b="0" i="0" u="none" strike="noStrike" dirty="0">
                          <a:solidFill>
                            <a:srgbClr val="000000"/>
                          </a:solidFill>
                          <a:effectLst/>
                          <a:latin typeface="Arial" panose="020B0604020202020204" pitchFamily="34" charset="0"/>
                        </a:rPr>
                        <a:t> 2 02 29999 04 0040 150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субсидии бюджетам городских округов (на организацию деятельности многофункциональных центров предоставления государственных и муниципальных услуг)</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11 735,7</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2992045659"/>
                  </a:ext>
                </a:extLst>
              </a:tr>
              <a:tr h="357966">
                <a:tc>
                  <a:txBody>
                    <a:bodyPr/>
                    <a:lstStyle/>
                    <a:p>
                      <a:pPr algn="l" fontAlgn="ctr"/>
                      <a:r>
                        <a:rPr lang="ru-RU" sz="800" b="0" i="0" u="none" strike="noStrike" dirty="0">
                          <a:solidFill>
                            <a:srgbClr val="000000"/>
                          </a:solidFill>
                          <a:effectLst/>
                          <a:latin typeface="Arial" panose="020B0604020202020204" pitchFamily="34" charset="0"/>
                        </a:rPr>
                        <a:t>2 02 29999 04 0047 150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субсидии  бюджетам городских округов  (на ремонт дворовых территорий)</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255 992,3</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1032490024"/>
                  </a:ext>
                </a:extLst>
              </a:tr>
              <a:tr h="357966">
                <a:tc>
                  <a:txBody>
                    <a:bodyPr/>
                    <a:lstStyle/>
                    <a:p>
                      <a:pPr algn="l" fontAlgn="ctr"/>
                      <a:r>
                        <a:rPr lang="ru-RU" sz="800" b="0" i="0" u="none" strike="noStrike" dirty="0">
                          <a:solidFill>
                            <a:srgbClr val="000000"/>
                          </a:solidFill>
                          <a:effectLst/>
                          <a:latin typeface="Arial" panose="020B0604020202020204" pitchFamily="34" charset="0"/>
                        </a:rPr>
                        <a:t>2 02 29 999 04 0013 150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субсидии  бюджетам городских округов (на мероприятия по организации отдыха детей в каникулярное время)</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6 243,0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7 659,0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6 141,0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6 396,0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6 446,0</a:t>
                      </a:r>
                    </a:p>
                  </a:txBody>
                  <a:tcPr marL="9525" marR="9525" marT="9525" marB="0" anchor="ctr"/>
                </a:tc>
                <a:extLst>
                  <a:ext uri="{0D108BD9-81ED-4DB2-BD59-A6C34878D82A}">
                    <a16:rowId xmlns:a16="http://schemas.microsoft.com/office/drawing/2014/main" val="804752390"/>
                  </a:ext>
                </a:extLst>
              </a:tr>
              <a:tr h="531175">
                <a:tc>
                  <a:txBody>
                    <a:bodyPr/>
                    <a:lstStyle/>
                    <a:p>
                      <a:pPr algn="l" fontAlgn="ctr"/>
                      <a:r>
                        <a:rPr lang="ru-RU" sz="800" b="0" i="0" u="none" strike="noStrike" dirty="0">
                          <a:solidFill>
                            <a:srgbClr val="000000"/>
                          </a:solidFill>
                          <a:effectLst/>
                          <a:latin typeface="Arial" panose="020B0604020202020204" pitchFamily="34" charset="0"/>
                        </a:rPr>
                        <a:t>2 02 29 999 04 0021 150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субсидии бюджетам городских округов  (на благоустройство территорий муниципальных общеобразовательных организаций, в зданиях которых выполнен капитальный ремонт</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15 341,6</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425288904"/>
                  </a:ext>
                </a:extLst>
              </a:tr>
              <a:tr h="357966">
                <a:tc>
                  <a:txBody>
                    <a:bodyPr/>
                    <a:lstStyle/>
                    <a:p>
                      <a:pPr algn="l" fontAlgn="ctr"/>
                      <a:r>
                        <a:rPr lang="ru-RU" sz="800" b="0" i="0" u="none" strike="noStrike" dirty="0">
                          <a:solidFill>
                            <a:srgbClr val="000000"/>
                          </a:solidFill>
                          <a:effectLst/>
                          <a:latin typeface="Arial" panose="020B0604020202020204" pitchFamily="34" charset="0"/>
                        </a:rPr>
                        <a:t>2 02 29 999 04 0022 150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субсидии  бюджетам городских округов  (на создание модельных центральных городских библиотек)</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10 000,0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266741480"/>
                  </a:ext>
                </a:extLst>
              </a:tr>
              <a:tr h="230946">
                <a:tc>
                  <a:txBody>
                    <a:bodyPr/>
                    <a:lstStyle/>
                    <a:p>
                      <a:pPr algn="l" fontAlgn="ctr"/>
                      <a:r>
                        <a:rPr lang="ru-RU" sz="800" b="0" i="0" u="none" strike="noStrike" dirty="0">
                          <a:solidFill>
                            <a:srgbClr val="000000"/>
                          </a:solidFill>
                          <a:effectLst/>
                          <a:latin typeface="Arial" panose="020B0604020202020204" pitchFamily="34" charset="0"/>
                        </a:rPr>
                        <a:t>2 02 29 999 04 0075 150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субсидии  бюджетам городских округов (на создание и содержание дополнительных мест для детей в возрасте от 1,5 до 7 лет в организациях, осуществляющих присмотр и уход за детьми)</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15 701,0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15 226,0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6 149,0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1411454162"/>
                  </a:ext>
                </a:extLst>
              </a:tr>
              <a:tr h="230946">
                <a:tc>
                  <a:txBody>
                    <a:bodyPr/>
                    <a:lstStyle/>
                    <a:p>
                      <a:pPr algn="l" fontAlgn="ctr"/>
                      <a:r>
                        <a:rPr lang="ru-RU" sz="800" b="0" i="0" u="none" strike="noStrike" dirty="0">
                          <a:solidFill>
                            <a:srgbClr val="000000"/>
                          </a:solidFill>
                          <a:effectLst/>
                          <a:latin typeface="Arial" panose="020B0604020202020204" pitchFamily="34" charset="0"/>
                        </a:rPr>
                        <a:t>2 02 25 466 04 0000 150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Субсидии бюджетам городских округов на поддержку творческой деятельности и укрепление материально-технической базы муниципальных театров в населенных пунктах с численностью населения до 300 тысяч человек</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3 321,4</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3 734,4</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1 454,7</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1 438,0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1371982376"/>
                  </a:ext>
                </a:extLst>
              </a:tr>
            </a:tbl>
          </a:graphicData>
        </a:graphic>
      </p:graphicFrame>
    </p:spTree>
    <p:extLst>
      <p:ext uri="{BB962C8B-B14F-4D97-AF65-F5344CB8AC3E}">
        <p14:creationId xmlns:p14="http://schemas.microsoft.com/office/powerpoint/2010/main" val="3516188845"/>
      </p:ext>
    </p:extLst>
  </p:cSld>
  <p:clrMapOvr>
    <a:masterClrMapping/>
  </p:clrMapOvr>
  <p:transition spd="slow">
    <p:push dir="u"/>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18EBFE-308D-46D0-80A1-17B999148359}"/>
              </a:ext>
            </a:extLst>
          </p:cNvPr>
          <p:cNvSpPr>
            <a:spLocks noGrp="1"/>
          </p:cNvSpPr>
          <p:nvPr>
            <p:ph type="title"/>
          </p:nvPr>
        </p:nvSpPr>
        <p:spPr>
          <a:xfrm>
            <a:off x="1219200" y="170693"/>
            <a:ext cx="10818890" cy="671838"/>
          </a:xfrm>
        </p:spPr>
        <p:txBody>
          <a:bodyPr>
            <a:noAutofit/>
          </a:bodyPr>
          <a:lstStyle/>
          <a:p>
            <a:pPr algn="ctr"/>
            <a:r>
              <a:rPr lang="ru-RU" sz="2200" dirty="0"/>
              <a:t>Структура налоговых и неналоговых доходов, а также</a:t>
            </a:r>
            <a:br>
              <a:rPr lang="ru-RU" sz="2200" dirty="0"/>
            </a:br>
            <a:r>
              <a:rPr lang="ru-RU" sz="2200" dirty="0"/>
              <a:t>межбюджетных </a:t>
            </a:r>
            <a:r>
              <a:rPr lang="ru-RU" sz="2200" dirty="0" smtClean="0"/>
              <a:t>трансфертов, </a:t>
            </a:r>
            <a:r>
              <a:rPr lang="ru-RU" sz="2200" dirty="0"/>
              <a:t>поступающих в </a:t>
            </a:r>
            <a:r>
              <a:rPr lang="ru-RU" sz="2200" dirty="0" smtClean="0"/>
              <a:t>бюджет</a:t>
            </a:r>
            <a:endParaRPr lang="ru-RU" sz="2200" dirty="0"/>
          </a:p>
        </p:txBody>
      </p:sp>
      <p:sp>
        <p:nvSpPr>
          <p:cNvPr id="8" name="Номер слайда 7">
            <a:extLst>
              <a:ext uri="{FF2B5EF4-FFF2-40B4-BE49-F238E27FC236}">
                <a16:creationId xmlns:a16="http://schemas.microsoft.com/office/drawing/2014/main" id="{E35FA3A3-9787-4C9B-B7B2-6F58EF01330B}"/>
              </a:ext>
            </a:extLst>
          </p:cNvPr>
          <p:cNvSpPr>
            <a:spLocks noGrp="1"/>
          </p:cNvSpPr>
          <p:nvPr>
            <p:ph type="sldNum" sz="quarter" idx="12"/>
          </p:nvPr>
        </p:nvSpPr>
        <p:spPr>
          <a:xfrm>
            <a:off x="9448800" y="6475372"/>
            <a:ext cx="2743200" cy="365125"/>
          </a:xfrm>
        </p:spPr>
        <p:txBody>
          <a:bodyPr/>
          <a:lstStyle/>
          <a:p>
            <a:fld id="{F203300F-B5E5-4D9E-9381-383162CC59FB}" type="slidenum">
              <a:rPr lang="ru-RU" smtClean="0"/>
              <a:pPr/>
              <a:t>25</a:t>
            </a:fld>
            <a:endParaRPr lang="ru-RU" dirty="0"/>
          </a:p>
        </p:txBody>
      </p:sp>
      <p:pic>
        <p:nvPicPr>
          <p:cNvPr id="6" name="Объект 6">
            <a:extLst>
              <a:ext uri="{FF2B5EF4-FFF2-40B4-BE49-F238E27FC236}">
                <a16:creationId xmlns:a16="http://schemas.microsoft.com/office/drawing/2014/main" id="{1F3E35B0-992A-4300-9F82-5784E7BD16D2}"/>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3"/>
            <a:ext cx="986632" cy="419241"/>
          </a:xfrm>
          <a:prstGeom prst="rect">
            <a:avLst/>
          </a:prstGeom>
        </p:spPr>
      </p:pic>
      <p:sp>
        <p:nvSpPr>
          <p:cNvPr id="9" name="Прямоугольник 8">
            <a:extLst>
              <a:ext uri="{FF2B5EF4-FFF2-40B4-BE49-F238E27FC236}">
                <a16:creationId xmlns:a16="http://schemas.microsoft.com/office/drawing/2014/main" id="{B440C88A-06F6-4897-A554-6683D91EF1D8}"/>
              </a:ext>
            </a:extLst>
          </p:cNvPr>
          <p:cNvSpPr/>
          <p:nvPr/>
        </p:nvSpPr>
        <p:spPr>
          <a:xfrm>
            <a:off x="11112285" y="992515"/>
            <a:ext cx="795411" cy="261610"/>
          </a:xfrm>
          <a:prstGeom prst="rect">
            <a:avLst/>
          </a:prstGeom>
        </p:spPr>
        <p:txBody>
          <a:bodyPr wrap="none">
            <a:spAutoFit/>
          </a:bodyPr>
          <a:lstStyle/>
          <a:p>
            <a:r>
              <a:rPr lang="ru-RU" sz="1100" dirty="0"/>
              <a:t>(тыс. руб.)</a:t>
            </a:r>
          </a:p>
        </p:txBody>
      </p:sp>
      <p:graphicFrame>
        <p:nvGraphicFramePr>
          <p:cNvPr id="4" name="Таблица 3"/>
          <p:cNvGraphicFramePr>
            <a:graphicFrameLocks noGrp="1"/>
          </p:cNvGraphicFramePr>
          <p:nvPr/>
        </p:nvGraphicFramePr>
        <p:xfrm>
          <a:off x="289712" y="1224827"/>
          <a:ext cx="11748378" cy="5057608"/>
        </p:xfrm>
        <a:graphic>
          <a:graphicData uri="http://schemas.openxmlformats.org/drawingml/2006/table">
            <a:tbl>
              <a:tblPr>
                <a:tableStyleId>{3C2FFA5D-87B4-456A-9821-1D502468CF0F}</a:tableStyleId>
              </a:tblPr>
              <a:tblGrid>
                <a:gridCol w="1875054">
                  <a:extLst>
                    <a:ext uri="{9D8B030D-6E8A-4147-A177-3AD203B41FA5}">
                      <a16:colId xmlns:a16="http://schemas.microsoft.com/office/drawing/2014/main" val="1525282622"/>
                    </a:ext>
                  </a:extLst>
                </a:gridCol>
                <a:gridCol w="4821563">
                  <a:extLst>
                    <a:ext uri="{9D8B030D-6E8A-4147-A177-3AD203B41FA5}">
                      <a16:colId xmlns:a16="http://schemas.microsoft.com/office/drawing/2014/main" val="1057098412"/>
                    </a:ext>
                  </a:extLst>
                </a:gridCol>
                <a:gridCol w="1037976">
                  <a:extLst>
                    <a:ext uri="{9D8B030D-6E8A-4147-A177-3AD203B41FA5}">
                      <a16:colId xmlns:a16="http://schemas.microsoft.com/office/drawing/2014/main" val="2914851502"/>
                    </a:ext>
                  </a:extLst>
                </a:gridCol>
                <a:gridCol w="803594">
                  <a:extLst>
                    <a:ext uri="{9D8B030D-6E8A-4147-A177-3AD203B41FA5}">
                      <a16:colId xmlns:a16="http://schemas.microsoft.com/office/drawing/2014/main" val="1476295305"/>
                    </a:ext>
                  </a:extLst>
                </a:gridCol>
                <a:gridCol w="1071459">
                  <a:extLst>
                    <a:ext uri="{9D8B030D-6E8A-4147-A177-3AD203B41FA5}">
                      <a16:colId xmlns:a16="http://schemas.microsoft.com/office/drawing/2014/main" val="40484963"/>
                    </a:ext>
                  </a:extLst>
                </a:gridCol>
                <a:gridCol w="1071459">
                  <a:extLst>
                    <a:ext uri="{9D8B030D-6E8A-4147-A177-3AD203B41FA5}">
                      <a16:colId xmlns:a16="http://schemas.microsoft.com/office/drawing/2014/main" val="917232191"/>
                    </a:ext>
                  </a:extLst>
                </a:gridCol>
                <a:gridCol w="1067273">
                  <a:extLst>
                    <a:ext uri="{9D8B030D-6E8A-4147-A177-3AD203B41FA5}">
                      <a16:colId xmlns:a16="http://schemas.microsoft.com/office/drawing/2014/main" val="2284572094"/>
                    </a:ext>
                  </a:extLst>
                </a:gridCol>
              </a:tblGrid>
              <a:tr h="230946">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Код дохода</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Наименование кода дохода</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Исполнено за 2023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Уточненный план 2024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gridSpan="3">
                  <a:txBody>
                    <a:bodyPr/>
                    <a:lstStyle/>
                    <a:p>
                      <a:pPr marL="0" algn="ctr" defTabSz="914400" rtl="0" eaLnBrk="1" fontAlgn="b" latinLnBrk="0" hangingPunct="1"/>
                      <a:r>
                        <a:rPr lang="ru-RU" sz="900" b="1" u="none" strike="noStrike" kern="1200">
                          <a:effectLst/>
                          <a:latin typeface="Arial" panose="020B0604020202020204" pitchFamily="34" charset="0"/>
                          <a:cs typeface="Arial" panose="020B0604020202020204" pitchFamily="34" charset="0"/>
                        </a:rPr>
                        <a:t>Сумма (тыс. руб.)</a:t>
                      </a:r>
                      <a:endParaRPr lang="ru-RU" sz="900" b="1"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424437614"/>
                  </a:ext>
                </a:extLst>
              </a:tr>
              <a:tr h="382030">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2025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2026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2027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extLst>
                  <a:ext uri="{0D108BD9-81ED-4DB2-BD59-A6C34878D82A}">
                    <a16:rowId xmlns:a16="http://schemas.microsoft.com/office/drawing/2014/main" val="88788653"/>
                  </a:ext>
                </a:extLst>
              </a:tr>
              <a:tr h="230946">
                <a:tc>
                  <a:txBody>
                    <a:bodyPr/>
                    <a:lstStyle/>
                    <a:p>
                      <a:pPr algn="l" fontAlgn="ctr"/>
                      <a:r>
                        <a:rPr lang="ru-RU" sz="800" b="0" i="0" u="none" strike="noStrike">
                          <a:solidFill>
                            <a:srgbClr val="000000"/>
                          </a:solidFill>
                          <a:effectLst/>
                          <a:latin typeface="Arial" panose="020B0604020202020204" pitchFamily="34" charset="0"/>
                        </a:rPr>
                        <a:t>2 02 25 519 04 0000 150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Субсидии бюджетам городских округов на поддержку отрасли культуры</a:t>
                      </a:r>
                    </a:p>
                  </a:txBody>
                  <a:tcPr marL="9525" marR="9525" marT="9525" marB="0" anchor="ctr"/>
                </a:tc>
                <a:tc>
                  <a:txBody>
                    <a:bodyPr/>
                    <a:lstStyle/>
                    <a:p>
                      <a:pPr algn="ctr" fontAlgn="b"/>
                      <a:r>
                        <a:rPr lang="ru-RU" sz="800" b="0" i="0" u="none" strike="noStrike" dirty="0">
                          <a:solidFill>
                            <a:srgbClr val="000000"/>
                          </a:solidFill>
                          <a:effectLst/>
                          <a:latin typeface="Arial" panose="020B0604020202020204" pitchFamily="34" charset="0"/>
                        </a:rPr>
                        <a:t>530,3</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486,2</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487,3</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499,8</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135595096"/>
                  </a:ext>
                </a:extLst>
              </a:tr>
              <a:tr h="230946">
                <a:tc>
                  <a:txBody>
                    <a:bodyPr/>
                    <a:lstStyle/>
                    <a:p>
                      <a:pPr algn="l" fontAlgn="ctr"/>
                      <a:r>
                        <a:rPr lang="ru-RU" sz="800" b="0" i="0" u="none" strike="noStrike">
                          <a:solidFill>
                            <a:srgbClr val="000000"/>
                          </a:solidFill>
                          <a:effectLst/>
                          <a:latin typeface="Arial" panose="020B0604020202020204" pitchFamily="34" charset="0"/>
                        </a:rPr>
                        <a:t>2 02 29 999 04 0003 150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Субсидии бюджетам городских округов на реализацию программ формирования современной городской среды (в части достижения основного результата) по благоустройству общественных территорий</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247 851,2</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80 155,5</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266 233,9</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5 942,6</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84 894,8</a:t>
                      </a:r>
                    </a:p>
                  </a:txBody>
                  <a:tcPr marL="9525" marR="9525" marT="9525" marB="0" anchor="ctr"/>
                </a:tc>
                <a:extLst>
                  <a:ext uri="{0D108BD9-81ED-4DB2-BD59-A6C34878D82A}">
                    <a16:rowId xmlns:a16="http://schemas.microsoft.com/office/drawing/2014/main" val="3322408017"/>
                  </a:ext>
                </a:extLst>
              </a:tr>
              <a:tr h="230946">
                <a:tc>
                  <a:txBody>
                    <a:bodyPr/>
                    <a:lstStyle/>
                    <a:p>
                      <a:pPr algn="l" fontAlgn="ctr"/>
                      <a:r>
                        <a:rPr lang="ru-RU" sz="800" b="0" i="0" u="none" strike="noStrike">
                          <a:solidFill>
                            <a:srgbClr val="000000"/>
                          </a:solidFill>
                          <a:effectLst/>
                          <a:latin typeface="Arial" panose="020B0604020202020204" pitchFamily="34" charset="0"/>
                        </a:rPr>
                        <a:t>2 02 29999 04 0001150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субсидии  бюджетам городских округов  (на создание доступной среды в муниципальных учреждениях культуры) </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210,6</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436005037"/>
                  </a:ext>
                </a:extLst>
              </a:tr>
              <a:tr h="357966">
                <a:tc>
                  <a:txBody>
                    <a:bodyPr/>
                    <a:lstStyle/>
                    <a:p>
                      <a:pPr algn="l" fontAlgn="ctr"/>
                      <a:r>
                        <a:rPr lang="ru-RU" sz="800" b="0" i="0" u="none" strike="noStrike">
                          <a:solidFill>
                            <a:srgbClr val="000000"/>
                          </a:solidFill>
                          <a:effectLst/>
                          <a:latin typeface="Arial" panose="020B0604020202020204" pitchFamily="34" charset="0"/>
                        </a:rPr>
                        <a:t>2 02 29 999 04 0077 150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субсидии  бюджетам городских округов  (на организацию питания обучающихся, получающих основное и среднее общее образование, и отдельных категорий обучающихся, получающих начальное общее образование, в муниципальных общеобразовательных организациях)</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34 947,8</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38 611,0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1347569359"/>
                  </a:ext>
                </a:extLst>
              </a:tr>
              <a:tr h="357966">
                <a:tc>
                  <a:txBody>
                    <a:bodyPr/>
                    <a:lstStyle/>
                    <a:p>
                      <a:pPr algn="l" fontAlgn="ctr"/>
                      <a:r>
                        <a:rPr lang="ru-RU" sz="800" b="0" i="0" u="none" strike="noStrike">
                          <a:solidFill>
                            <a:srgbClr val="000000"/>
                          </a:solidFill>
                          <a:effectLst/>
                          <a:latin typeface="Arial" panose="020B0604020202020204" pitchFamily="34" charset="0"/>
                        </a:rPr>
                        <a:t>2 02 29 999 04 0015 150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субсидии  бюджетам городских округов (на укрепление материально-технической базы организаций дополнительного образования сферы физической культуры и спорта в Московской области с высоким уровнем достижений работы коллектива)</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5 852,4</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584367982"/>
                  </a:ext>
                </a:extLst>
              </a:tr>
              <a:tr h="230946">
                <a:tc>
                  <a:txBody>
                    <a:bodyPr/>
                    <a:lstStyle/>
                    <a:p>
                      <a:pPr algn="l" fontAlgn="ctr"/>
                      <a:r>
                        <a:rPr lang="ru-RU" sz="800" b="0" i="0" u="none" strike="noStrike">
                          <a:solidFill>
                            <a:srgbClr val="000000"/>
                          </a:solidFill>
                          <a:effectLst/>
                          <a:latin typeface="Arial" panose="020B0604020202020204" pitchFamily="34" charset="0"/>
                        </a:rPr>
                        <a:t>2 02 29 999 04 0057 150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субсидии  бюджетам городских округов (на приобретение музыкальных инструментов для муниципальных организаций дополнительного образования в сфере культуры)</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9 340,0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339754622"/>
                  </a:ext>
                </a:extLst>
              </a:tr>
              <a:tr h="357966">
                <a:tc>
                  <a:txBody>
                    <a:bodyPr/>
                    <a:lstStyle/>
                    <a:p>
                      <a:pPr algn="l" fontAlgn="ctr"/>
                      <a:r>
                        <a:rPr lang="ru-RU" sz="800" b="1" i="0" u="none" strike="noStrike">
                          <a:solidFill>
                            <a:srgbClr val="000000"/>
                          </a:solidFill>
                          <a:effectLst/>
                          <a:latin typeface="Arial" panose="020B0604020202020204" pitchFamily="34" charset="0"/>
                        </a:rPr>
                        <a:t>2 02 30 000 00 0000 150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Субвенции бюджетам бюджетной системы Российской Федерации</a:t>
                      </a:r>
                    </a:p>
                  </a:txBody>
                  <a:tcPr marL="9525" marR="9525" marT="9525" marB="0" anchor="ctr"/>
                </a:tc>
                <a:tc>
                  <a:txBody>
                    <a:bodyPr/>
                    <a:lstStyle/>
                    <a:p>
                      <a:pPr algn="ctr" fontAlgn="b"/>
                      <a:r>
                        <a:rPr lang="ru-RU" sz="800" b="1" i="0" u="none" strike="noStrike">
                          <a:solidFill>
                            <a:srgbClr val="000000"/>
                          </a:solidFill>
                          <a:effectLst/>
                          <a:latin typeface="Arial" panose="020B0604020202020204" pitchFamily="34" charset="0"/>
                        </a:rPr>
                        <a:t>2 284 427,6</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2 534 463,3</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2 633 771,0</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2 643 152,7</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2 642 013,1</a:t>
                      </a:r>
                    </a:p>
                  </a:txBody>
                  <a:tcPr marL="9525" marR="9525" marT="9525" marB="0" anchor="ctr"/>
                </a:tc>
                <a:extLst>
                  <a:ext uri="{0D108BD9-81ED-4DB2-BD59-A6C34878D82A}">
                    <a16:rowId xmlns:a16="http://schemas.microsoft.com/office/drawing/2014/main" val="2992045659"/>
                  </a:ext>
                </a:extLst>
              </a:tr>
              <a:tr h="357966">
                <a:tc>
                  <a:txBody>
                    <a:bodyPr/>
                    <a:lstStyle/>
                    <a:p>
                      <a:pPr algn="l" fontAlgn="ctr"/>
                      <a:r>
                        <a:rPr lang="ru-RU" sz="800" b="0" i="0" u="none" strike="noStrike">
                          <a:solidFill>
                            <a:srgbClr val="000000"/>
                          </a:solidFill>
                          <a:effectLst/>
                          <a:latin typeface="Arial" panose="020B0604020202020204" pitchFamily="34" charset="0"/>
                        </a:rPr>
                        <a:t>2 02 30 024 04 0001 150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Субвенции бюджетам городских округов на выполнение передаваемых полномочий субъектов Российской Федерации (на обеспечение переданного государственного полномочия Московской области по созданию комиссий по делам несовершеннолетних и защите их прав муниципальных образований Московской области</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5 671,7</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7 966,0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8 617,0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8 664,0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8 713,0</a:t>
                      </a:r>
                    </a:p>
                  </a:txBody>
                  <a:tcPr marL="9525" marR="9525" marT="9525" marB="0" anchor="ctr"/>
                </a:tc>
                <a:extLst>
                  <a:ext uri="{0D108BD9-81ED-4DB2-BD59-A6C34878D82A}">
                    <a16:rowId xmlns:a16="http://schemas.microsoft.com/office/drawing/2014/main" val="1032490024"/>
                  </a:ext>
                </a:extLst>
              </a:tr>
              <a:tr h="357966">
                <a:tc>
                  <a:txBody>
                    <a:bodyPr/>
                    <a:lstStyle/>
                    <a:p>
                      <a:pPr algn="l" fontAlgn="ctr"/>
                      <a:r>
                        <a:rPr lang="ru-RU" sz="800" b="0" i="0" u="none" strike="noStrike">
                          <a:solidFill>
                            <a:srgbClr val="000000"/>
                          </a:solidFill>
                          <a:effectLst/>
                          <a:latin typeface="Arial" panose="020B0604020202020204" pitchFamily="34" charset="0"/>
                        </a:rPr>
                        <a:t>2 02 30024 04 0002 150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Субвенции бюджетам городских округов на выполнение передаваемых полномочий субъектов Российской Федерации (на обеспечение переданных государственных полномочий по  временному хранению , комплектованию, учету и использованию архивных документов, относящихся к собственности Московской области и временно  хранящихся в муниципальных архивах)</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2 057,0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804752390"/>
                  </a:ext>
                </a:extLst>
              </a:tr>
              <a:tr h="531175">
                <a:tc>
                  <a:txBody>
                    <a:bodyPr/>
                    <a:lstStyle/>
                    <a:p>
                      <a:pPr algn="l" fontAlgn="ctr"/>
                      <a:r>
                        <a:rPr lang="ru-RU" sz="800" b="0" i="0" u="none" strike="noStrike">
                          <a:solidFill>
                            <a:srgbClr val="000000"/>
                          </a:solidFill>
                          <a:effectLst/>
                          <a:latin typeface="Arial" panose="020B0604020202020204" pitchFamily="34" charset="0"/>
                        </a:rPr>
                        <a:t> 2 02 30024 04 0005 150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Субвенции бюджетам городских округов на выполнение передаваемых полномочий субъектов Российской Федерации (на осуществление отдельных государственных полномочий в части подготовки и направления уведомлений о соответствии (несоответствии) указанных в уведомлении о планируемом строительстве параметров объекта индивидуального жилищного строительства или садового дома установленным параметрам и допустимости размещения объекта индивидуального жилищного строительства или садового дома на земельном участке, уведомлений о соответствии (несоответствии) построенных или реконструированных объектов индивидуального жилищного строительства или садового дома требованиям законодательства о градостроительной деятельности)</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198,1</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425288904"/>
                  </a:ext>
                </a:extLst>
              </a:tr>
            </a:tbl>
          </a:graphicData>
        </a:graphic>
      </p:graphicFrame>
    </p:spTree>
    <p:extLst>
      <p:ext uri="{BB962C8B-B14F-4D97-AF65-F5344CB8AC3E}">
        <p14:creationId xmlns:p14="http://schemas.microsoft.com/office/powerpoint/2010/main" val="466895625"/>
      </p:ext>
    </p:extLst>
  </p:cSld>
  <p:clrMapOvr>
    <a:masterClrMapping/>
  </p:clrMapOvr>
  <p:transition spd="slow">
    <p:push dir="u"/>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18EBFE-308D-46D0-80A1-17B999148359}"/>
              </a:ext>
            </a:extLst>
          </p:cNvPr>
          <p:cNvSpPr>
            <a:spLocks noGrp="1"/>
          </p:cNvSpPr>
          <p:nvPr>
            <p:ph type="title"/>
          </p:nvPr>
        </p:nvSpPr>
        <p:spPr>
          <a:xfrm>
            <a:off x="1219200" y="170693"/>
            <a:ext cx="10818890" cy="671838"/>
          </a:xfrm>
        </p:spPr>
        <p:txBody>
          <a:bodyPr>
            <a:noAutofit/>
          </a:bodyPr>
          <a:lstStyle/>
          <a:p>
            <a:pPr algn="ctr"/>
            <a:r>
              <a:rPr lang="ru-RU" sz="2200" dirty="0"/>
              <a:t>Структура налоговых и неналоговых доходов, а также</a:t>
            </a:r>
            <a:br>
              <a:rPr lang="ru-RU" sz="2200" dirty="0"/>
            </a:br>
            <a:r>
              <a:rPr lang="ru-RU" sz="2200" dirty="0"/>
              <a:t>межбюджетных </a:t>
            </a:r>
            <a:r>
              <a:rPr lang="ru-RU" sz="2200" dirty="0" smtClean="0"/>
              <a:t>трансфертов, </a:t>
            </a:r>
            <a:r>
              <a:rPr lang="ru-RU" sz="2200" dirty="0"/>
              <a:t>поступающих в </a:t>
            </a:r>
            <a:r>
              <a:rPr lang="ru-RU" sz="2200" dirty="0" smtClean="0"/>
              <a:t>бюджет</a:t>
            </a:r>
            <a:endParaRPr lang="ru-RU" sz="2200" dirty="0"/>
          </a:p>
        </p:txBody>
      </p:sp>
      <p:sp>
        <p:nvSpPr>
          <p:cNvPr id="8" name="Номер слайда 7">
            <a:extLst>
              <a:ext uri="{FF2B5EF4-FFF2-40B4-BE49-F238E27FC236}">
                <a16:creationId xmlns:a16="http://schemas.microsoft.com/office/drawing/2014/main" id="{E35FA3A3-9787-4C9B-B7B2-6F58EF01330B}"/>
              </a:ext>
            </a:extLst>
          </p:cNvPr>
          <p:cNvSpPr>
            <a:spLocks noGrp="1"/>
          </p:cNvSpPr>
          <p:nvPr>
            <p:ph type="sldNum" sz="quarter" idx="12"/>
          </p:nvPr>
        </p:nvSpPr>
        <p:spPr>
          <a:xfrm>
            <a:off x="9448800" y="6475372"/>
            <a:ext cx="2743200" cy="365125"/>
          </a:xfrm>
        </p:spPr>
        <p:txBody>
          <a:bodyPr/>
          <a:lstStyle/>
          <a:p>
            <a:fld id="{F203300F-B5E5-4D9E-9381-383162CC59FB}" type="slidenum">
              <a:rPr lang="ru-RU" smtClean="0"/>
              <a:pPr/>
              <a:t>26</a:t>
            </a:fld>
            <a:endParaRPr lang="ru-RU" dirty="0"/>
          </a:p>
        </p:txBody>
      </p:sp>
      <p:pic>
        <p:nvPicPr>
          <p:cNvPr id="6" name="Объект 6">
            <a:extLst>
              <a:ext uri="{FF2B5EF4-FFF2-40B4-BE49-F238E27FC236}">
                <a16:creationId xmlns:a16="http://schemas.microsoft.com/office/drawing/2014/main" id="{1F3E35B0-992A-4300-9F82-5784E7BD16D2}"/>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3"/>
            <a:ext cx="986632" cy="419241"/>
          </a:xfrm>
          <a:prstGeom prst="rect">
            <a:avLst/>
          </a:prstGeom>
        </p:spPr>
      </p:pic>
      <p:sp>
        <p:nvSpPr>
          <p:cNvPr id="9" name="Прямоугольник 8">
            <a:extLst>
              <a:ext uri="{FF2B5EF4-FFF2-40B4-BE49-F238E27FC236}">
                <a16:creationId xmlns:a16="http://schemas.microsoft.com/office/drawing/2014/main" id="{B440C88A-06F6-4897-A554-6683D91EF1D8}"/>
              </a:ext>
            </a:extLst>
          </p:cNvPr>
          <p:cNvSpPr/>
          <p:nvPr/>
        </p:nvSpPr>
        <p:spPr>
          <a:xfrm>
            <a:off x="11112285" y="992515"/>
            <a:ext cx="795411" cy="261610"/>
          </a:xfrm>
          <a:prstGeom prst="rect">
            <a:avLst/>
          </a:prstGeom>
        </p:spPr>
        <p:txBody>
          <a:bodyPr wrap="none">
            <a:spAutoFit/>
          </a:bodyPr>
          <a:lstStyle/>
          <a:p>
            <a:r>
              <a:rPr lang="ru-RU" sz="1100" dirty="0"/>
              <a:t>(тыс. руб.)</a:t>
            </a:r>
          </a:p>
        </p:txBody>
      </p:sp>
      <p:graphicFrame>
        <p:nvGraphicFramePr>
          <p:cNvPr id="4" name="Таблица 3"/>
          <p:cNvGraphicFramePr>
            <a:graphicFrameLocks noGrp="1"/>
          </p:cNvGraphicFramePr>
          <p:nvPr/>
        </p:nvGraphicFramePr>
        <p:xfrm>
          <a:off x="289712" y="1224827"/>
          <a:ext cx="11748378" cy="5235917"/>
        </p:xfrm>
        <a:graphic>
          <a:graphicData uri="http://schemas.openxmlformats.org/drawingml/2006/table">
            <a:tbl>
              <a:tblPr>
                <a:tableStyleId>{3C2FFA5D-87B4-456A-9821-1D502468CF0F}</a:tableStyleId>
              </a:tblPr>
              <a:tblGrid>
                <a:gridCol w="1875054">
                  <a:extLst>
                    <a:ext uri="{9D8B030D-6E8A-4147-A177-3AD203B41FA5}">
                      <a16:colId xmlns:a16="http://schemas.microsoft.com/office/drawing/2014/main" val="1525282622"/>
                    </a:ext>
                  </a:extLst>
                </a:gridCol>
                <a:gridCol w="4821563">
                  <a:extLst>
                    <a:ext uri="{9D8B030D-6E8A-4147-A177-3AD203B41FA5}">
                      <a16:colId xmlns:a16="http://schemas.microsoft.com/office/drawing/2014/main" val="1057098412"/>
                    </a:ext>
                  </a:extLst>
                </a:gridCol>
                <a:gridCol w="1037976">
                  <a:extLst>
                    <a:ext uri="{9D8B030D-6E8A-4147-A177-3AD203B41FA5}">
                      <a16:colId xmlns:a16="http://schemas.microsoft.com/office/drawing/2014/main" val="2914851502"/>
                    </a:ext>
                  </a:extLst>
                </a:gridCol>
                <a:gridCol w="803594">
                  <a:extLst>
                    <a:ext uri="{9D8B030D-6E8A-4147-A177-3AD203B41FA5}">
                      <a16:colId xmlns:a16="http://schemas.microsoft.com/office/drawing/2014/main" val="1476295305"/>
                    </a:ext>
                  </a:extLst>
                </a:gridCol>
                <a:gridCol w="1071459">
                  <a:extLst>
                    <a:ext uri="{9D8B030D-6E8A-4147-A177-3AD203B41FA5}">
                      <a16:colId xmlns:a16="http://schemas.microsoft.com/office/drawing/2014/main" val="40484963"/>
                    </a:ext>
                  </a:extLst>
                </a:gridCol>
                <a:gridCol w="1071459">
                  <a:extLst>
                    <a:ext uri="{9D8B030D-6E8A-4147-A177-3AD203B41FA5}">
                      <a16:colId xmlns:a16="http://schemas.microsoft.com/office/drawing/2014/main" val="917232191"/>
                    </a:ext>
                  </a:extLst>
                </a:gridCol>
                <a:gridCol w="1067273">
                  <a:extLst>
                    <a:ext uri="{9D8B030D-6E8A-4147-A177-3AD203B41FA5}">
                      <a16:colId xmlns:a16="http://schemas.microsoft.com/office/drawing/2014/main" val="2284572094"/>
                    </a:ext>
                  </a:extLst>
                </a:gridCol>
              </a:tblGrid>
              <a:tr h="230946">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Код дохода</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Наименование кода дохода</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Исполнено за 2023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Уточненный план 2024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gridSpan="3">
                  <a:txBody>
                    <a:bodyPr/>
                    <a:lstStyle/>
                    <a:p>
                      <a:pPr marL="0" algn="ctr" defTabSz="914400" rtl="0" eaLnBrk="1" fontAlgn="b" latinLnBrk="0" hangingPunct="1"/>
                      <a:r>
                        <a:rPr lang="ru-RU" sz="900" b="1" u="none" strike="noStrike" kern="1200">
                          <a:effectLst/>
                          <a:latin typeface="Arial" panose="020B0604020202020204" pitchFamily="34" charset="0"/>
                          <a:cs typeface="Arial" panose="020B0604020202020204" pitchFamily="34" charset="0"/>
                        </a:rPr>
                        <a:t>Сумма (тыс. руб.)</a:t>
                      </a:r>
                      <a:endParaRPr lang="ru-RU" sz="900" b="1"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424437614"/>
                  </a:ext>
                </a:extLst>
              </a:tr>
              <a:tr h="382030">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2025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2026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2027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extLst>
                  <a:ext uri="{0D108BD9-81ED-4DB2-BD59-A6C34878D82A}">
                    <a16:rowId xmlns:a16="http://schemas.microsoft.com/office/drawing/2014/main" val="88788653"/>
                  </a:ext>
                </a:extLst>
              </a:tr>
              <a:tr h="230946">
                <a:tc>
                  <a:txBody>
                    <a:bodyPr/>
                    <a:lstStyle/>
                    <a:p>
                      <a:pPr algn="l" fontAlgn="ctr"/>
                      <a:r>
                        <a:rPr lang="ru-RU" sz="800" b="0" i="0" u="none" strike="noStrike">
                          <a:solidFill>
                            <a:srgbClr val="000000"/>
                          </a:solidFill>
                          <a:effectLst/>
                          <a:latin typeface="Arial" panose="020B0604020202020204" pitchFamily="34" charset="0"/>
                        </a:rPr>
                        <a:t>2 02 30024 04 0006 150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Субвенции бюджетам городских округов на выполнение передаваемых полномочий субъектов Российской Федерации (на осуществление переданных органам местного самоуправления полномочий по региональному государственному жилищному контролю (надзору) за соблюдением гражданами требований правил пользования газом)</a:t>
                      </a:r>
                    </a:p>
                  </a:txBody>
                  <a:tcPr marL="9525" marR="9525" marT="9525" marB="0" anchor="ctr"/>
                </a:tc>
                <a:tc>
                  <a:txBody>
                    <a:bodyPr/>
                    <a:lstStyle/>
                    <a:p>
                      <a:pPr algn="ctr" fontAlgn="b"/>
                      <a:r>
                        <a:rPr lang="ru-RU" sz="800" b="0" i="0" u="none" strike="noStrike" dirty="0">
                          <a:solidFill>
                            <a:srgbClr val="000000"/>
                          </a:solidFill>
                          <a:effectLst/>
                          <a:latin typeface="Arial" panose="020B0604020202020204" pitchFamily="34" charset="0"/>
                        </a:rPr>
                        <a:t>551,0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135595096"/>
                  </a:ext>
                </a:extLst>
              </a:tr>
              <a:tr h="230946">
                <a:tc>
                  <a:txBody>
                    <a:bodyPr/>
                    <a:lstStyle/>
                    <a:p>
                      <a:pPr algn="l" fontAlgn="ctr"/>
                      <a:r>
                        <a:rPr lang="ru-RU" sz="800" b="0" i="0" u="none" strike="noStrike">
                          <a:solidFill>
                            <a:srgbClr val="000000"/>
                          </a:solidFill>
                          <a:effectLst/>
                          <a:latin typeface="Arial" panose="020B0604020202020204" pitchFamily="34" charset="0"/>
                        </a:rPr>
                        <a:t>2 02 30024 04 0012 150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Субвенции бюджетам городских округов на выполнение передаваемых полномочий субъектов Российской Федерации (на осуществление государственных полномочий  Московской области  в области земельных отношений)</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2 062,0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3322408017"/>
                  </a:ext>
                </a:extLst>
              </a:tr>
              <a:tr h="230946">
                <a:tc>
                  <a:txBody>
                    <a:bodyPr/>
                    <a:lstStyle/>
                    <a:p>
                      <a:pPr algn="l" fontAlgn="ctr"/>
                      <a:r>
                        <a:rPr lang="ru-RU" sz="800" b="0" i="0" u="none" strike="noStrike">
                          <a:solidFill>
                            <a:srgbClr val="000000"/>
                          </a:solidFill>
                          <a:effectLst/>
                          <a:latin typeface="Arial" panose="020B0604020202020204" pitchFamily="34" charset="0"/>
                        </a:rPr>
                        <a:t>2 02 30 024 04 0013 150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Субвенции бюджетам городских округов на выполнение передаваемых полномочий субъектов Российской Федерации (на осуществление государственных полномочий Московской области в области земельных отношений, определения соответствия объектов жилищного строительства, присвоения адресов и согласования перепланировки помещений )</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4 189,0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4 928,0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4 928,0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4 928,0</a:t>
                      </a:r>
                    </a:p>
                  </a:txBody>
                  <a:tcPr marL="9525" marR="9525" marT="9525" marB="0" anchor="ctr"/>
                </a:tc>
                <a:extLst>
                  <a:ext uri="{0D108BD9-81ED-4DB2-BD59-A6C34878D82A}">
                    <a16:rowId xmlns:a16="http://schemas.microsoft.com/office/drawing/2014/main" val="436005037"/>
                  </a:ext>
                </a:extLst>
              </a:tr>
              <a:tr h="357966">
                <a:tc>
                  <a:txBody>
                    <a:bodyPr/>
                    <a:lstStyle/>
                    <a:p>
                      <a:pPr algn="l" fontAlgn="ctr"/>
                      <a:r>
                        <a:rPr lang="ru-RU" sz="800" b="0" i="0" u="none" strike="noStrike">
                          <a:solidFill>
                            <a:srgbClr val="000000"/>
                          </a:solidFill>
                          <a:effectLst/>
                          <a:latin typeface="Arial" panose="020B0604020202020204" pitchFamily="34" charset="0"/>
                        </a:rPr>
                        <a:t>2 02 30 024 04 0014 150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Субвенции бюджетам городских округов на выполнение передаваемых полномочий субъектов Российской Федерации (на обеспечение переданных государственных полномочий Московской области по организации деятельности по сбору (в том числе раздельному сбору) отходов на лесных участках в составе земель лесного фонда, не предоставленных гражданам и юридическим лицам, а также по транспортированию, обработке и утилизации таких отходов)</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28 704,1</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28 703,8</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28 703,8</a:t>
                      </a:r>
                    </a:p>
                  </a:txBody>
                  <a:tcPr marL="9525" marR="9525" marT="9525" marB="0" anchor="ctr"/>
                </a:tc>
                <a:extLst>
                  <a:ext uri="{0D108BD9-81ED-4DB2-BD59-A6C34878D82A}">
                    <a16:rowId xmlns:a16="http://schemas.microsoft.com/office/drawing/2014/main" val="1347569359"/>
                  </a:ext>
                </a:extLst>
              </a:tr>
              <a:tr h="357966">
                <a:tc>
                  <a:txBody>
                    <a:bodyPr/>
                    <a:lstStyle/>
                    <a:p>
                      <a:pPr algn="l" fontAlgn="ctr"/>
                      <a:r>
                        <a:rPr lang="ru-RU" sz="800" b="0" i="0" u="none" strike="noStrike">
                          <a:solidFill>
                            <a:srgbClr val="000000"/>
                          </a:solidFill>
                          <a:effectLst/>
                          <a:latin typeface="Arial" panose="020B0604020202020204" pitchFamily="34" charset="0"/>
                        </a:rPr>
                        <a:t>2 02 30 024 04 0019 150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Субвенции бюджетам городских округов на выполнение передаваемых полномочий субъектов Российской Федерации (на осуществление переданных полномочий Московской области по организации проведения мероприятий по отлову и содержанию безнадзорных животных) </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1 633,0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1 466,0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1 415,0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1 415,0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1 415,0</a:t>
                      </a:r>
                    </a:p>
                  </a:txBody>
                  <a:tcPr marL="9525" marR="9525" marT="9525" marB="0" anchor="ctr"/>
                </a:tc>
                <a:extLst>
                  <a:ext uri="{0D108BD9-81ED-4DB2-BD59-A6C34878D82A}">
                    <a16:rowId xmlns:a16="http://schemas.microsoft.com/office/drawing/2014/main" val="584367982"/>
                  </a:ext>
                </a:extLst>
              </a:tr>
              <a:tr h="230946">
                <a:tc>
                  <a:txBody>
                    <a:bodyPr/>
                    <a:lstStyle/>
                    <a:p>
                      <a:pPr algn="l" fontAlgn="ctr"/>
                      <a:r>
                        <a:rPr lang="ru-RU" sz="800" b="0" i="0" u="none" strike="noStrike">
                          <a:solidFill>
                            <a:srgbClr val="000000"/>
                          </a:solidFill>
                          <a:effectLst/>
                          <a:latin typeface="Arial" panose="020B0604020202020204" pitchFamily="34" charset="0"/>
                        </a:rPr>
                        <a:t> 2 02 30024 04 0020 150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Субвенции бюджетам городских округов на выполнение передаваемых полномочий субъектов Российской Федерации  (на осуществление отдельных государственных полномочий в части присвоения адресов объектам адресации и согласования перепланировки помещений в многоквартирном доме)</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697,0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339754622"/>
                  </a:ext>
                </a:extLst>
              </a:tr>
              <a:tr h="357966">
                <a:tc>
                  <a:txBody>
                    <a:bodyPr/>
                    <a:lstStyle/>
                    <a:p>
                      <a:pPr algn="l" fontAlgn="ctr"/>
                      <a:r>
                        <a:rPr lang="ru-RU" sz="800" b="0" i="0" u="none" strike="noStrike">
                          <a:solidFill>
                            <a:srgbClr val="000000"/>
                          </a:solidFill>
                          <a:effectLst/>
                          <a:latin typeface="Arial" panose="020B0604020202020204" pitchFamily="34" charset="0"/>
                        </a:rPr>
                        <a:t>2 02 30 024 04 0021 150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Субвенции бюджетам городских округов на выполнение передаваемых полномочий субъектов Российской Федерации (на осуществление переданных полномочий Московской области по транспортировке в морг, включая погрузоразгрузочные работы, с мест обнаружения или происшествия умерших для производства судебно-медицинской экспертизы)</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657,2</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1 223,0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1 057,0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1 057,0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1 057,0</a:t>
                      </a:r>
                    </a:p>
                  </a:txBody>
                  <a:tcPr marL="9525" marR="9525" marT="9525" marB="0" anchor="ctr"/>
                </a:tc>
                <a:extLst>
                  <a:ext uri="{0D108BD9-81ED-4DB2-BD59-A6C34878D82A}">
                    <a16:rowId xmlns:a16="http://schemas.microsoft.com/office/drawing/2014/main" val="2992045659"/>
                  </a:ext>
                </a:extLst>
              </a:tr>
              <a:tr h="357966">
                <a:tc>
                  <a:txBody>
                    <a:bodyPr/>
                    <a:lstStyle/>
                    <a:p>
                      <a:pPr algn="l" fontAlgn="ctr"/>
                      <a:r>
                        <a:rPr lang="ru-RU" sz="800" b="0" i="0" u="none" strike="noStrike">
                          <a:solidFill>
                            <a:srgbClr val="000000"/>
                          </a:solidFill>
                          <a:effectLst/>
                          <a:latin typeface="Arial" panose="020B0604020202020204" pitchFamily="34" charset="0"/>
                        </a:rPr>
                        <a:t>2 02 39 999 04 0001 150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субвенции бюджетам городских округов (на предоставление жилищного сертификата и единовременной социальной выплаты)</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41 560,0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1032490024"/>
                  </a:ext>
                </a:extLst>
              </a:tr>
              <a:tr h="357966">
                <a:tc>
                  <a:txBody>
                    <a:bodyPr/>
                    <a:lstStyle/>
                    <a:p>
                      <a:pPr algn="l" fontAlgn="ctr"/>
                      <a:r>
                        <a:rPr lang="ru-RU" sz="800" b="0" i="0" u="none" strike="noStrike">
                          <a:solidFill>
                            <a:srgbClr val="000000"/>
                          </a:solidFill>
                          <a:effectLst/>
                          <a:latin typeface="Arial" panose="020B0604020202020204" pitchFamily="34" charset="0"/>
                        </a:rPr>
                        <a:t>2 02 35 082 04 0000 150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Субвенции бюджетам городских округов на обеспечение детей-сирот и детей, оставшихся без попечения родителей, лиц из числа детей-сирот и детей, оставшихся без попечения родителей, жилыми помещениями</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26 951,3</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14 574,0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21 860,0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21 860,0</a:t>
                      </a:r>
                    </a:p>
                  </a:txBody>
                  <a:tcPr marL="9525" marR="9525" marT="9525" marB="0" anchor="ctr"/>
                </a:tc>
                <a:extLst>
                  <a:ext uri="{0D108BD9-81ED-4DB2-BD59-A6C34878D82A}">
                    <a16:rowId xmlns:a16="http://schemas.microsoft.com/office/drawing/2014/main" val="804752390"/>
                  </a:ext>
                </a:extLst>
              </a:tr>
              <a:tr h="531175">
                <a:tc>
                  <a:txBody>
                    <a:bodyPr/>
                    <a:lstStyle/>
                    <a:p>
                      <a:pPr algn="l" fontAlgn="ctr"/>
                      <a:r>
                        <a:rPr lang="ru-RU" sz="800" b="0" i="0" u="none" strike="noStrike">
                          <a:solidFill>
                            <a:srgbClr val="000000"/>
                          </a:solidFill>
                          <a:effectLst/>
                          <a:latin typeface="Arial" panose="020B0604020202020204" pitchFamily="34" charset="0"/>
                        </a:rPr>
                        <a:t>2 02 35 118 04 0000 150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Субвенции бюджетам городских округов на осуществление первичного воинского учета органами местного самоуправления поселений, муниципальных и городских округов</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8 468,4</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8 588,5</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9 286,9</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9 721,3</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10 109,0</a:t>
                      </a:r>
                    </a:p>
                  </a:txBody>
                  <a:tcPr marL="9525" marR="9525" marT="9525" marB="0" anchor="ctr"/>
                </a:tc>
                <a:extLst>
                  <a:ext uri="{0D108BD9-81ED-4DB2-BD59-A6C34878D82A}">
                    <a16:rowId xmlns:a16="http://schemas.microsoft.com/office/drawing/2014/main" val="425288904"/>
                  </a:ext>
                </a:extLst>
              </a:tr>
            </a:tbl>
          </a:graphicData>
        </a:graphic>
      </p:graphicFrame>
    </p:spTree>
    <p:extLst>
      <p:ext uri="{BB962C8B-B14F-4D97-AF65-F5344CB8AC3E}">
        <p14:creationId xmlns:p14="http://schemas.microsoft.com/office/powerpoint/2010/main" val="3831342239"/>
      </p:ext>
    </p:extLst>
  </p:cSld>
  <p:clrMapOvr>
    <a:masterClrMapping/>
  </p:clrMapOvr>
  <p:transition spd="slow">
    <p:push dir="u"/>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18EBFE-308D-46D0-80A1-17B999148359}"/>
              </a:ext>
            </a:extLst>
          </p:cNvPr>
          <p:cNvSpPr>
            <a:spLocks noGrp="1"/>
          </p:cNvSpPr>
          <p:nvPr>
            <p:ph type="title"/>
          </p:nvPr>
        </p:nvSpPr>
        <p:spPr>
          <a:xfrm>
            <a:off x="1219200" y="170693"/>
            <a:ext cx="10818890" cy="671838"/>
          </a:xfrm>
        </p:spPr>
        <p:txBody>
          <a:bodyPr>
            <a:noAutofit/>
          </a:bodyPr>
          <a:lstStyle/>
          <a:p>
            <a:pPr algn="ctr"/>
            <a:r>
              <a:rPr lang="ru-RU" sz="2200" dirty="0"/>
              <a:t>Структура налоговых и неналоговых доходов, а также</a:t>
            </a:r>
            <a:br>
              <a:rPr lang="ru-RU" sz="2200" dirty="0"/>
            </a:br>
            <a:r>
              <a:rPr lang="ru-RU" sz="2200" dirty="0"/>
              <a:t>межбюджетных </a:t>
            </a:r>
            <a:r>
              <a:rPr lang="ru-RU" sz="2200" dirty="0" smtClean="0"/>
              <a:t>трансфертов, </a:t>
            </a:r>
            <a:r>
              <a:rPr lang="ru-RU" sz="2200" dirty="0"/>
              <a:t>поступающих в </a:t>
            </a:r>
            <a:r>
              <a:rPr lang="ru-RU" sz="2200" dirty="0" smtClean="0"/>
              <a:t>бюджет</a:t>
            </a:r>
            <a:endParaRPr lang="ru-RU" sz="2200" dirty="0"/>
          </a:p>
        </p:txBody>
      </p:sp>
      <p:sp>
        <p:nvSpPr>
          <p:cNvPr id="8" name="Номер слайда 7">
            <a:extLst>
              <a:ext uri="{FF2B5EF4-FFF2-40B4-BE49-F238E27FC236}">
                <a16:creationId xmlns:a16="http://schemas.microsoft.com/office/drawing/2014/main" id="{E35FA3A3-9787-4C9B-B7B2-6F58EF01330B}"/>
              </a:ext>
            </a:extLst>
          </p:cNvPr>
          <p:cNvSpPr>
            <a:spLocks noGrp="1"/>
          </p:cNvSpPr>
          <p:nvPr>
            <p:ph type="sldNum" sz="quarter" idx="12"/>
          </p:nvPr>
        </p:nvSpPr>
        <p:spPr>
          <a:xfrm>
            <a:off x="9448800" y="6475372"/>
            <a:ext cx="2743200" cy="365125"/>
          </a:xfrm>
        </p:spPr>
        <p:txBody>
          <a:bodyPr/>
          <a:lstStyle/>
          <a:p>
            <a:fld id="{F203300F-B5E5-4D9E-9381-383162CC59FB}" type="slidenum">
              <a:rPr lang="ru-RU" smtClean="0"/>
              <a:pPr/>
              <a:t>27</a:t>
            </a:fld>
            <a:endParaRPr lang="ru-RU" dirty="0"/>
          </a:p>
        </p:txBody>
      </p:sp>
      <p:pic>
        <p:nvPicPr>
          <p:cNvPr id="6" name="Объект 6">
            <a:extLst>
              <a:ext uri="{FF2B5EF4-FFF2-40B4-BE49-F238E27FC236}">
                <a16:creationId xmlns:a16="http://schemas.microsoft.com/office/drawing/2014/main" id="{1F3E35B0-992A-4300-9F82-5784E7BD16D2}"/>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3"/>
            <a:ext cx="986632" cy="419241"/>
          </a:xfrm>
          <a:prstGeom prst="rect">
            <a:avLst/>
          </a:prstGeom>
        </p:spPr>
      </p:pic>
      <p:sp>
        <p:nvSpPr>
          <p:cNvPr id="9" name="Прямоугольник 8">
            <a:extLst>
              <a:ext uri="{FF2B5EF4-FFF2-40B4-BE49-F238E27FC236}">
                <a16:creationId xmlns:a16="http://schemas.microsoft.com/office/drawing/2014/main" id="{B440C88A-06F6-4897-A554-6683D91EF1D8}"/>
              </a:ext>
            </a:extLst>
          </p:cNvPr>
          <p:cNvSpPr/>
          <p:nvPr/>
        </p:nvSpPr>
        <p:spPr>
          <a:xfrm>
            <a:off x="11112285" y="992515"/>
            <a:ext cx="795411" cy="261610"/>
          </a:xfrm>
          <a:prstGeom prst="rect">
            <a:avLst/>
          </a:prstGeom>
        </p:spPr>
        <p:txBody>
          <a:bodyPr wrap="none">
            <a:spAutoFit/>
          </a:bodyPr>
          <a:lstStyle/>
          <a:p>
            <a:r>
              <a:rPr lang="ru-RU" sz="1100" dirty="0"/>
              <a:t>(тыс. руб.)</a:t>
            </a:r>
          </a:p>
        </p:txBody>
      </p:sp>
      <p:graphicFrame>
        <p:nvGraphicFramePr>
          <p:cNvPr id="4" name="Таблица 3"/>
          <p:cNvGraphicFramePr>
            <a:graphicFrameLocks noGrp="1"/>
          </p:cNvGraphicFramePr>
          <p:nvPr/>
        </p:nvGraphicFramePr>
        <p:xfrm>
          <a:off x="289712" y="1224827"/>
          <a:ext cx="11748378" cy="5312611"/>
        </p:xfrm>
        <a:graphic>
          <a:graphicData uri="http://schemas.openxmlformats.org/drawingml/2006/table">
            <a:tbl>
              <a:tblPr>
                <a:tableStyleId>{3C2FFA5D-87B4-456A-9821-1D502468CF0F}</a:tableStyleId>
              </a:tblPr>
              <a:tblGrid>
                <a:gridCol w="1875054">
                  <a:extLst>
                    <a:ext uri="{9D8B030D-6E8A-4147-A177-3AD203B41FA5}">
                      <a16:colId xmlns:a16="http://schemas.microsoft.com/office/drawing/2014/main" val="1525282622"/>
                    </a:ext>
                  </a:extLst>
                </a:gridCol>
                <a:gridCol w="4821563">
                  <a:extLst>
                    <a:ext uri="{9D8B030D-6E8A-4147-A177-3AD203B41FA5}">
                      <a16:colId xmlns:a16="http://schemas.microsoft.com/office/drawing/2014/main" val="1057098412"/>
                    </a:ext>
                  </a:extLst>
                </a:gridCol>
                <a:gridCol w="1037976">
                  <a:extLst>
                    <a:ext uri="{9D8B030D-6E8A-4147-A177-3AD203B41FA5}">
                      <a16:colId xmlns:a16="http://schemas.microsoft.com/office/drawing/2014/main" val="2914851502"/>
                    </a:ext>
                  </a:extLst>
                </a:gridCol>
                <a:gridCol w="803594">
                  <a:extLst>
                    <a:ext uri="{9D8B030D-6E8A-4147-A177-3AD203B41FA5}">
                      <a16:colId xmlns:a16="http://schemas.microsoft.com/office/drawing/2014/main" val="1476295305"/>
                    </a:ext>
                  </a:extLst>
                </a:gridCol>
                <a:gridCol w="1071459">
                  <a:extLst>
                    <a:ext uri="{9D8B030D-6E8A-4147-A177-3AD203B41FA5}">
                      <a16:colId xmlns:a16="http://schemas.microsoft.com/office/drawing/2014/main" val="40484963"/>
                    </a:ext>
                  </a:extLst>
                </a:gridCol>
                <a:gridCol w="1071459">
                  <a:extLst>
                    <a:ext uri="{9D8B030D-6E8A-4147-A177-3AD203B41FA5}">
                      <a16:colId xmlns:a16="http://schemas.microsoft.com/office/drawing/2014/main" val="917232191"/>
                    </a:ext>
                  </a:extLst>
                </a:gridCol>
                <a:gridCol w="1067273">
                  <a:extLst>
                    <a:ext uri="{9D8B030D-6E8A-4147-A177-3AD203B41FA5}">
                      <a16:colId xmlns:a16="http://schemas.microsoft.com/office/drawing/2014/main" val="2284572094"/>
                    </a:ext>
                  </a:extLst>
                </a:gridCol>
              </a:tblGrid>
              <a:tr h="230946">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Код дохода</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Наименование кода дохода</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Исполнено за 2023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Уточненный план 2024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gridSpan="3">
                  <a:txBody>
                    <a:bodyPr/>
                    <a:lstStyle/>
                    <a:p>
                      <a:pPr marL="0" algn="ctr" defTabSz="914400" rtl="0" eaLnBrk="1" fontAlgn="b" latinLnBrk="0" hangingPunct="1"/>
                      <a:r>
                        <a:rPr lang="ru-RU" sz="900" b="1" u="none" strike="noStrike" kern="1200">
                          <a:effectLst/>
                          <a:latin typeface="Arial" panose="020B0604020202020204" pitchFamily="34" charset="0"/>
                          <a:cs typeface="Arial" panose="020B0604020202020204" pitchFamily="34" charset="0"/>
                        </a:rPr>
                        <a:t>Сумма (тыс. руб.)</a:t>
                      </a:r>
                      <a:endParaRPr lang="ru-RU" sz="900" b="1"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424437614"/>
                  </a:ext>
                </a:extLst>
              </a:tr>
              <a:tr h="382030">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2025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2026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2027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extLst>
                  <a:ext uri="{0D108BD9-81ED-4DB2-BD59-A6C34878D82A}">
                    <a16:rowId xmlns:a16="http://schemas.microsoft.com/office/drawing/2014/main" val="88788653"/>
                  </a:ext>
                </a:extLst>
              </a:tr>
              <a:tr h="230946">
                <a:tc>
                  <a:txBody>
                    <a:bodyPr/>
                    <a:lstStyle/>
                    <a:p>
                      <a:pPr algn="l" fontAlgn="ctr"/>
                      <a:r>
                        <a:rPr lang="ru-RU" sz="800" b="0" i="0" u="none" strike="noStrike">
                          <a:solidFill>
                            <a:srgbClr val="000000"/>
                          </a:solidFill>
                          <a:effectLst/>
                          <a:latin typeface="Arial" panose="020B0604020202020204" pitchFamily="34" charset="0"/>
                        </a:rPr>
                        <a:t>2 02 35 120 04 0000 150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Субвенции бюджетам городских округов на осуществление полномочий по составлению (изменению) списков кандидатов в присяжные заседатели федеральных судов общей юрисдикции в Российской Федерации</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1 613,6</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35,3</a:t>
                      </a:r>
                    </a:p>
                  </a:txBody>
                  <a:tcPr marL="9525" marR="9525" marT="9525" marB="0" anchor="ctr"/>
                </a:tc>
                <a:extLst>
                  <a:ext uri="{0D108BD9-81ED-4DB2-BD59-A6C34878D82A}">
                    <a16:rowId xmlns:a16="http://schemas.microsoft.com/office/drawing/2014/main" val="135595096"/>
                  </a:ext>
                </a:extLst>
              </a:tr>
              <a:tr h="230946">
                <a:tc>
                  <a:txBody>
                    <a:bodyPr/>
                    <a:lstStyle/>
                    <a:p>
                      <a:pPr algn="l" fontAlgn="ctr"/>
                      <a:r>
                        <a:rPr lang="ru-RU" sz="800" b="0" i="0" u="none" strike="noStrike">
                          <a:solidFill>
                            <a:srgbClr val="000000"/>
                          </a:solidFill>
                          <a:effectLst/>
                          <a:latin typeface="Arial" panose="020B0604020202020204" pitchFamily="34" charset="0"/>
                        </a:rPr>
                        <a:t>2 02 39 999 04 0042 150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субвенции бюджетам городских округов (на создание административных комиссий, уполномоченных рассматривать дела об административных правонарушениях в сфере благоустройства) </a:t>
                      </a:r>
                    </a:p>
                  </a:txBody>
                  <a:tcPr marL="9525" marR="9525" marT="9525" marB="0" anchor="ctr"/>
                </a:tc>
                <a:tc>
                  <a:txBody>
                    <a:bodyPr/>
                    <a:lstStyle/>
                    <a:p>
                      <a:pPr algn="ctr" fontAlgn="b"/>
                      <a:r>
                        <a:rPr lang="ru-RU" sz="800" b="0" i="0" u="none" strike="noStrike" dirty="0">
                          <a:solidFill>
                            <a:srgbClr val="000000"/>
                          </a:solidFill>
                          <a:effectLst/>
                          <a:latin typeface="Arial" panose="020B0604020202020204" pitchFamily="34" charset="0"/>
                        </a:rPr>
                        <a:t>1 435,0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1 486,0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1 601,0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1 602,0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1 604,0</a:t>
                      </a:r>
                    </a:p>
                  </a:txBody>
                  <a:tcPr marL="9525" marR="9525" marT="9525" marB="0" anchor="ctr"/>
                </a:tc>
                <a:extLst>
                  <a:ext uri="{0D108BD9-81ED-4DB2-BD59-A6C34878D82A}">
                    <a16:rowId xmlns:a16="http://schemas.microsoft.com/office/drawing/2014/main" val="3322408017"/>
                  </a:ext>
                </a:extLst>
              </a:tr>
              <a:tr h="230946">
                <a:tc>
                  <a:txBody>
                    <a:bodyPr/>
                    <a:lstStyle/>
                    <a:p>
                      <a:pPr algn="l" fontAlgn="ctr"/>
                      <a:r>
                        <a:rPr lang="ru-RU" sz="800" b="0" i="0" u="none" strike="noStrike">
                          <a:solidFill>
                            <a:srgbClr val="000000"/>
                          </a:solidFill>
                          <a:effectLst/>
                          <a:latin typeface="Arial" panose="020B0604020202020204" pitchFamily="34" charset="0"/>
                        </a:rPr>
                        <a:t>2 02 30 024 04 0023 150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Субвенции бюджетам городских округов на выполнение передаваемых полномочий субъектов Российской Федерации (на финансовое обеспечение государственных гарантий реализации прав на получение общедоступного и бесплатного дошкольного образования в муниципальных дошкольных образовательных организациях в Московской области, общедоступного и бесплатного дошкольного, начального общего, основного общего, среднего общего образования в муниципальных общеобразовательных организациях в Московской области, обеспечение дополнительного образования детей в муниципальных общеобразовательных организациях в Московской области, включая расходы на оплату труда, приобретение учебников и учебных пособий, средств обучения, игр, игрушек (за исключением расходов на содержание зданий и оплату коммунальных услуг) </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1 957 095,7</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2 147 245,0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2 270 194,0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2 270 194,0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2 270 194,0</a:t>
                      </a:r>
                    </a:p>
                  </a:txBody>
                  <a:tcPr marL="9525" marR="9525" marT="9525" marB="0" anchor="ctr"/>
                </a:tc>
                <a:extLst>
                  <a:ext uri="{0D108BD9-81ED-4DB2-BD59-A6C34878D82A}">
                    <a16:rowId xmlns:a16="http://schemas.microsoft.com/office/drawing/2014/main" val="436005037"/>
                  </a:ext>
                </a:extLst>
              </a:tr>
              <a:tr h="357966">
                <a:tc>
                  <a:txBody>
                    <a:bodyPr/>
                    <a:lstStyle/>
                    <a:p>
                      <a:pPr algn="l" fontAlgn="ctr"/>
                      <a:r>
                        <a:rPr lang="ru-RU" sz="800" b="0" i="0" u="none" strike="noStrike">
                          <a:solidFill>
                            <a:srgbClr val="000000"/>
                          </a:solidFill>
                          <a:effectLst/>
                          <a:latin typeface="Arial" panose="020B0604020202020204" pitchFamily="34" charset="0"/>
                        </a:rPr>
                        <a:t>2 02 30 024 04 0024 150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Субвенции бюджетам городских округов на выполнение передаваемых полномочий субъектов Российской Федерации (на финансовое обеспечение получения  дошкольного образования в частных дошкольных образовательных организациях, дошкольного, начального общего, основного общего, среднего общего образования в частных общеобразовательных организациях, осуществляющих образовательную деятельность по имеющим государственную аккредитацию основным общеобразовательным программам, включая расходы на оплату труда, приобретение учебников и учебных пособий, средств обучения, игр, игрушек (за исключением расходов на содержание зданий и оплату коммунальных услуг), и на обеспечение питанием отдельных категорий обучающихся по очной форме обучения в частных общеобразовательных организациях, осуществляющих образовательную деятельность по имеющим государственную аккредитацию основным общеобразовательным программам</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192 463,2</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221 828,0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256 001,0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256 001,0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256 001,0</a:t>
                      </a:r>
                    </a:p>
                  </a:txBody>
                  <a:tcPr marL="9525" marR="9525" marT="9525" marB="0" anchor="ctr"/>
                </a:tc>
                <a:extLst>
                  <a:ext uri="{0D108BD9-81ED-4DB2-BD59-A6C34878D82A}">
                    <a16:rowId xmlns:a16="http://schemas.microsoft.com/office/drawing/2014/main" val="1347569359"/>
                  </a:ext>
                </a:extLst>
              </a:tr>
              <a:tr h="357966">
                <a:tc>
                  <a:txBody>
                    <a:bodyPr/>
                    <a:lstStyle/>
                    <a:p>
                      <a:pPr algn="l" fontAlgn="ctr"/>
                      <a:r>
                        <a:rPr lang="ru-RU" sz="800" b="0" i="0" u="none" strike="noStrike">
                          <a:solidFill>
                            <a:srgbClr val="000000"/>
                          </a:solidFill>
                          <a:effectLst/>
                          <a:latin typeface="Arial" panose="020B0604020202020204" pitchFamily="34" charset="0"/>
                        </a:rPr>
                        <a:t>2 02 30 029 04 0000 150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Субвенции бюджетам городских округов на компенсацию части платы, взимаемой с родителей (законных представителей) за присмотр и уход за детьми, посещающими образовательные организации, реализующие образовательные программы дошкольного образования</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37 185,7</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50 532,0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37 393,0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37 393,0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37 393,0</a:t>
                      </a:r>
                    </a:p>
                  </a:txBody>
                  <a:tcPr marL="9525" marR="9525" marT="9525" marB="0" anchor="ctr"/>
                </a:tc>
                <a:extLst>
                  <a:ext uri="{0D108BD9-81ED-4DB2-BD59-A6C34878D82A}">
                    <a16:rowId xmlns:a16="http://schemas.microsoft.com/office/drawing/2014/main" val="584367982"/>
                  </a:ext>
                </a:extLst>
              </a:tr>
              <a:tr h="230946">
                <a:tc>
                  <a:txBody>
                    <a:bodyPr/>
                    <a:lstStyle/>
                    <a:p>
                      <a:pPr algn="l" fontAlgn="ctr"/>
                      <a:r>
                        <a:rPr lang="ru-RU" sz="800" b="0" i="0" u="none" strike="noStrike">
                          <a:solidFill>
                            <a:srgbClr val="000000"/>
                          </a:solidFill>
                          <a:effectLst/>
                          <a:latin typeface="Arial" panose="020B0604020202020204" pitchFamily="34" charset="0"/>
                        </a:rPr>
                        <a:t>2 02 35 179 04 0000 150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Субвенции бюджетам городских округов на проведение мероприятий по обеспечению деятельности советников директора по воспитанию и взаимодействию с детскими общественными объединениями в общеобразовательных организациях</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4 673,3</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4 606,8</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339754622"/>
                  </a:ext>
                </a:extLst>
              </a:tr>
              <a:tr h="357966">
                <a:tc>
                  <a:txBody>
                    <a:bodyPr/>
                    <a:lstStyle/>
                    <a:p>
                      <a:pPr algn="l" fontAlgn="ctr"/>
                      <a:r>
                        <a:rPr lang="ru-RU" sz="800" b="0" i="0" u="none" strike="noStrike">
                          <a:solidFill>
                            <a:srgbClr val="000000"/>
                          </a:solidFill>
                          <a:effectLst/>
                          <a:latin typeface="Arial" panose="020B0604020202020204" pitchFamily="34" charset="0"/>
                        </a:rPr>
                        <a:t>2 02 35 303 04 0000 150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Субвенции бюджетам городских округов на ежемесячное денежное вознаграждение за классное руководство педагогическим работникам государственных и муниципальных образовательных организаций, реализующих образовательные программы начального общего образования, образовательные программы основного общего образования, образовательные программы среднего общего образования</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42 628,0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43 773,0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2992045659"/>
                  </a:ext>
                </a:extLst>
              </a:tr>
            </a:tbl>
          </a:graphicData>
        </a:graphic>
      </p:graphicFrame>
    </p:spTree>
    <p:extLst>
      <p:ext uri="{BB962C8B-B14F-4D97-AF65-F5344CB8AC3E}">
        <p14:creationId xmlns:p14="http://schemas.microsoft.com/office/powerpoint/2010/main" val="3472345746"/>
      </p:ext>
    </p:extLst>
  </p:cSld>
  <p:clrMapOvr>
    <a:masterClrMapping/>
  </p:clrMapOvr>
  <p:transition spd="slow">
    <p:push dir="u"/>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18EBFE-308D-46D0-80A1-17B999148359}"/>
              </a:ext>
            </a:extLst>
          </p:cNvPr>
          <p:cNvSpPr>
            <a:spLocks noGrp="1"/>
          </p:cNvSpPr>
          <p:nvPr>
            <p:ph type="title"/>
          </p:nvPr>
        </p:nvSpPr>
        <p:spPr>
          <a:xfrm>
            <a:off x="1219200" y="170693"/>
            <a:ext cx="10818890" cy="671838"/>
          </a:xfrm>
        </p:spPr>
        <p:txBody>
          <a:bodyPr>
            <a:noAutofit/>
          </a:bodyPr>
          <a:lstStyle/>
          <a:p>
            <a:pPr algn="ctr"/>
            <a:r>
              <a:rPr lang="ru-RU" sz="2200" dirty="0"/>
              <a:t>Структура налоговых и неналоговых доходов, а также</a:t>
            </a:r>
            <a:br>
              <a:rPr lang="ru-RU" sz="2200" dirty="0"/>
            </a:br>
            <a:r>
              <a:rPr lang="ru-RU" sz="2200" dirty="0"/>
              <a:t>межбюджетных </a:t>
            </a:r>
            <a:r>
              <a:rPr lang="ru-RU" sz="2200" dirty="0" smtClean="0"/>
              <a:t>трансфертов, </a:t>
            </a:r>
            <a:r>
              <a:rPr lang="ru-RU" sz="2200" dirty="0"/>
              <a:t>поступающих в </a:t>
            </a:r>
            <a:r>
              <a:rPr lang="ru-RU" sz="2200" dirty="0" smtClean="0"/>
              <a:t>бюджет</a:t>
            </a:r>
            <a:endParaRPr lang="ru-RU" sz="2200" dirty="0"/>
          </a:p>
        </p:txBody>
      </p:sp>
      <p:sp>
        <p:nvSpPr>
          <p:cNvPr id="8" name="Номер слайда 7">
            <a:extLst>
              <a:ext uri="{FF2B5EF4-FFF2-40B4-BE49-F238E27FC236}">
                <a16:creationId xmlns:a16="http://schemas.microsoft.com/office/drawing/2014/main" id="{E35FA3A3-9787-4C9B-B7B2-6F58EF01330B}"/>
              </a:ext>
            </a:extLst>
          </p:cNvPr>
          <p:cNvSpPr>
            <a:spLocks noGrp="1"/>
          </p:cNvSpPr>
          <p:nvPr>
            <p:ph type="sldNum" sz="quarter" idx="12"/>
          </p:nvPr>
        </p:nvSpPr>
        <p:spPr>
          <a:xfrm>
            <a:off x="9448800" y="6475372"/>
            <a:ext cx="2743200" cy="365125"/>
          </a:xfrm>
        </p:spPr>
        <p:txBody>
          <a:bodyPr/>
          <a:lstStyle/>
          <a:p>
            <a:fld id="{F203300F-B5E5-4D9E-9381-383162CC59FB}" type="slidenum">
              <a:rPr lang="ru-RU" smtClean="0"/>
              <a:pPr/>
              <a:t>28</a:t>
            </a:fld>
            <a:endParaRPr lang="ru-RU" dirty="0"/>
          </a:p>
        </p:txBody>
      </p:sp>
      <p:pic>
        <p:nvPicPr>
          <p:cNvPr id="6" name="Объект 6">
            <a:extLst>
              <a:ext uri="{FF2B5EF4-FFF2-40B4-BE49-F238E27FC236}">
                <a16:creationId xmlns:a16="http://schemas.microsoft.com/office/drawing/2014/main" id="{1F3E35B0-992A-4300-9F82-5784E7BD16D2}"/>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3"/>
            <a:ext cx="986632" cy="419241"/>
          </a:xfrm>
          <a:prstGeom prst="rect">
            <a:avLst/>
          </a:prstGeom>
        </p:spPr>
      </p:pic>
      <p:sp>
        <p:nvSpPr>
          <p:cNvPr id="9" name="Прямоугольник 8">
            <a:extLst>
              <a:ext uri="{FF2B5EF4-FFF2-40B4-BE49-F238E27FC236}">
                <a16:creationId xmlns:a16="http://schemas.microsoft.com/office/drawing/2014/main" id="{B440C88A-06F6-4897-A554-6683D91EF1D8}"/>
              </a:ext>
            </a:extLst>
          </p:cNvPr>
          <p:cNvSpPr/>
          <p:nvPr/>
        </p:nvSpPr>
        <p:spPr>
          <a:xfrm>
            <a:off x="11112285" y="992515"/>
            <a:ext cx="795411" cy="261610"/>
          </a:xfrm>
          <a:prstGeom prst="rect">
            <a:avLst/>
          </a:prstGeom>
        </p:spPr>
        <p:txBody>
          <a:bodyPr wrap="none">
            <a:spAutoFit/>
          </a:bodyPr>
          <a:lstStyle/>
          <a:p>
            <a:r>
              <a:rPr lang="ru-RU" sz="1100" dirty="0"/>
              <a:t>(тыс. руб.)</a:t>
            </a:r>
          </a:p>
        </p:txBody>
      </p:sp>
      <p:graphicFrame>
        <p:nvGraphicFramePr>
          <p:cNvPr id="4" name="Таблица 3"/>
          <p:cNvGraphicFramePr>
            <a:graphicFrameLocks noGrp="1"/>
          </p:cNvGraphicFramePr>
          <p:nvPr/>
        </p:nvGraphicFramePr>
        <p:xfrm>
          <a:off x="289712" y="1224827"/>
          <a:ext cx="11748378" cy="4796449"/>
        </p:xfrm>
        <a:graphic>
          <a:graphicData uri="http://schemas.openxmlformats.org/drawingml/2006/table">
            <a:tbl>
              <a:tblPr>
                <a:tableStyleId>{3C2FFA5D-87B4-456A-9821-1D502468CF0F}</a:tableStyleId>
              </a:tblPr>
              <a:tblGrid>
                <a:gridCol w="1875054">
                  <a:extLst>
                    <a:ext uri="{9D8B030D-6E8A-4147-A177-3AD203B41FA5}">
                      <a16:colId xmlns:a16="http://schemas.microsoft.com/office/drawing/2014/main" val="1525282622"/>
                    </a:ext>
                  </a:extLst>
                </a:gridCol>
                <a:gridCol w="4821563">
                  <a:extLst>
                    <a:ext uri="{9D8B030D-6E8A-4147-A177-3AD203B41FA5}">
                      <a16:colId xmlns:a16="http://schemas.microsoft.com/office/drawing/2014/main" val="1057098412"/>
                    </a:ext>
                  </a:extLst>
                </a:gridCol>
                <a:gridCol w="1037976">
                  <a:extLst>
                    <a:ext uri="{9D8B030D-6E8A-4147-A177-3AD203B41FA5}">
                      <a16:colId xmlns:a16="http://schemas.microsoft.com/office/drawing/2014/main" val="2914851502"/>
                    </a:ext>
                  </a:extLst>
                </a:gridCol>
                <a:gridCol w="803594">
                  <a:extLst>
                    <a:ext uri="{9D8B030D-6E8A-4147-A177-3AD203B41FA5}">
                      <a16:colId xmlns:a16="http://schemas.microsoft.com/office/drawing/2014/main" val="1476295305"/>
                    </a:ext>
                  </a:extLst>
                </a:gridCol>
                <a:gridCol w="1071459">
                  <a:extLst>
                    <a:ext uri="{9D8B030D-6E8A-4147-A177-3AD203B41FA5}">
                      <a16:colId xmlns:a16="http://schemas.microsoft.com/office/drawing/2014/main" val="40484963"/>
                    </a:ext>
                  </a:extLst>
                </a:gridCol>
                <a:gridCol w="1071459">
                  <a:extLst>
                    <a:ext uri="{9D8B030D-6E8A-4147-A177-3AD203B41FA5}">
                      <a16:colId xmlns:a16="http://schemas.microsoft.com/office/drawing/2014/main" val="917232191"/>
                    </a:ext>
                  </a:extLst>
                </a:gridCol>
                <a:gridCol w="1067273">
                  <a:extLst>
                    <a:ext uri="{9D8B030D-6E8A-4147-A177-3AD203B41FA5}">
                      <a16:colId xmlns:a16="http://schemas.microsoft.com/office/drawing/2014/main" val="2284572094"/>
                    </a:ext>
                  </a:extLst>
                </a:gridCol>
              </a:tblGrid>
              <a:tr h="230946">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Код дохода</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Наименование кода дохода</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Исполнено за 2023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Уточненный план 2024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gridSpan="3">
                  <a:txBody>
                    <a:bodyPr/>
                    <a:lstStyle/>
                    <a:p>
                      <a:pPr marL="0" algn="ctr" defTabSz="914400" rtl="0" eaLnBrk="1" fontAlgn="b" latinLnBrk="0" hangingPunct="1"/>
                      <a:r>
                        <a:rPr lang="ru-RU" sz="900" b="1" u="none" strike="noStrike" kern="1200">
                          <a:effectLst/>
                          <a:latin typeface="Arial" panose="020B0604020202020204" pitchFamily="34" charset="0"/>
                          <a:cs typeface="Arial" panose="020B0604020202020204" pitchFamily="34" charset="0"/>
                        </a:rPr>
                        <a:t>Сумма (тыс. руб.)</a:t>
                      </a:r>
                      <a:endParaRPr lang="ru-RU" sz="900" b="1"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424437614"/>
                  </a:ext>
                </a:extLst>
              </a:tr>
              <a:tr h="382030">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2025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2026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2027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extLst>
                  <a:ext uri="{0D108BD9-81ED-4DB2-BD59-A6C34878D82A}">
                    <a16:rowId xmlns:a16="http://schemas.microsoft.com/office/drawing/2014/main" val="88788653"/>
                  </a:ext>
                </a:extLst>
              </a:tr>
              <a:tr h="230946">
                <a:tc>
                  <a:txBody>
                    <a:bodyPr/>
                    <a:lstStyle/>
                    <a:p>
                      <a:pPr algn="l" fontAlgn="ctr"/>
                      <a:r>
                        <a:rPr lang="ru-RU" sz="800" b="1" i="0" u="none" strike="noStrike">
                          <a:solidFill>
                            <a:srgbClr val="000000"/>
                          </a:solidFill>
                          <a:effectLst/>
                          <a:latin typeface="Arial" panose="020B0604020202020204" pitchFamily="34" charset="0"/>
                        </a:rPr>
                        <a:t>2 02 40 000 00 0000 150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Иные межбюджетные трансферты</a:t>
                      </a:r>
                    </a:p>
                  </a:txBody>
                  <a:tcPr marL="9525" marR="9525" marT="9525" marB="0" anchor="ctr"/>
                </a:tc>
                <a:tc>
                  <a:txBody>
                    <a:bodyPr/>
                    <a:lstStyle/>
                    <a:p>
                      <a:pPr algn="ctr" fontAlgn="b"/>
                      <a:r>
                        <a:rPr lang="ru-RU" sz="800" b="1" i="0" u="none" strike="noStrike" dirty="0">
                          <a:solidFill>
                            <a:srgbClr val="000000"/>
                          </a:solidFill>
                          <a:effectLst/>
                          <a:latin typeface="Arial" panose="020B0604020202020204" pitchFamily="34" charset="0"/>
                        </a:rPr>
                        <a:t>8 115,4</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143 248,9</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190 237,7</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183 332,8</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133 781,0</a:t>
                      </a:r>
                    </a:p>
                  </a:txBody>
                  <a:tcPr marL="9525" marR="9525" marT="9525" marB="0" anchor="ctr"/>
                </a:tc>
                <a:extLst>
                  <a:ext uri="{0D108BD9-81ED-4DB2-BD59-A6C34878D82A}">
                    <a16:rowId xmlns:a16="http://schemas.microsoft.com/office/drawing/2014/main" val="135595096"/>
                  </a:ext>
                </a:extLst>
              </a:tr>
              <a:tr h="230946">
                <a:tc>
                  <a:txBody>
                    <a:bodyPr/>
                    <a:lstStyle/>
                    <a:p>
                      <a:pPr algn="l" fontAlgn="ctr"/>
                      <a:r>
                        <a:rPr lang="ru-RU" sz="800" b="0" i="0" u="none" strike="noStrike">
                          <a:solidFill>
                            <a:srgbClr val="000000"/>
                          </a:solidFill>
                          <a:effectLst/>
                          <a:latin typeface="Arial" panose="020B0604020202020204" pitchFamily="34" charset="0"/>
                        </a:rPr>
                        <a:t>2 02 45 179 04 0000 150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Межбюджетные трансферты, передаваемые бюджетам городских округов на проведение мероприятий по обеспечению деятельности советников директора по воспитанию и взаимодействию с детскими общественными объединениями в общеобразовательных организациях</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4 607,6</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5 569,8</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3322408017"/>
                  </a:ext>
                </a:extLst>
              </a:tr>
              <a:tr h="230946">
                <a:tc>
                  <a:txBody>
                    <a:bodyPr/>
                    <a:lstStyle/>
                    <a:p>
                      <a:pPr algn="l" fontAlgn="ctr"/>
                      <a:r>
                        <a:rPr lang="ru-RU" sz="800" b="0" i="0" u="none" strike="noStrike">
                          <a:solidFill>
                            <a:srgbClr val="000000"/>
                          </a:solidFill>
                          <a:effectLst/>
                          <a:latin typeface="Arial" panose="020B0604020202020204" pitchFamily="34" charset="0"/>
                        </a:rPr>
                        <a:t>2 02 49 999 04 0009 150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межбюджетные трансферты, передаваемые бюджетам городских округов (на финансовое обеспечение расходов в связи с освобождением семей отдельных категорий граждан от платы, взимаемой за присмотр и уход за ребенком в муниципальных образовательных организациях в Московской области, реализующих программы дошкольного образования)</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951,8</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2 053,0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436005037"/>
                  </a:ext>
                </a:extLst>
              </a:tr>
              <a:tr h="357966">
                <a:tc>
                  <a:txBody>
                    <a:bodyPr/>
                    <a:lstStyle/>
                    <a:p>
                      <a:pPr algn="l" fontAlgn="ctr"/>
                      <a:r>
                        <a:rPr lang="ru-RU" sz="800" b="0" i="0" u="none" strike="noStrike">
                          <a:solidFill>
                            <a:srgbClr val="000000"/>
                          </a:solidFill>
                          <a:effectLst/>
                          <a:latin typeface="Arial" panose="020B0604020202020204" pitchFamily="34" charset="0"/>
                        </a:rPr>
                        <a:t>2 02 49 999 04 0010 150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межбюджетные трансферты, передаваемые бюджетам городских округов (на предоставление детям отдельных категорий граждан права бесплатного посещения занятий по дополнительным образовательным программам, реализуемым на платной основе в муниципальных образовательных организациях)</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383,6</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781,0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1347569359"/>
                  </a:ext>
                </a:extLst>
              </a:tr>
              <a:tr h="357966">
                <a:tc>
                  <a:txBody>
                    <a:bodyPr/>
                    <a:lstStyle/>
                    <a:p>
                      <a:pPr algn="l" fontAlgn="ctr"/>
                      <a:r>
                        <a:rPr lang="ru-RU" sz="800" b="0" i="0" u="none" strike="noStrike">
                          <a:solidFill>
                            <a:srgbClr val="000000"/>
                          </a:solidFill>
                          <a:effectLst/>
                          <a:latin typeface="Arial" panose="020B0604020202020204" pitchFamily="34" charset="0"/>
                        </a:rPr>
                        <a:t>2 02 49999 04 0011 150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межбюджетные трансферты, передаваемые бюджетам городских округов (на сохранение достигнутого уровня заработной платы работников муниципальных учреждений культуры)</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6 540,0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584367982"/>
                  </a:ext>
                </a:extLst>
              </a:tr>
              <a:tr h="230946">
                <a:tc>
                  <a:txBody>
                    <a:bodyPr/>
                    <a:lstStyle/>
                    <a:p>
                      <a:pPr algn="l" fontAlgn="ctr"/>
                      <a:r>
                        <a:rPr lang="ru-RU" sz="800" b="0" i="0" u="none" strike="noStrike">
                          <a:solidFill>
                            <a:srgbClr val="000000"/>
                          </a:solidFill>
                          <a:effectLst/>
                          <a:latin typeface="Arial" panose="020B0604020202020204" pitchFamily="34" charset="0"/>
                        </a:rPr>
                        <a:t>2 02 49999 04 0012 150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межбюджетные трансферты, передаваемые бюджетам городских округов (на сохранение достигнутого уровня заработной платы отдельных категорий работников организаций дополнительного образования сферы физической культуры и спорта)</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240,0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339754622"/>
                  </a:ext>
                </a:extLst>
              </a:tr>
              <a:tr h="357966">
                <a:tc>
                  <a:txBody>
                    <a:bodyPr/>
                    <a:lstStyle/>
                    <a:p>
                      <a:pPr algn="l" fontAlgn="ctr"/>
                      <a:r>
                        <a:rPr lang="ru-RU" sz="800" b="0" i="0" u="none" strike="noStrike">
                          <a:solidFill>
                            <a:srgbClr val="000000"/>
                          </a:solidFill>
                          <a:effectLst/>
                          <a:latin typeface="Arial" panose="020B0604020202020204" pitchFamily="34" charset="0"/>
                        </a:rPr>
                        <a:t>2 02 49 999 04 0013 150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межбюджетные трансферты, передаваемые бюджетам городских округов (на финансовое обеспечение стимулирующих выплат работникам организаций дополнительного образования сферы культуры Московской области с высоким уровнем достижений работы)</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5 633,3</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2992045659"/>
                  </a:ext>
                </a:extLst>
              </a:tr>
              <a:tr h="357966">
                <a:tc>
                  <a:txBody>
                    <a:bodyPr/>
                    <a:lstStyle/>
                    <a:p>
                      <a:pPr algn="l" fontAlgn="ctr"/>
                      <a:r>
                        <a:rPr lang="ru-RU" sz="800" b="0" i="0" u="none" strike="noStrike">
                          <a:solidFill>
                            <a:srgbClr val="000000"/>
                          </a:solidFill>
                          <a:effectLst/>
                          <a:latin typeface="Arial" panose="020B0604020202020204" pitchFamily="34" charset="0"/>
                        </a:rPr>
                        <a:t>2 02 49 999 04 0014 150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межбюджетные трансферты, передаваемые бюджетам городских округов (на финансирование организаций дополнительного образования сферы культуры, направленное на социальную поддержку одаренных детей)</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1 500,0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1032490024"/>
                  </a:ext>
                </a:extLst>
              </a:tr>
              <a:tr h="357966">
                <a:tc>
                  <a:txBody>
                    <a:bodyPr/>
                    <a:lstStyle/>
                    <a:p>
                      <a:pPr algn="l" fontAlgn="ctr"/>
                      <a:r>
                        <a:rPr lang="ru-RU" sz="800" b="0" i="0" u="none" strike="noStrike">
                          <a:solidFill>
                            <a:srgbClr val="000000"/>
                          </a:solidFill>
                          <a:effectLst/>
                          <a:latin typeface="Arial" panose="020B0604020202020204" pitchFamily="34" charset="0"/>
                        </a:rPr>
                        <a:t>2 02 49 999 04 0015 150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межбюджетные трансферты, передаваемые бюджетам городских округов (на реализацию первоочередных мероприятий по капитальному ремонту сетей теплоснабжения)</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133 281,6</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804752390"/>
                  </a:ext>
                </a:extLst>
              </a:tr>
              <a:tr h="531175">
                <a:tc>
                  <a:txBody>
                    <a:bodyPr/>
                    <a:lstStyle/>
                    <a:p>
                      <a:pPr algn="l" fontAlgn="ctr"/>
                      <a:r>
                        <a:rPr lang="ru-RU" sz="800" b="0" i="0" u="none" strike="noStrike">
                          <a:solidFill>
                            <a:srgbClr val="000000"/>
                          </a:solidFill>
                          <a:effectLst/>
                          <a:latin typeface="Arial" panose="020B0604020202020204" pitchFamily="34" charset="0"/>
                        </a:rPr>
                        <a:t>2 02 45 303 04 0000 150</a:t>
                      </a:r>
                    </a:p>
                  </a:txBody>
                  <a:tcPr marL="9525" marR="9525" marT="9525" marB="0" anchor="ctr"/>
                </a:tc>
                <a:tc>
                  <a:txBody>
                    <a:bodyPr/>
                    <a:lstStyle/>
                    <a:p>
                      <a:pPr algn="l" fontAlgn="ctr"/>
                      <a:r>
                        <a:rPr lang="ru-RU" sz="800" b="0" i="0" u="none" strike="noStrike" dirty="0">
                          <a:solidFill>
                            <a:srgbClr val="000000"/>
                          </a:solidFill>
                          <a:effectLst/>
                          <a:latin typeface="Arial" panose="020B0604020202020204" pitchFamily="34" charset="0"/>
                        </a:rPr>
                        <a:t>Межбюджетные трансферты, передаваемые бюджетам городских округов на ежемесячное денежное вознаграждение за классное руководство педагогическим работникам государственных и муниципальных образовательных организаций, реализующих образовательные программы начального общего образования, образовательные программы основного общего образования, образовательные программы среднего общего образования</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43 982,0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43 982,0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425288904"/>
                  </a:ext>
                </a:extLst>
              </a:tr>
            </a:tbl>
          </a:graphicData>
        </a:graphic>
      </p:graphicFrame>
    </p:spTree>
    <p:extLst>
      <p:ext uri="{BB962C8B-B14F-4D97-AF65-F5344CB8AC3E}">
        <p14:creationId xmlns:p14="http://schemas.microsoft.com/office/powerpoint/2010/main" val="3698130844"/>
      </p:ext>
    </p:extLst>
  </p:cSld>
  <p:clrMapOvr>
    <a:masterClrMapping/>
  </p:clrMapOvr>
  <p:transition spd="slow">
    <p:push dir="u"/>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18EBFE-308D-46D0-80A1-17B999148359}"/>
              </a:ext>
            </a:extLst>
          </p:cNvPr>
          <p:cNvSpPr>
            <a:spLocks noGrp="1"/>
          </p:cNvSpPr>
          <p:nvPr>
            <p:ph type="title"/>
          </p:nvPr>
        </p:nvSpPr>
        <p:spPr>
          <a:xfrm>
            <a:off x="1219200" y="170693"/>
            <a:ext cx="10818890" cy="671838"/>
          </a:xfrm>
        </p:spPr>
        <p:txBody>
          <a:bodyPr>
            <a:noAutofit/>
          </a:bodyPr>
          <a:lstStyle/>
          <a:p>
            <a:pPr algn="ctr"/>
            <a:r>
              <a:rPr lang="ru-RU" sz="2200" dirty="0"/>
              <a:t>Структура налоговых и неналоговых доходов, а также</a:t>
            </a:r>
            <a:br>
              <a:rPr lang="ru-RU" sz="2200" dirty="0"/>
            </a:br>
            <a:r>
              <a:rPr lang="ru-RU" sz="2200" dirty="0"/>
              <a:t>межбюджетных </a:t>
            </a:r>
            <a:r>
              <a:rPr lang="ru-RU" sz="2200" dirty="0" smtClean="0"/>
              <a:t>трансфертов, </a:t>
            </a:r>
            <a:r>
              <a:rPr lang="ru-RU" sz="2200" dirty="0"/>
              <a:t>поступающих в </a:t>
            </a:r>
            <a:r>
              <a:rPr lang="ru-RU" sz="2200" dirty="0" smtClean="0"/>
              <a:t>бюджет</a:t>
            </a:r>
            <a:endParaRPr lang="ru-RU" sz="2200" dirty="0"/>
          </a:p>
        </p:txBody>
      </p:sp>
      <p:sp>
        <p:nvSpPr>
          <p:cNvPr id="8" name="Номер слайда 7">
            <a:extLst>
              <a:ext uri="{FF2B5EF4-FFF2-40B4-BE49-F238E27FC236}">
                <a16:creationId xmlns:a16="http://schemas.microsoft.com/office/drawing/2014/main" id="{E35FA3A3-9787-4C9B-B7B2-6F58EF01330B}"/>
              </a:ext>
            </a:extLst>
          </p:cNvPr>
          <p:cNvSpPr>
            <a:spLocks noGrp="1"/>
          </p:cNvSpPr>
          <p:nvPr>
            <p:ph type="sldNum" sz="quarter" idx="12"/>
          </p:nvPr>
        </p:nvSpPr>
        <p:spPr>
          <a:xfrm>
            <a:off x="9448800" y="6475372"/>
            <a:ext cx="2743200" cy="365125"/>
          </a:xfrm>
        </p:spPr>
        <p:txBody>
          <a:bodyPr/>
          <a:lstStyle/>
          <a:p>
            <a:fld id="{F203300F-B5E5-4D9E-9381-383162CC59FB}" type="slidenum">
              <a:rPr lang="ru-RU" smtClean="0"/>
              <a:pPr/>
              <a:t>29</a:t>
            </a:fld>
            <a:endParaRPr lang="ru-RU" dirty="0"/>
          </a:p>
        </p:txBody>
      </p:sp>
      <p:pic>
        <p:nvPicPr>
          <p:cNvPr id="6" name="Объект 6">
            <a:extLst>
              <a:ext uri="{FF2B5EF4-FFF2-40B4-BE49-F238E27FC236}">
                <a16:creationId xmlns:a16="http://schemas.microsoft.com/office/drawing/2014/main" id="{1F3E35B0-992A-4300-9F82-5784E7BD16D2}"/>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3"/>
            <a:ext cx="986632" cy="419241"/>
          </a:xfrm>
          <a:prstGeom prst="rect">
            <a:avLst/>
          </a:prstGeom>
        </p:spPr>
      </p:pic>
      <p:sp>
        <p:nvSpPr>
          <p:cNvPr id="9" name="Прямоугольник 8">
            <a:extLst>
              <a:ext uri="{FF2B5EF4-FFF2-40B4-BE49-F238E27FC236}">
                <a16:creationId xmlns:a16="http://schemas.microsoft.com/office/drawing/2014/main" id="{B440C88A-06F6-4897-A554-6683D91EF1D8}"/>
              </a:ext>
            </a:extLst>
          </p:cNvPr>
          <p:cNvSpPr/>
          <p:nvPr/>
        </p:nvSpPr>
        <p:spPr>
          <a:xfrm>
            <a:off x="11112285" y="992515"/>
            <a:ext cx="795411" cy="261610"/>
          </a:xfrm>
          <a:prstGeom prst="rect">
            <a:avLst/>
          </a:prstGeom>
        </p:spPr>
        <p:txBody>
          <a:bodyPr wrap="none">
            <a:spAutoFit/>
          </a:bodyPr>
          <a:lstStyle/>
          <a:p>
            <a:r>
              <a:rPr lang="ru-RU" sz="1100" dirty="0"/>
              <a:t>(тыс. руб.)</a:t>
            </a:r>
          </a:p>
        </p:txBody>
      </p:sp>
      <p:graphicFrame>
        <p:nvGraphicFramePr>
          <p:cNvPr id="4" name="Таблица 3"/>
          <p:cNvGraphicFramePr>
            <a:graphicFrameLocks noGrp="1"/>
          </p:cNvGraphicFramePr>
          <p:nvPr/>
        </p:nvGraphicFramePr>
        <p:xfrm>
          <a:off x="289712" y="1221633"/>
          <a:ext cx="11748378" cy="5317289"/>
        </p:xfrm>
        <a:graphic>
          <a:graphicData uri="http://schemas.openxmlformats.org/drawingml/2006/table">
            <a:tbl>
              <a:tblPr>
                <a:tableStyleId>{3C2FFA5D-87B4-456A-9821-1D502468CF0F}</a:tableStyleId>
              </a:tblPr>
              <a:tblGrid>
                <a:gridCol w="1875054">
                  <a:extLst>
                    <a:ext uri="{9D8B030D-6E8A-4147-A177-3AD203B41FA5}">
                      <a16:colId xmlns:a16="http://schemas.microsoft.com/office/drawing/2014/main" val="1525282622"/>
                    </a:ext>
                  </a:extLst>
                </a:gridCol>
                <a:gridCol w="4821563">
                  <a:extLst>
                    <a:ext uri="{9D8B030D-6E8A-4147-A177-3AD203B41FA5}">
                      <a16:colId xmlns:a16="http://schemas.microsoft.com/office/drawing/2014/main" val="1057098412"/>
                    </a:ext>
                  </a:extLst>
                </a:gridCol>
                <a:gridCol w="1037976">
                  <a:extLst>
                    <a:ext uri="{9D8B030D-6E8A-4147-A177-3AD203B41FA5}">
                      <a16:colId xmlns:a16="http://schemas.microsoft.com/office/drawing/2014/main" val="2914851502"/>
                    </a:ext>
                  </a:extLst>
                </a:gridCol>
                <a:gridCol w="803594">
                  <a:extLst>
                    <a:ext uri="{9D8B030D-6E8A-4147-A177-3AD203B41FA5}">
                      <a16:colId xmlns:a16="http://schemas.microsoft.com/office/drawing/2014/main" val="1476295305"/>
                    </a:ext>
                  </a:extLst>
                </a:gridCol>
                <a:gridCol w="1071459">
                  <a:extLst>
                    <a:ext uri="{9D8B030D-6E8A-4147-A177-3AD203B41FA5}">
                      <a16:colId xmlns:a16="http://schemas.microsoft.com/office/drawing/2014/main" val="40484963"/>
                    </a:ext>
                  </a:extLst>
                </a:gridCol>
                <a:gridCol w="1071459">
                  <a:extLst>
                    <a:ext uri="{9D8B030D-6E8A-4147-A177-3AD203B41FA5}">
                      <a16:colId xmlns:a16="http://schemas.microsoft.com/office/drawing/2014/main" val="917232191"/>
                    </a:ext>
                  </a:extLst>
                </a:gridCol>
                <a:gridCol w="1067273">
                  <a:extLst>
                    <a:ext uri="{9D8B030D-6E8A-4147-A177-3AD203B41FA5}">
                      <a16:colId xmlns:a16="http://schemas.microsoft.com/office/drawing/2014/main" val="2284572094"/>
                    </a:ext>
                  </a:extLst>
                </a:gridCol>
              </a:tblGrid>
              <a:tr h="230946">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Код дохода</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Наименование кода дохода</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Исполнено за 2023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Уточненный план 2024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gridSpan="3">
                  <a:txBody>
                    <a:bodyPr/>
                    <a:lstStyle/>
                    <a:p>
                      <a:pPr marL="0" algn="ctr" defTabSz="914400" rtl="0" eaLnBrk="1" fontAlgn="b" latinLnBrk="0" hangingPunct="1"/>
                      <a:r>
                        <a:rPr lang="ru-RU" sz="900" b="1" u="none" strike="noStrike" kern="1200">
                          <a:effectLst/>
                          <a:latin typeface="Arial" panose="020B0604020202020204" pitchFamily="34" charset="0"/>
                          <a:cs typeface="Arial" panose="020B0604020202020204" pitchFamily="34" charset="0"/>
                        </a:rPr>
                        <a:t>Сумма (тыс. руб.)</a:t>
                      </a:r>
                      <a:endParaRPr lang="ru-RU" sz="900" b="1"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424437614"/>
                  </a:ext>
                </a:extLst>
              </a:tr>
              <a:tr h="382030">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2025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2026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2027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extLst>
                  <a:ext uri="{0D108BD9-81ED-4DB2-BD59-A6C34878D82A}">
                    <a16:rowId xmlns:a16="http://schemas.microsoft.com/office/drawing/2014/main" val="88788653"/>
                  </a:ext>
                </a:extLst>
              </a:tr>
              <a:tr h="230946">
                <a:tc>
                  <a:txBody>
                    <a:bodyPr/>
                    <a:lstStyle/>
                    <a:p>
                      <a:pPr algn="l" fontAlgn="ctr"/>
                      <a:r>
                        <a:rPr lang="ru-RU" sz="800" b="0" i="0" u="none" strike="noStrike">
                          <a:solidFill>
                            <a:srgbClr val="000000"/>
                          </a:solidFill>
                          <a:effectLst/>
                          <a:latin typeface="Arial" panose="020B0604020202020204" pitchFamily="34" charset="0"/>
                        </a:rPr>
                        <a:t>2 02 49 999 04 0017 150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межбюджетные трансферты, передаваемые бюджетам городских округов (на выплату ежемесячных доплат за напряженный труд работникам муниципальных дошкольных и общеобразовательных организаций) </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133 781,0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133 781,0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133 781,0</a:t>
                      </a:r>
                    </a:p>
                  </a:txBody>
                  <a:tcPr marL="9525" marR="9525" marT="9525" marB="0" anchor="ctr"/>
                </a:tc>
                <a:extLst>
                  <a:ext uri="{0D108BD9-81ED-4DB2-BD59-A6C34878D82A}">
                    <a16:rowId xmlns:a16="http://schemas.microsoft.com/office/drawing/2014/main" val="135595096"/>
                  </a:ext>
                </a:extLst>
              </a:tr>
              <a:tr h="230946">
                <a:tc>
                  <a:txBody>
                    <a:bodyPr/>
                    <a:lstStyle/>
                    <a:p>
                      <a:pPr algn="l" fontAlgn="ctr"/>
                      <a:r>
                        <a:rPr lang="ru-RU" sz="800" b="0" i="0" u="none" strike="noStrike">
                          <a:solidFill>
                            <a:srgbClr val="000000"/>
                          </a:solidFill>
                          <a:effectLst/>
                          <a:latin typeface="Arial" panose="020B0604020202020204" pitchFamily="34" charset="0"/>
                        </a:rPr>
                        <a:t>2 02 49 999 04 0018 150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межбюджетные трансферты, передаваемые бюджетам городских округов (на стимулирующие выплаты руководителям муниципальных общеобразовательных организаций по итогам оценки эффективности механизмов управления качеством образовательных результатов и эффективности механизмов управления качеством образовательной деятельности в общеобразовательных организациях)</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7 050,0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3322408017"/>
                  </a:ext>
                </a:extLst>
              </a:tr>
              <a:tr h="230946">
                <a:tc>
                  <a:txBody>
                    <a:bodyPr/>
                    <a:lstStyle/>
                    <a:p>
                      <a:pPr algn="l" fontAlgn="ctr"/>
                      <a:r>
                        <a:rPr lang="ru-RU" sz="800" b="0" i="0" u="none" strike="noStrike">
                          <a:solidFill>
                            <a:srgbClr val="000000"/>
                          </a:solidFill>
                          <a:effectLst/>
                          <a:latin typeface="Arial" panose="020B0604020202020204" pitchFamily="34" charset="0"/>
                        </a:rPr>
                        <a:t>2 02 49 999 04 0016 150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межбюджетные трансферты, передаваемые бюджетам городских округов (на обеспечение стимулирующих выплат отдельным категориям работников организаций дополнительного образования сферы физической культуры и спорта в Московской области по результатам оценки качества деятельности руководителей муниципальных учреждений, реализующих дополнительные образовательные программы спортивной подготовки в Московской области)</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817,1</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436005037"/>
                  </a:ext>
                </a:extLst>
              </a:tr>
              <a:tr h="357966">
                <a:tc>
                  <a:txBody>
                    <a:bodyPr/>
                    <a:lstStyle/>
                    <a:p>
                      <a:pPr algn="l" fontAlgn="ctr"/>
                      <a:r>
                        <a:rPr lang="ru-RU" sz="800" b="1" i="0" u="none" strike="noStrike">
                          <a:solidFill>
                            <a:srgbClr val="000000"/>
                          </a:solidFill>
                          <a:effectLst/>
                          <a:latin typeface="Arial" panose="020B0604020202020204" pitchFamily="34" charset="0"/>
                        </a:rPr>
                        <a:t>2 07 00 000 00 0000 000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ПРОЧИЕ БЕЗВОЗМЕЗДНЫЕ ПОСТУПЛЕНИЯ</a:t>
                      </a:r>
                    </a:p>
                  </a:txBody>
                  <a:tcPr marL="9525" marR="9525" marT="9525" marB="0" anchor="ctr"/>
                </a:tc>
                <a:tc>
                  <a:txBody>
                    <a:bodyPr/>
                    <a:lstStyle/>
                    <a:p>
                      <a:pPr algn="ctr" fontAlgn="b"/>
                      <a:r>
                        <a:rPr lang="ru-RU" sz="800" b="1" i="0" u="none" strike="noStrike">
                          <a:solidFill>
                            <a:srgbClr val="000000"/>
                          </a:solidFill>
                          <a:effectLst/>
                          <a:latin typeface="Arial" panose="020B0604020202020204" pitchFamily="34" charset="0"/>
                        </a:rPr>
                        <a:t>6 897,9</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154,0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1347569359"/>
                  </a:ext>
                </a:extLst>
              </a:tr>
              <a:tr h="357966">
                <a:tc>
                  <a:txBody>
                    <a:bodyPr/>
                    <a:lstStyle/>
                    <a:p>
                      <a:pPr algn="l" fontAlgn="ctr"/>
                      <a:r>
                        <a:rPr lang="ru-RU" sz="800" b="1" i="0" u="none" strike="noStrike">
                          <a:solidFill>
                            <a:srgbClr val="000000"/>
                          </a:solidFill>
                          <a:effectLst/>
                          <a:latin typeface="Arial" panose="020B0604020202020204" pitchFamily="34" charset="0"/>
                        </a:rPr>
                        <a:t>2 07 04 000 04 0000 150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Прочие безвозмездные поступления в бюджеты городских округов</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154,0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584367982"/>
                  </a:ext>
                </a:extLst>
              </a:tr>
              <a:tr h="230946">
                <a:tc>
                  <a:txBody>
                    <a:bodyPr/>
                    <a:lstStyle/>
                    <a:p>
                      <a:pPr algn="l" fontAlgn="ctr"/>
                      <a:r>
                        <a:rPr lang="ru-RU" sz="800" b="0" i="0" u="none" strike="noStrike">
                          <a:solidFill>
                            <a:srgbClr val="000000"/>
                          </a:solidFill>
                          <a:effectLst/>
                          <a:latin typeface="Arial" panose="020B0604020202020204" pitchFamily="34" charset="0"/>
                        </a:rPr>
                        <a:t>2 07 04 050 04 0014 150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безвозмездные поступления в бюджеты городских округов (Звуковое оборудование с коммутацией для концертного зала МАУ «ДК «Вперед»)</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154,0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339754622"/>
                  </a:ext>
                </a:extLst>
              </a:tr>
              <a:tr h="357966">
                <a:tc>
                  <a:txBody>
                    <a:bodyPr/>
                    <a:lstStyle/>
                    <a:p>
                      <a:pPr algn="l" fontAlgn="ctr"/>
                      <a:r>
                        <a:rPr lang="ru-RU" sz="800" b="1" i="0" u="none" strike="noStrike">
                          <a:solidFill>
                            <a:srgbClr val="000000"/>
                          </a:solidFill>
                          <a:effectLst/>
                          <a:latin typeface="Arial" panose="020B0604020202020204" pitchFamily="34" charset="0"/>
                        </a:rPr>
                        <a:t>2 18 00 000 00 0000 000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ДОХОДЫ БЮДЖЕТОВ БЮДЖЕТНОЙ СИСТЕМЫ РОССИЙСКОЙ ФЕДЕРАЦИИ ОТ ВОЗВРАТА ОСТАТКОВ СУБСИДИЙ, СУБВЕНЦИЙ И ИНЫХ МЕЖБЮДЖЕТНЫХ ТРАНСФЕРТОВ, ИМЕЮЩИХ ЦЕЛЕВОЕ НАЗНАЧЕНИЕ, ПРОШЛЫХ ЛЕТ</a:t>
                      </a:r>
                    </a:p>
                  </a:txBody>
                  <a:tcPr marL="9525" marR="9525" marT="9525" marB="0" anchor="ctr"/>
                </a:tc>
                <a:tc>
                  <a:txBody>
                    <a:bodyPr/>
                    <a:lstStyle/>
                    <a:p>
                      <a:pPr algn="ctr" fontAlgn="b"/>
                      <a:r>
                        <a:rPr lang="ru-RU" sz="800" b="1" i="0" u="none" strike="noStrike">
                          <a:solidFill>
                            <a:srgbClr val="000000"/>
                          </a:solidFill>
                          <a:effectLst/>
                          <a:latin typeface="Arial" panose="020B0604020202020204" pitchFamily="34" charset="0"/>
                        </a:rPr>
                        <a:t>6 897,9</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8 340,6</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2992045659"/>
                  </a:ext>
                </a:extLst>
              </a:tr>
              <a:tr h="357966">
                <a:tc>
                  <a:txBody>
                    <a:bodyPr/>
                    <a:lstStyle/>
                    <a:p>
                      <a:pPr algn="l" fontAlgn="ctr"/>
                      <a:r>
                        <a:rPr lang="ru-RU" sz="800" b="1" i="0" u="none" strike="noStrike">
                          <a:solidFill>
                            <a:srgbClr val="000000"/>
                          </a:solidFill>
                          <a:effectLst/>
                          <a:latin typeface="Arial" panose="020B0604020202020204" pitchFamily="34" charset="0"/>
                        </a:rPr>
                        <a:t>2 18 00 000 00 0000 150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Доходы бюджетов бюджетной системы Российской Федерации от возврата бюджетами бюджетной системы Российской Федерации остатков субсидий, субвенций и иных межбюджетных трансфертов, имеющих целевое назначение, прошлых лет, а также от возврата организациями остатков субсидий прошлых лет</a:t>
                      </a:r>
                    </a:p>
                  </a:txBody>
                  <a:tcPr marL="9525" marR="9525" marT="9525" marB="0" anchor="ctr"/>
                </a:tc>
                <a:tc>
                  <a:txBody>
                    <a:bodyPr/>
                    <a:lstStyle/>
                    <a:p>
                      <a:pPr algn="ctr" fontAlgn="b"/>
                      <a:r>
                        <a:rPr lang="ru-RU" sz="800" b="1" i="0" u="none" strike="noStrike">
                          <a:solidFill>
                            <a:srgbClr val="000000"/>
                          </a:solidFill>
                          <a:effectLst/>
                          <a:latin typeface="Arial" panose="020B0604020202020204" pitchFamily="34" charset="0"/>
                        </a:rPr>
                        <a:t>6 897,9</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8 340,6</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1032490024"/>
                  </a:ext>
                </a:extLst>
              </a:tr>
              <a:tr h="357966">
                <a:tc>
                  <a:txBody>
                    <a:bodyPr/>
                    <a:lstStyle/>
                    <a:p>
                      <a:pPr algn="l" fontAlgn="ctr"/>
                      <a:r>
                        <a:rPr lang="ru-RU" sz="800" b="0" i="0" u="none" strike="noStrike">
                          <a:solidFill>
                            <a:srgbClr val="000000"/>
                          </a:solidFill>
                          <a:effectLst/>
                          <a:latin typeface="Arial" panose="020B0604020202020204" pitchFamily="34" charset="0"/>
                        </a:rPr>
                        <a:t>2 18 04 010 04 0000 150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Доходы бюджетов городских округов от возврата бюджетными учреждениями остатков субсидий прошлых лет</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195,7</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5 111,7</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804752390"/>
                  </a:ext>
                </a:extLst>
              </a:tr>
              <a:tr h="531175">
                <a:tc>
                  <a:txBody>
                    <a:bodyPr/>
                    <a:lstStyle/>
                    <a:p>
                      <a:pPr algn="l" fontAlgn="ctr"/>
                      <a:r>
                        <a:rPr lang="ru-RU" sz="800" b="0" i="0" u="none" strike="noStrike">
                          <a:solidFill>
                            <a:srgbClr val="000000"/>
                          </a:solidFill>
                          <a:effectLst/>
                          <a:latin typeface="Arial" panose="020B0604020202020204" pitchFamily="34" charset="0"/>
                        </a:rPr>
                        <a:t>2 18 04 020 04 0000 150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Доходы бюджетов городских округов от возврата автономными учреждениями остатков субсидий прошлых лет</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6 702,2</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3 228,9</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425288904"/>
                  </a:ext>
                </a:extLst>
              </a:tr>
              <a:tr h="359850">
                <a:tc>
                  <a:txBody>
                    <a:bodyPr/>
                    <a:lstStyle/>
                    <a:p>
                      <a:pPr algn="l" fontAlgn="ctr"/>
                      <a:r>
                        <a:rPr lang="ru-RU" sz="800" b="1" i="0" u="none" strike="noStrike">
                          <a:solidFill>
                            <a:srgbClr val="000000"/>
                          </a:solidFill>
                          <a:effectLst/>
                          <a:latin typeface="Arial" panose="020B0604020202020204" pitchFamily="34" charset="0"/>
                        </a:rPr>
                        <a:t>2 19 00 000 00 0000 000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ВОЗВРАТ ОСТАТКОВ СУБСИДИЙ, СУБВЕНЦИЙ И ИНЫХ МЕЖБЮДЖЕТНЫХ ТРАНСФЕРТОВ, ИМЕЮЩИХ ЦЕЛЕВОЕ НАЗНАЧЕНИЕ, ПРОШЛЫХ ЛЕТ</a:t>
                      </a:r>
                    </a:p>
                  </a:txBody>
                  <a:tcPr marL="9525" marR="9525" marT="9525" marB="0" anchor="ctr"/>
                </a:tc>
                <a:tc>
                  <a:txBody>
                    <a:bodyPr/>
                    <a:lstStyle/>
                    <a:p>
                      <a:pPr algn="ctr" fontAlgn="b"/>
                      <a:r>
                        <a:rPr lang="ru-RU" sz="800" b="1" i="0" u="none" strike="noStrike">
                          <a:solidFill>
                            <a:srgbClr val="000000"/>
                          </a:solidFill>
                          <a:effectLst/>
                          <a:latin typeface="Arial" panose="020B0604020202020204" pitchFamily="34" charset="0"/>
                        </a:rPr>
                        <a:t>-18 538,3</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-15 610,5</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266741480"/>
                  </a:ext>
                </a:extLst>
              </a:tr>
            </a:tbl>
          </a:graphicData>
        </a:graphic>
      </p:graphicFrame>
    </p:spTree>
    <p:extLst>
      <p:ext uri="{BB962C8B-B14F-4D97-AF65-F5344CB8AC3E}">
        <p14:creationId xmlns:p14="http://schemas.microsoft.com/office/powerpoint/2010/main" val="2556263291"/>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859154B-BA2B-4232-A093-A36CC40B898D}"/>
              </a:ext>
            </a:extLst>
          </p:cNvPr>
          <p:cNvSpPr>
            <a:spLocks noGrp="1"/>
          </p:cNvSpPr>
          <p:nvPr>
            <p:ph type="title"/>
          </p:nvPr>
        </p:nvSpPr>
        <p:spPr>
          <a:xfrm>
            <a:off x="1066800" y="162560"/>
            <a:ext cx="10058400" cy="579120"/>
          </a:xfrm>
        </p:spPr>
        <p:txBody>
          <a:bodyPr>
            <a:normAutofit/>
          </a:bodyPr>
          <a:lstStyle/>
          <a:p>
            <a:pPr algn="ctr"/>
            <a:r>
              <a:rPr lang="ru-RU" sz="2400" dirty="0">
                <a:latin typeface="Century Gothic" panose="020B0502020202020204" pitchFamily="34" charset="0"/>
              </a:rPr>
              <a:t>Основные понятия, используемые в бюджетном процессе</a:t>
            </a:r>
          </a:p>
        </p:txBody>
      </p:sp>
      <p:sp>
        <p:nvSpPr>
          <p:cNvPr id="3" name="Объект 2">
            <a:extLst>
              <a:ext uri="{FF2B5EF4-FFF2-40B4-BE49-F238E27FC236}">
                <a16:creationId xmlns:a16="http://schemas.microsoft.com/office/drawing/2014/main" id="{D2006B93-810D-4B3E-8BC9-2F1E96517506}"/>
              </a:ext>
            </a:extLst>
          </p:cNvPr>
          <p:cNvSpPr>
            <a:spLocks noGrp="1"/>
          </p:cNvSpPr>
          <p:nvPr>
            <p:ph idx="1"/>
          </p:nvPr>
        </p:nvSpPr>
        <p:spPr>
          <a:xfrm>
            <a:off x="259080" y="822960"/>
            <a:ext cx="11673840" cy="5759032"/>
          </a:xfrm>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p:spPr>
        <p:txBody>
          <a:bodyPr>
            <a:normAutofit fontScale="40000" lnSpcReduction="20000"/>
          </a:bodyPr>
          <a:lstStyle/>
          <a:p>
            <a:pPr>
              <a:lnSpc>
                <a:spcPct val="120000"/>
              </a:lnSpc>
              <a:spcBef>
                <a:spcPts val="600"/>
              </a:spcBef>
            </a:pPr>
            <a:r>
              <a:rPr lang="ru-RU" b="1" dirty="0"/>
              <a:t>Бюджет</a:t>
            </a:r>
            <a:r>
              <a:rPr lang="ru-RU" dirty="0"/>
              <a:t> - форма образования и расходования денежных средств, предназначенных для финансового обеспечения задач и функций государства и местного самоуправления</a:t>
            </a:r>
          </a:p>
          <a:p>
            <a:pPr>
              <a:lnSpc>
                <a:spcPct val="120000"/>
              </a:lnSpc>
              <a:spcBef>
                <a:spcPts val="600"/>
              </a:spcBef>
            </a:pPr>
            <a:r>
              <a:rPr lang="ru-RU" b="1" dirty="0"/>
              <a:t>Бюджетная система</a:t>
            </a:r>
            <a:r>
              <a:rPr lang="ru-RU" dirty="0"/>
              <a:t> - основанная на экономических отношениях и государственном устройстве Российской Федерации, регулируемая законодательством Российской Федерации совокупность федерального бюджета, бюджетов субъектов Российской Федерации, местных бюджетов и бюджетов государственных внебюджетных фондов</a:t>
            </a:r>
          </a:p>
          <a:p>
            <a:pPr>
              <a:lnSpc>
                <a:spcPct val="120000"/>
              </a:lnSpc>
              <a:spcBef>
                <a:spcPts val="600"/>
              </a:spcBef>
            </a:pPr>
            <a:r>
              <a:rPr lang="ru-RU" b="1" dirty="0"/>
              <a:t>Текущий финансовый год</a:t>
            </a:r>
            <a:r>
              <a:rPr lang="ru-RU" dirty="0"/>
              <a:t> - год, в котором осуществляется исполнение бюджета, составление и рассмотрение проекта бюджета на очередной финансовый год и плановый период</a:t>
            </a:r>
          </a:p>
          <a:p>
            <a:pPr>
              <a:lnSpc>
                <a:spcPct val="120000"/>
              </a:lnSpc>
              <a:spcBef>
                <a:spcPts val="600"/>
              </a:spcBef>
            </a:pPr>
            <a:r>
              <a:rPr lang="ru-RU" b="1" dirty="0"/>
              <a:t>Очередной финансовый год </a:t>
            </a:r>
            <a:r>
              <a:rPr lang="ru-RU" dirty="0"/>
              <a:t>- год, следующий за текущим финансовым годом</a:t>
            </a:r>
          </a:p>
          <a:p>
            <a:pPr>
              <a:lnSpc>
                <a:spcPct val="120000"/>
              </a:lnSpc>
              <a:spcBef>
                <a:spcPts val="600"/>
              </a:spcBef>
            </a:pPr>
            <a:r>
              <a:rPr lang="ru-RU" b="1" dirty="0"/>
              <a:t>Плановый период </a:t>
            </a:r>
            <a:r>
              <a:rPr lang="ru-RU" dirty="0"/>
              <a:t>- два финансовых года, следующие за очередным финансовым годом</a:t>
            </a:r>
          </a:p>
          <a:p>
            <a:pPr>
              <a:lnSpc>
                <a:spcPct val="120000"/>
              </a:lnSpc>
              <a:spcBef>
                <a:spcPts val="600"/>
              </a:spcBef>
            </a:pPr>
            <a:r>
              <a:rPr lang="ru-RU" b="1" dirty="0"/>
              <a:t>Отчетный финансовый год</a:t>
            </a:r>
            <a:r>
              <a:rPr lang="ru-RU" dirty="0"/>
              <a:t> - год, предшествующий текущему финансовому году</a:t>
            </a:r>
          </a:p>
          <a:p>
            <a:pPr>
              <a:lnSpc>
                <a:spcPct val="120000"/>
              </a:lnSpc>
              <a:spcBef>
                <a:spcPts val="600"/>
              </a:spcBef>
            </a:pPr>
            <a:r>
              <a:rPr lang="ru-RU" b="1" dirty="0"/>
              <a:t>Доходы бюджета </a:t>
            </a:r>
            <a:r>
              <a:rPr lang="ru-RU" dirty="0"/>
              <a:t>- поступающие в бюджет денежные средства</a:t>
            </a:r>
          </a:p>
          <a:p>
            <a:pPr>
              <a:lnSpc>
                <a:spcPct val="120000"/>
              </a:lnSpc>
              <a:spcBef>
                <a:spcPts val="600"/>
              </a:spcBef>
            </a:pPr>
            <a:r>
              <a:rPr lang="ru-RU" b="1" dirty="0"/>
              <a:t>Расходы бюджета </a:t>
            </a:r>
            <a:r>
              <a:rPr lang="ru-RU" dirty="0"/>
              <a:t>- выплачиваемые из бюджета денежные средства</a:t>
            </a:r>
          </a:p>
          <a:p>
            <a:pPr>
              <a:lnSpc>
                <a:spcPct val="120000"/>
              </a:lnSpc>
              <a:spcBef>
                <a:spcPts val="600"/>
              </a:spcBef>
            </a:pPr>
            <a:r>
              <a:rPr lang="ru-RU" b="1" dirty="0"/>
              <a:t>Дефицит бюджета </a:t>
            </a:r>
            <a:r>
              <a:rPr lang="ru-RU" dirty="0"/>
              <a:t>- превышение расходов бюджета над его доходами</a:t>
            </a:r>
          </a:p>
          <a:p>
            <a:pPr>
              <a:lnSpc>
                <a:spcPct val="120000"/>
              </a:lnSpc>
              <a:spcBef>
                <a:spcPts val="600"/>
              </a:spcBef>
            </a:pPr>
            <a:r>
              <a:rPr lang="ru-RU" b="1" dirty="0"/>
              <a:t>Профицит бюджета </a:t>
            </a:r>
            <a:r>
              <a:rPr lang="ru-RU" dirty="0"/>
              <a:t>- превышение доходов бюджета над его расходами</a:t>
            </a:r>
          </a:p>
          <a:p>
            <a:pPr>
              <a:lnSpc>
                <a:spcPct val="120000"/>
              </a:lnSpc>
              <a:spcBef>
                <a:spcPts val="600"/>
              </a:spcBef>
            </a:pPr>
            <a:r>
              <a:rPr lang="ru-RU" b="1" dirty="0"/>
              <a:t>Сводная бюджетная роспись </a:t>
            </a:r>
            <a:r>
              <a:rPr lang="ru-RU" dirty="0"/>
              <a:t>- документ, который составляется и ведется финансовым органом в целях организации исполнения бюджета по расходам бюджета и источникам финансирования дефицита бюджета </a:t>
            </a:r>
          </a:p>
          <a:p>
            <a:pPr>
              <a:lnSpc>
                <a:spcPct val="120000"/>
              </a:lnSpc>
              <a:spcBef>
                <a:spcPts val="600"/>
              </a:spcBef>
            </a:pPr>
            <a:r>
              <a:rPr lang="ru-RU" b="1" dirty="0"/>
              <a:t>Бюджетная роспись </a:t>
            </a:r>
            <a:r>
              <a:rPr lang="ru-RU" dirty="0"/>
              <a:t>- документ, который составляется и ведется главным распорядителем бюджетных средств (главным администратором источников финансирования дефицита бюджета) в целях исполнения бюджета по расходам (источникам финансирования дефицита бюджета)</a:t>
            </a:r>
          </a:p>
          <a:p>
            <a:pPr>
              <a:lnSpc>
                <a:spcPct val="120000"/>
              </a:lnSpc>
              <a:spcBef>
                <a:spcPts val="600"/>
              </a:spcBef>
            </a:pPr>
            <a:r>
              <a:rPr lang="ru-RU" b="1" dirty="0"/>
              <a:t>Бюджетные ассигнования </a:t>
            </a:r>
            <a:r>
              <a:rPr lang="ru-RU" dirty="0"/>
              <a:t>- предельные объемы денежных средств, предусмотренные в соответствующем финансовом году для исполнения бюджетных обязательств </a:t>
            </a:r>
          </a:p>
          <a:p>
            <a:pPr>
              <a:lnSpc>
                <a:spcPct val="120000"/>
              </a:lnSpc>
              <a:spcBef>
                <a:spcPts val="600"/>
              </a:spcBef>
            </a:pPr>
            <a:r>
              <a:rPr lang="ru-RU" b="1" dirty="0"/>
              <a:t>Бюджетные обязательства </a:t>
            </a:r>
            <a:r>
              <a:rPr lang="ru-RU" dirty="0"/>
              <a:t>– расходные обязательства, подлежащие исполнению в соответствующем финансовом году</a:t>
            </a:r>
          </a:p>
          <a:p>
            <a:pPr>
              <a:lnSpc>
                <a:spcPct val="120000"/>
              </a:lnSpc>
              <a:spcBef>
                <a:spcPts val="600"/>
              </a:spcBef>
            </a:pPr>
            <a:r>
              <a:rPr lang="ru-RU" b="1" dirty="0"/>
              <a:t>Главный распорядитель бюджетных средств (ГРБС) </a:t>
            </a:r>
            <a:r>
              <a:rPr lang="ru-RU" dirty="0"/>
              <a:t>- орган местного самоуправления, орган местной администрации, указанный в ведомственной структуре расходов бюджета, имеющие право распределять бюджетные ассигнования и лимиты бюджетных обязательств между получателями бюджетных средств</a:t>
            </a:r>
          </a:p>
          <a:p>
            <a:pPr>
              <a:lnSpc>
                <a:spcPct val="120000"/>
              </a:lnSpc>
              <a:spcBef>
                <a:spcPts val="600"/>
              </a:spcBef>
            </a:pPr>
            <a:r>
              <a:rPr lang="ru-RU" b="1" dirty="0"/>
              <a:t>Получатель бюджетных средств - </a:t>
            </a:r>
            <a:r>
              <a:rPr lang="ru-RU" dirty="0"/>
              <a:t>орган местного самоуправления, орган местной администрации, находящееся в ведении главного распорядителя бюджетных средств казенное учреждение, имеющие право на принятие и исполнение бюджетных обязательств от имени публично-правового образования за счет средств соответствующего бюджета</a:t>
            </a:r>
          </a:p>
          <a:p>
            <a:pPr>
              <a:lnSpc>
                <a:spcPct val="120000"/>
              </a:lnSpc>
              <a:spcBef>
                <a:spcPts val="600"/>
              </a:spcBef>
            </a:pPr>
            <a:r>
              <a:rPr lang="ru-RU" b="1" dirty="0"/>
              <a:t>Остатки бюджетных средств на счете </a:t>
            </a:r>
            <a:r>
              <a:rPr lang="ru-RU" dirty="0"/>
              <a:t>- средства, сформированные за счет остатков средств, образовавшихся на начало года после завершения операций по принятым обязательствам прошедшего года и экономии в расходах в текущем году. В соответствии с действующим законодательством изменение остатков средств на счетах по учету бюджета рассматривается как один из источников финансирования его дефицита</a:t>
            </a:r>
          </a:p>
          <a:p>
            <a:endParaRPr lang="ru-RU" dirty="0"/>
          </a:p>
          <a:p>
            <a:endParaRPr lang="ru-RU" dirty="0"/>
          </a:p>
          <a:p>
            <a:endParaRPr lang="ru-RU" dirty="0"/>
          </a:p>
        </p:txBody>
      </p:sp>
      <p:sp>
        <p:nvSpPr>
          <p:cNvPr id="4" name="Номер слайда 3">
            <a:extLst>
              <a:ext uri="{FF2B5EF4-FFF2-40B4-BE49-F238E27FC236}">
                <a16:creationId xmlns:a16="http://schemas.microsoft.com/office/drawing/2014/main" id="{E5CE509D-A09E-4903-AC76-47B64A2A6D51}"/>
              </a:ext>
            </a:extLst>
          </p:cNvPr>
          <p:cNvSpPr>
            <a:spLocks noGrp="1"/>
          </p:cNvSpPr>
          <p:nvPr>
            <p:ph type="sldNum" sz="quarter" idx="12"/>
          </p:nvPr>
        </p:nvSpPr>
        <p:spPr>
          <a:xfrm>
            <a:off x="9448800" y="6492875"/>
            <a:ext cx="2743200" cy="365125"/>
          </a:xfrm>
        </p:spPr>
        <p:txBody>
          <a:bodyPr vert="horz" lIns="91440" tIns="45720" rIns="91440" bIns="45720" rtlCol="0" anchor="b"/>
          <a:lstStyle/>
          <a:p>
            <a:fld id="{5C57661F-B2B1-4F5C-A5BA-3FA02C8F7456}" type="slidenum">
              <a:rPr lang="ru-RU"/>
              <a:pPr/>
              <a:t>3</a:t>
            </a:fld>
            <a:endParaRPr lang="ru-RU" dirty="0"/>
          </a:p>
        </p:txBody>
      </p:sp>
      <p:pic>
        <p:nvPicPr>
          <p:cNvPr id="5" name="Объект 6">
            <a:extLst>
              <a:ext uri="{FF2B5EF4-FFF2-40B4-BE49-F238E27FC236}">
                <a16:creationId xmlns:a16="http://schemas.microsoft.com/office/drawing/2014/main" id="{C11C47F6-C95E-4AE5-9E1C-C23E142585CC}"/>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13853811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Прямоугольник 9">
            <a:extLst>
              <a:ext uri="{FF2B5EF4-FFF2-40B4-BE49-F238E27FC236}">
                <a16:creationId xmlns:a16="http://schemas.microsoft.com/office/drawing/2014/main" id="{8ED300D6-4E93-42D5-8838-81EB3D31B728}"/>
              </a:ext>
            </a:extLst>
          </p:cNvPr>
          <p:cNvSpPr/>
          <p:nvPr/>
        </p:nvSpPr>
        <p:spPr>
          <a:xfrm>
            <a:off x="0" y="6210579"/>
            <a:ext cx="12192000" cy="646331"/>
          </a:xfrm>
          <a:prstGeom prst="rect">
            <a:avLst/>
          </a:prstGeom>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p:spPr>
        <p:txBody>
          <a:bodyPr wrap="square">
            <a:spAutoFit/>
          </a:bodyPr>
          <a:lstStyle/>
          <a:p>
            <a:pPr algn="ctr"/>
            <a:r>
              <a:rPr lang="ru-RU" i="1" dirty="0">
                <a:ea typeface="Times New Roman" panose="02020603050405020304" pitchFamily="18" charset="0"/>
              </a:rPr>
              <a:t>Налоговые и неналоговые доходы бюджета городского округа в </a:t>
            </a:r>
            <a:r>
              <a:rPr lang="ru-RU" i="1" dirty="0" smtClean="0">
                <a:ea typeface="Times New Roman" panose="02020603050405020304" pitchFamily="18" charset="0"/>
              </a:rPr>
              <a:t>2025 </a:t>
            </a:r>
            <a:r>
              <a:rPr lang="ru-RU" i="1" dirty="0">
                <a:ea typeface="Times New Roman" panose="02020603050405020304" pitchFamily="18" charset="0"/>
              </a:rPr>
              <a:t>году составят </a:t>
            </a:r>
            <a:r>
              <a:rPr lang="ru-RU" i="1" dirty="0" smtClean="0">
                <a:ea typeface="Times New Roman" panose="02020603050405020304" pitchFamily="18" charset="0"/>
              </a:rPr>
              <a:t>49 </a:t>
            </a:r>
            <a:r>
              <a:rPr lang="ru-RU" i="1" dirty="0">
                <a:ea typeface="Times New Roman" panose="02020603050405020304" pitchFamily="18" charset="0"/>
              </a:rPr>
              <a:t>% от общих доходов, </a:t>
            </a:r>
          </a:p>
          <a:p>
            <a:pPr algn="ctr"/>
            <a:r>
              <a:rPr lang="ru-RU" i="1" dirty="0">
                <a:ea typeface="Times New Roman" panose="02020603050405020304" pitchFamily="18" charset="0"/>
              </a:rPr>
              <a:t>в </a:t>
            </a:r>
            <a:r>
              <a:rPr lang="ru-RU" i="1" dirty="0" smtClean="0">
                <a:ea typeface="Times New Roman" panose="02020603050405020304" pitchFamily="18" charset="0"/>
              </a:rPr>
              <a:t>2025 </a:t>
            </a:r>
            <a:r>
              <a:rPr lang="ru-RU" i="1" dirty="0">
                <a:ea typeface="Times New Roman" panose="02020603050405020304" pitchFamily="18" charset="0"/>
              </a:rPr>
              <a:t>году </a:t>
            </a:r>
            <a:r>
              <a:rPr lang="ru-RU" i="1" dirty="0" smtClean="0">
                <a:ea typeface="Times New Roman" panose="02020603050405020304" pitchFamily="18" charset="0"/>
              </a:rPr>
              <a:t>54 </a:t>
            </a:r>
            <a:r>
              <a:rPr lang="ru-RU" i="1" dirty="0">
                <a:ea typeface="Times New Roman" panose="02020603050405020304" pitchFamily="18" charset="0"/>
              </a:rPr>
              <a:t>%, в </a:t>
            </a:r>
            <a:r>
              <a:rPr lang="ru-RU" i="1" dirty="0" smtClean="0">
                <a:ea typeface="Times New Roman" panose="02020603050405020304" pitchFamily="18" charset="0"/>
              </a:rPr>
              <a:t>2026 </a:t>
            </a:r>
            <a:r>
              <a:rPr lang="ru-RU" i="1" dirty="0">
                <a:ea typeface="Times New Roman" panose="02020603050405020304" pitchFamily="18" charset="0"/>
              </a:rPr>
              <a:t>году </a:t>
            </a:r>
            <a:r>
              <a:rPr lang="ru-RU" i="1" dirty="0" smtClean="0">
                <a:ea typeface="Times New Roman" panose="02020603050405020304" pitchFamily="18" charset="0"/>
              </a:rPr>
              <a:t>57 </a:t>
            </a:r>
            <a:r>
              <a:rPr lang="ru-RU" i="1" dirty="0">
                <a:ea typeface="Times New Roman" panose="02020603050405020304" pitchFamily="18" charset="0"/>
              </a:rPr>
              <a:t>%.</a:t>
            </a:r>
            <a:endParaRPr lang="ru-RU" i="1" dirty="0"/>
          </a:p>
        </p:txBody>
      </p:sp>
      <p:sp>
        <p:nvSpPr>
          <p:cNvPr id="2" name="Заголовок 1">
            <a:extLst>
              <a:ext uri="{FF2B5EF4-FFF2-40B4-BE49-F238E27FC236}">
                <a16:creationId xmlns:a16="http://schemas.microsoft.com/office/drawing/2014/main" id="{24436F0B-EC3F-4428-8D30-E8DE68323277}"/>
              </a:ext>
            </a:extLst>
          </p:cNvPr>
          <p:cNvSpPr>
            <a:spLocks noGrp="1"/>
          </p:cNvSpPr>
          <p:nvPr>
            <p:ph type="title"/>
          </p:nvPr>
        </p:nvSpPr>
        <p:spPr>
          <a:xfrm>
            <a:off x="831850" y="81280"/>
            <a:ext cx="10515600" cy="1158240"/>
          </a:xfrm>
        </p:spPr>
        <p:txBody>
          <a:bodyPr>
            <a:normAutofit fontScale="90000"/>
          </a:bodyPr>
          <a:lstStyle/>
          <a:p>
            <a:pPr algn="ctr"/>
            <a:r>
              <a:rPr lang="ru-RU" dirty="0"/>
              <a:t>Доходная часть бюджета городского округа Долгопрудный</a:t>
            </a:r>
          </a:p>
        </p:txBody>
      </p:sp>
      <p:graphicFrame>
        <p:nvGraphicFramePr>
          <p:cNvPr id="5" name="Объект 4">
            <a:extLst>
              <a:ext uri="{FF2B5EF4-FFF2-40B4-BE49-F238E27FC236}">
                <a16:creationId xmlns:a16="http://schemas.microsoft.com/office/drawing/2014/main" id="{AAAA984F-8BB7-4A45-972C-9E75C320BD0D}"/>
              </a:ext>
            </a:extLst>
          </p:cNvPr>
          <p:cNvGraphicFramePr>
            <a:graphicFrameLocks noGrp="1"/>
          </p:cNvGraphicFramePr>
          <p:nvPr>
            <p:ph idx="1"/>
            <p:extLst>
              <p:ext uri="{D42A27DB-BD31-4B8C-83A1-F6EECF244321}">
                <p14:modId xmlns:p14="http://schemas.microsoft.com/office/powerpoint/2010/main" val="3917317812"/>
              </p:ext>
            </p:extLst>
          </p:nvPr>
        </p:nvGraphicFramePr>
        <p:xfrm>
          <a:off x="844550" y="1239520"/>
          <a:ext cx="10515600" cy="1854200"/>
        </p:xfrm>
        <a:graphic>
          <a:graphicData uri="http://schemas.openxmlformats.org/drawingml/2006/table">
            <a:tbl>
              <a:tblPr firstRow="1" bandRow="1">
                <a:tableStyleId>{21E4AEA4-8DFA-4A89-87EB-49C32662AFE0}</a:tableStyleId>
              </a:tblPr>
              <a:tblGrid>
                <a:gridCol w="2628900">
                  <a:extLst>
                    <a:ext uri="{9D8B030D-6E8A-4147-A177-3AD203B41FA5}">
                      <a16:colId xmlns:a16="http://schemas.microsoft.com/office/drawing/2014/main" val="1509199974"/>
                    </a:ext>
                  </a:extLst>
                </a:gridCol>
                <a:gridCol w="2628900">
                  <a:extLst>
                    <a:ext uri="{9D8B030D-6E8A-4147-A177-3AD203B41FA5}">
                      <a16:colId xmlns:a16="http://schemas.microsoft.com/office/drawing/2014/main" val="2562768725"/>
                    </a:ext>
                  </a:extLst>
                </a:gridCol>
                <a:gridCol w="2628900">
                  <a:extLst>
                    <a:ext uri="{9D8B030D-6E8A-4147-A177-3AD203B41FA5}">
                      <a16:colId xmlns:a16="http://schemas.microsoft.com/office/drawing/2014/main" val="2674852515"/>
                    </a:ext>
                  </a:extLst>
                </a:gridCol>
                <a:gridCol w="2628900">
                  <a:extLst>
                    <a:ext uri="{9D8B030D-6E8A-4147-A177-3AD203B41FA5}">
                      <a16:colId xmlns:a16="http://schemas.microsoft.com/office/drawing/2014/main" val="3383207555"/>
                    </a:ext>
                  </a:extLst>
                </a:gridCol>
              </a:tblGrid>
              <a:tr h="370840">
                <a:tc>
                  <a:txBody>
                    <a:bodyPr/>
                    <a:lstStyle/>
                    <a:p>
                      <a:pPr marL="0" algn="ctr" defTabSz="914400" rtl="0" eaLnBrk="1" fontAlgn="ctr" latinLnBrk="0" hangingPunct="1"/>
                      <a:r>
                        <a:rPr lang="ru-RU" sz="2000" u="none" strike="noStrike" kern="1200" dirty="0">
                          <a:solidFill>
                            <a:schemeClr val="tx1"/>
                          </a:solidFill>
                          <a:effectLst>
                            <a:outerShdw blurRad="50800" dist="38100" algn="tr" rotWithShape="0">
                              <a:prstClr val="black">
                                <a:alpha val="40000"/>
                              </a:prstClr>
                            </a:outerShdw>
                          </a:effectLst>
                          <a:latin typeface="+mn-lt"/>
                          <a:ea typeface="+mn-ea"/>
                          <a:cs typeface="Arial" panose="020B0604020202020204" pitchFamily="34" charset="0"/>
                        </a:rPr>
                        <a:t>Наименование дохода</a:t>
                      </a:r>
                    </a:p>
                  </a:txBody>
                  <a:tcPr marL="8313" marR="8313" marT="8317" marB="0" anchor="ctr">
                    <a:solidFill>
                      <a:schemeClr val="accent5">
                        <a:lumMod val="20000"/>
                        <a:lumOff val="80000"/>
                      </a:schemeClr>
                    </a:solidFill>
                  </a:tcPr>
                </a:tc>
                <a:tc>
                  <a:txBody>
                    <a:bodyPr/>
                    <a:lstStyle/>
                    <a:p>
                      <a:pPr marL="0" algn="ctr" defTabSz="914400" rtl="0" eaLnBrk="1" fontAlgn="ctr" latinLnBrk="0" hangingPunct="1"/>
                      <a:r>
                        <a:rPr lang="ru-RU" sz="2000" u="none" strike="noStrike" kern="1200" dirty="0" smtClean="0">
                          <a:solidFill>
                            <a:schemeClr val="tx1"/>
                          </a:solidFill>
                          <a:effectLst>
                            <a:outerShdw blurRad="50800" dist="38100" algn="tr" rotWithShape="0">
                              <a:prstClr val="black">
                                <a:alpha val="40000"/>
                              </a:prstClr>
                            </a:outerShdw>
                          </a:effectLst>
                          <a:latin typeface="+mn-lt"/>
                          <a:ea typeface="+mn-ea"/>
                          <a:cs typeface="Arial" panose="020B0604020202020204" pitchFamily="34" charset="0"/>
                        </a:rPr>
                        <a:t>2025 </a:t>
                      </a:r>
                      <a:r>
                        <a:rPr lang="ru-RU" sz="2000" u="none" strike="noStrike" kern="1200" dirty="0">
                          <a:solidFill>
                            <a:schemeClr val="tx1"/>
                          </a:solidFill>
                          <a:effectLst>
                            <a:outerShdw blurRad="50800" dist="38100" algn="tr" rotWithShape="0">
                              <a:prstClr val="black">
                                <a:alpha val="40000"/>
                              </a:prstClr>
                            </a:outerShdw>
                          </a:effectLst>
                          <a:latin typeface="+mn-lt"/>
                          <a:ea typeface="+mn-ea"/>
                          <a:cs typeface="Arial" panose="020B0604020202020204" pitchFamily="34" charset="0"/>
                        </a:rPr>
                        <a:t>год</a:t>
                      </a:r>
                    </a:p>
                  </a:txBody>
                  <a:tcPr marL="8313" marR="8313" marT="8317" marB="0" anchor="ctr">
                    <a:solidFill>
                      <a:schemeClr val="accent5">
                        <a:lumMod val="20000"/>
                        <a:lumOff val="80000"/>
                      </a:schemeClr>
                    </a:solidFill>
                  </a:tcPr>
                </a:tc>
                <a:tc>
                  <a:txBody>
                    <a:bodyPr/>
                    <a:lstStyle/>
                    <a:p>
                      <a:pPr marL="0" algn="ctr" defTabSz="914400" rtl="0" eaLnBrk="1" fontAlgn="ctr" latinLnBrk="0" hangingPunct="1"/>
                      <a:r>
                        <a:rPr lang="ru-RU" sz="2000" u="none" strike="noStrike" kern="1200" dirty="0" smtClean="0">
                          <a:solidFill>
                            <a:schemeClr val="tx1"/>
                          </a:solidFill>
                          <a:effectLst>
                            <a:outerShdw blurRad="50800" dist="38100" algn="tr" rotWithShape="0">
                              <a:prstClr val="black">
                                <a:alpha val="40000"/>
                              </a:prstClr>
                            </a:outerShdw>
                          </a:effectLst>
                          <a:latin typeface="+mn-lt"/>
                          <a:ea typeface="+mn-ea"/>
                          <a:cs typeface="Arial" panose="020B0604020202020204" pitchFamily="34" charset="0"/>
                        </a:rPr>
                        <a:t>2026 </a:t>
                      </a:r>
                      <a:r>
                        <a:rPr lang="ru-RU" sz="2000" u="none" strike="noStrike" kern="1200" dirty="0">
                          <a:solidFill>
                            <a:schemeClr val="tx1"/>
                          </a:solidFill>
                          <a:effectLst>
                            <a:outerShdw blurRad="50800" dist="38100" algn="tr" rotWithShape="0">
                              <a:prstClr val="black">
                                <a:alpha val="40000"/>
                              </a:prstClr>
                            </a:outerShdw>
                          </a:effectLst>
                          <a:latin typeface="+mn-lt"/>
                          <a:ea typeface="+mn-ea"/>
                          <a:cs typeface="Arial" panose="020B0604020202020204" pitchFamily="34" charset="0"/>
                        </a:rPr>
                        <a:t>год</a:t>
                      </a:r>
                    </a:p>
                  </a:txBody>
                  <a:tcPr marL="8313" marR="8313" marT="8317" marB="0" anchor="ctr">
                    <a:solidFill>
                      <a:schemeClr val="accent5">
                        <a:lumMod val="20000"/>
                        <a:lumOff val="80000"/>
                      </a:schemeClr>
                    </a:solidFill>
                  </a:tcPr>
                </a:tc>
                <a:tc>
                  <a:txBody>
                    <a:bodyPr/>
                    <a:lstStyle/>
                    <a:p>
                      <a:pPr marL="0" algn="ctr" defTabSz="914400" rtl="0" eaLnBrk="1" fontAlgn="ctr" latinLnBrk="0" hangingPunct="1"/>
                      <a:r>
                        <a:rPr lang="ru-RU" sz="2000" u="none" strike="noStrike" kern="1200" dirty="0" smtClean="0">
                          <a:solidFill>
                            <a:schemeClr val="tx1"/>
                          </a:solidFill>
                          <a:effectLst>
                            <a:outerShdw blurRad="50800" dist="38100" algn="tr" rotWithShape="0">
                              <a:prstClr val="black">
                                <a:alpha val="40000"/>
                              </a:prstClr>
                            </a:outerShdw>
                          </a:effectLst>
                          <a:latin typeface="+mn-lt"/>
                          <a:ea typeface="+mn-ea"/>
                          <a:cs typeface="Arial" panose="020B0604020202020204" pitchFamily="34" charset="0"/>
                        </a:rPr>
                        <a:t>2027 </a:t>
                      </a:r>
                      <a:r>
                        <a:rPr lang="ru-RU" sz="2000" u="none" strike="noStrike" kern="1200" dirty="0">
                          <a:solidFill>
                            <a:schemeClr val="tx1"/>
                          </a:solidFill>
                          <a:effectLst>
                            <a:outerShdw blurRad="50800" dist="38100" algn="tr" rotWithShape="0">
                              <a:prstClr val="black">
                                <a:alpha val="40000"/>
                              </a:prstClr>
                            </a:outerShdw>
                          </a:effectLst>
                          <a:latin typeface="+mn-lt"/>
                          <a:ea typeface="+mn-ea"/>
                          <a:cs typeface="Arial" panose="020B0604020202020204" pitchFamily="34" charset="0"/>
                        </a:rPr>
                        <a:t>год</a:t>
                      </a:r>
                    </a:p>
                  </a:txBody>
                  <a:tcPr marL="8313" marR="8313" marT="8317" marB="0" anchor="ctr">
                    <a:solidFill>
                      <a:schemeClr val="accent5">
                        <a:lumMod val="20000"/>
                        <a:lumOff val="80000"/>
                      </a:schemeClr>
                    </a:solidFill>
                  </a:tcPr>
                </a:tc>
                <a:extLst>
                  <a:ext uri="{0D108BD9-81ED-4DB2-BD59-A6C34878D82A}">
                    <a16:rowId xmlns:a16="http://schemas.microsoft.com/office/drawing/2014/main" val="2754664638"/>
                  </a:ext>
                </a:extLst>
              </a:tr>
              <a:tr h="370840">
                <a:tc>
                  <a:txBody>
                    <a:bodyPr/>
                    <a:lstStyle/>
                    <a:p>
                      <a:pPr algn="l" rtl="0" fontAlgn="ctr"/>
                      <a:r>
                        <a:rPr lang="ru-RU" sz="1600" u="none" strike="noStrike" dirty="0">
                          <a:solidFill>
                            <a:schemeClr val="tx1"/>
                          </a:solidFill>
                          <a:effectLst>
                            <a:outerShdw blurRad="50800" dist="38100" algn="tr" rotWithShape="0">
                              <a:prstClr val="black">
                                <a:alpha val="40000"/>
                              </a:prstClr>
                            </a:outerShdw>
                          </a:effectLst>
                          <a:latin typeface="+mn-lt"/>
                          <a:cs typeface="Arial" panose="020B0604020202020204" pitchFamily="34" charset="0"/>
                        </a:rPr>
                        <a:t>Налоговые доходы</a:t>
                      </a:r>
                      <a:endParaRPr lang="ru-RU" sz="1600" b="0" i="0" u="none" strike="noStrike" dirty="0">
                        <a:solidFill>
                          <a:schemeClr val="tx1"/>
                        </a:solidFill>
                        <a:effectLst>
                          <a:outerShdw blurRad="50800" dist="38100" algn="tr" rotWithShape="0">
                            <a:prstClr val="black">
                              <a:alpha val="40000"/>
                            </a:prstClr>
                          </a:outerShdw>
                        </a:effectLst>
                        <a:latin typeface="+mn-lt"/>
                        <a:cs typeface="Arial" panose="020B0604020202020204" pitchFamily="34" charset="0"/>
                      </a:endParaRPr>
                    </a:p>
                  </a:txBody>
                  <a:tcPr marL="8313" marR="8313" marT="8317" marB="0" anchor="ctr">
                    <a:solidFill>
                      <a:schemeClr val="accent6">
                        <a:lumMod val="60000"/>
                        <a:lumOff val="4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2 918 380,1</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9525" marR="9525" marT="9525" marB="0" anchor="b">
                    <a:solidFill>
                      <a:schemeClr val="accent6">
                        <a:lumMod val="60000"/>
                        <a:lumOff val="4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3 362 699,8</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9525" marR="9525" marT="9525" marB="0" anchor="b">
                    <a:solidFill>
                      <a:schemeClr val="accent6">
                        <a:lumMod val="60000"/>
                        <a:lumOff val="4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3 906 911,1</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9525" marR="9525" marT="9525" marB="0" anchor="b">
                    <a:solidFill>
                      <a:schemeClr val="accent6">
                        <a:lumMod val="60000"/>
                        <a:lumOff val="40000"/>
                      </a:schemeClr>
                    </a:solidFill>
                  </a:tcPr>
                </a:tc>
                <a:extLst>
                  <a:ext uri="{0D108BD9-81ED-4DB2-BD59-A6C34878D82A}">
                    <a16:rowId xmlns:a16="http://schemas.microsoft.com/office/drawing/2014/main" val="1069246911"/>
                  </a:ext>
                </a:extLst>
              </a:tr>
              <a:tr h="370840">
                <a:tc>
                  <a:txBody>
                    <a:bodyPr/>
                    <a:lstStyle/>
                    <a:p>
                      <a:pPr algn="l" rtl="0" fontAlgn="ctr"/>
                      <a:r>
                        <a:rPr lang="ru-RU" sz="1600" u="none" strike="noStrike" dirty="0">
                          <a:solidFill>
                            <a:schemeClr val="tx1"/>
                          </a:solidFill>
                          <a:effectLst>
                            <a:outerShdw blurRad="50800" dist="38100" algn="tr" rotWithShape="0">
                              <a:prstClr val="black">
                                <a:alpha val="40000"/>
                              </a:prstClr>
                            </a:outerShdw>
                          </a:effectLst>
                          <a:latin typeface="+mn-lt"/>
                          <a:cs typeface="Arial" panose="020B0604020202020204" pitchFamily="34" charset="0"/>
                        </a:rPr>
                        <a:t>Неналоговые доходы</a:t>
                      </a:r>
                      <a:endParaRPr lang="ru-RU" sz="1600" b="0" i="0" u="none" strike="noStrike" dirty="0">
                        <a:solidFill>
                          <a:schemeClr val="tx1"/>
                        </a:solidFill>
                        <a:effectLst>
                          <a:outerShdw blurRad="50800" dist="38100" algn="tr" rotWithShape="0">
                            <a:prstClr val="black">
                              <a:alpha val="40000"/>
                            </a:prstClr>
                          </a:outerShdw>
                        </a:effectLst>
                        <a:latin typeface="+mn-lt"/>
                        <a:cs typeface="Arial" panose="020B0604020202020204" pitchFamily="34" charset="0"/>
                      </a:endParaRPr>
                    </a:p>
                  </a:txBody>
                  <a:tcPr marL="8313" marR="8313" marT="8317" marB="0" anchor="ctr">
                    <a:solidFill>
                      <a:srgbClr val="0070C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526 716,0</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9525" marR="9525" marT="9525" marB="0" anchor="b">
                    <a:solidFill>
                      <a:srgbClr val="0070C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507 125,0</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9525" marR="9525" marT="9525" marB="0" anchor="b">
                    <a:solidFill>
                      <a:srgbClr val="0070C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507 564,0</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9525" marR="9525" marT="9525" marB="0" anchor="b">
                    <a:solidFill>
                      <a:srgbClr val="0070C0"/>
                    </a:solidFill>
                  </a:tcPr>
                </a:tc>
                <a:extLst>
                  <a:ext uri="{0D108BD9-81ED-4DB2-BD59-A6C34878D82A}">
                    <a16:rowId xmlns:a16="http://schemas.microsoft.com/office/drawing/2014/main" val="4148879808"/>
                  </a:ext>
                </a:extLst>
              </a:tr>
              <a:tr h="370840">
                <a:tc>
                  <a:txBody>
                    <a:bodyPr/>
                    <a:lstStyle/>
                    <a:p>
                      <a:pPr algn="l" rtl="0" fontAlgn="ctr"/>
                      <a:r>
                        <a:rPr lang="ru-RU" sz="1600" u="none" strike="noStrike" dirty="0">
                          <a:solidFill>
                            <a:schemeClr val="tx1"/>
                          </a:solidFill>
                          <a:effectLst>
                            <a:outerShdw blurRad="50800" dist="38100" algn="tr" rotWithShape="0">
                              <a:prstClr val="black">
                                <a:alpha val="40000"/>
                              </a:prstClr>
                            </a:outerShdw>
                          </a:effectLst>
                          <a:latin typeface="+mn-lt"/>
                          <a:cs typeface="Arial" panose="020B0604020202020204" pitchFamily="34" charset="0"/>
                        </a:rPr>
                        <a:t>Безвозмездные поступления</a:t>
                      </a:r>
                      <a:endParaRPr lang="ru-RU" sz="1600" b="0" i="0" u="none" strike="noStrike" dirty="0">
                        <a:solidFill>
                          <a:schemeClr val="tx1"/>
                        </a:solidFill>
                        <a:effectLst>
                          <a:outerShdw blurRad="50800" dist="38100" algn="tr" rotWithShape="0">
                            <a:prstClr val="black">
                              <a:alpha val="40000"/>
                            </a:prstClr>
                          </a:outerShdw>
                        </a:effectLst>
                        <a:latin typeface="+mn-lt"/>
                        <a:cs typeface="Arial" panose="020B0604020202020204" pitchFamily="34" charset="0"/>
                      </a:endParaRPr>
                    </a:p>
                  </a:txBody>
                  <a:tcPr marL="8313" marR="8313" marT="8317" marB="0" anchor="ctr">
                    <a:solidFill>
                      <a:srgbClr val="FFC0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3 587 299,9</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9525" marR="9525" marT="9525" marB="0" anchor="b">
                    <a:solidFill>
                      <a:srgbClr val="FFC0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3 342 777,2</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9525" marR="9525" marT="9525" marB="0" anchor="b">
                    <a:solidFill>
                      <a:srgbClr val="FFC0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3 336 270,1</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9525" marR="9525" marT="9525" marB="0" anchor="b">
                    <a:solidFill>
                      <a:srgbClr val="FFC000"/>
                    </a:solidFill>
                  </a:tcPr>
                </a:tc>
                <a:extLst>
                  <a:ext uri="{0D108BD9-81ED-4DB2-BD59-A6C34878D82A}">
                    <a16:rowId xmlns:a16="http://schemas.microsoft.com/office/drawing/2014/main" val="2686908056"/>
                  </a:ext>
                </a:extLst>
              </a:tr>
              <a:tr h="370840">
                <a:tc>
                  <a:txBody>
                    <a:bodyPr/>
                    <a:lstStyle/>
                    <a:p>
                      <a:pPr algn="l" rtl="0" fontAlgn="ctr"/>
                      <a:r>
                        <a:rPr lang="ru-RU" sz="1600" u="none" strike="noStrike" dirty="0">
                          <a:solidFill>
                            <a:schemeClr val="tx1"/>
                          </a:solidFill>
                          <a:effectLst>
                            <a:outerShdw blurRad="50800" dist="38100" algn="tr" rotWithShape="0">
                              <a:prstClr val="black">
                                <a:alpha val="40000"/>
                              </a:prstClr>
                            </a:outerShdw>
                          </a:effectLst>
                          <a:latin typeface="+mn-lt"/>
                          <a:cs typeface="Arial" panose="020B0604020202020204" pitchFamily="34" charset="0"/>
                        </a:rPr>
                        <a:t>ИТОГО доходов</a:t>
                      </a:r>
                      <a:endParaRPr lang="ru-RU" sz="1600" b="1" i="0" u="none" strike="noStrike" dirty="0">
                        <a:solidFill>
                          <a:schemeClr val="tx1"/>
                        </a:solidFill>
                        <a:effectLst>
                          <a:outerShdw blurRad="50800" dist="38100" algn="tr" rotWithShape="0">
                            <a:prstClr val="black">
                              <a:alpha val="40000"/>
                            </a:prstClr>
                          </a:outerShdw>
                        </a:effectLst>
                        <a:latin typeface="+mn-lt"/>
                        <a:cs typeface="Arial" panose="020B0604020202020204" pitchFamily="34" charset="0"/>
                      </a:endParaRPr>
                    </a:p>
                  </a:txBody>
                  <a:tcPr marL="8313" marR="8313" marT="8317" marB="0" anchor="ctr">
                    <a:solidFill>
                      <a:schemeClr val="accent5">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7 032 396,0</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9525" marR="9525" marT="9525" marB="0" anchor="b">
                    <a:solidFill>
                      <a:schemeClr val="accent5">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7 212 602,0</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9525" marR="9525" marT="9525" marB="0" anchor="b">
                    <a:solidFill>
                      <a:schemeClr val="accent5">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7 750 745,2</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9525" marR="9525" marT="9525" marB="0" anchor="b">
                    <a:solidFill>
                      <a:schemeClr val="accent5">
                        <a:lumMod val="20000"/>
                        <a:lumOff val="80000"/>
                      </a:schemeClr>
                    </a:solidFill>
                  </a:tcPr>
                </a:tc>
                <a:extLst>
                  <a:ext uri="{0D108BD9-81ED-4DB2-BD59-A6C34878D82A}">
                    <a16:rowId xmlns:a16="http://schemas.microsoft.com/office/drawing/2014/main" val="470763922"/>
                  </a:ext>
                </a:extLst>
              </a:tr>
            </a:tbl>
          </a:graphicData>
        </a:graphic>
      </p:graphicFrame>
      <p:sp>
        <p:nvSpPr>
          <p:cNvPr id="4" name="Номер слайда 3">
            <a:extLst>
              <a:ext uri="{FF2B5EF4-FFF2-40B4-BE49-F238E27FC236}">
                <a16:creationId xmlns:a16="http://schemas.microsoft.com/office/drawing/2014/main" id="{AA042ABB-4B41-47A9-A49C-47AD3AF9C32C}"/>
              </a:ext>
            </a:extLst>
          </p:cNvPr>
          <p:cNvSpPr>
            <a:spLocks noGrp="1"/>
          </p:cNvSpPr>
          <p:nvPr>
            <p:ph type="sldNum" sz="quarter" idx="12"/>
          </p:nvPr>
        </p:nvSpPr>
        <p:spPr>
          <a:xfrm>
            <a:off x="9448800" y="6491785"/>
            <a:ext cx="2743200" cy="365125"/>
          </a:xfrm>
        </p:spPr>
        <p:txBody>
          <a:bodyPr/>
          <a:lstStyle/>
          <a:p>
            <a:fld id="{E4EB6E89-BA87-4003-BD23-6BDF40F3EBED}" type="slidenum">
              <a:rPr lang="ru-RU" smtClean="0"/>
              <a:pPr/>
              <a:t>30</a:t>
            </a:fld>
            <a:endParaRPr lang="ru-RU"/>
          </a:p>
        </p:txBody>
      </p:sp>
      <p:sp>
        <p:nvSpPr>
          <p:cNvPr id="6" name="Прямоугольник 5">
            <a:extLst>
              <a:ext uri="{FF2B5EF4-FFF2-40B4-BE49-F238E27FC236}">
                <a16:creationId xmlns:a16="http://schemas.microsoft.com/office/drawing/2014/main" id="{9E88DBFE-FDE9-4263-88B4-EFD69876DA62}"/>
              </a:ext>
            </a:extLst>
          </p:cNvPr>
          <p:cNvSpPr/>
          <p:nvPr/>
        </p:nvSpPr>
        <p:spPr>
          <a:xfrm>
            <a:off x="10015482" y="900966"/>
            <a:ext cx="1069652" cy="338554"/>
          </a:xfrm>
          <a:prstGeom prst="rect">
            <a:avLst/>
          </a:prstGeom>
        </p:spPr>
        <p:txBody>
          <a:bodyPr wrap="none">
            <a:spAutoFit/>
          </a:bodyPr>
          <a:lstStyle/>
          <a:p>
            <a:r>
              <a:rPr lang="ru-RU" sz="1600" dirty="0"/>
              <a:t>(тыс. руб.)</a:t>
            </a:r>
          </a:p>
        </p:txBody>
      </p:sp>
      <p:graphicFrame>
        <p:nvGraphicFramePr>
          <p:cNvPr id="11" name="Диаграмма 10"/>
          <p:cNvGraphicFramePr/>
          <p:nvPr>
            <p:extLst>
              <p:ext uri="{D42A27DB-BD31-4B8C-83A1-F6EECF244321}">
                <p14:modId xmlns:p14="http://schemas.microsoft.com/office/powerpoint/2010/main" val="4037280420"/>
              </p:ext>
            </p:extLst>
          </p:nvPr>
        </p:nvGraphicFramePr>
        <p:xfrm>
          <a:off x="3525843" y="3177551"/>
          <a:ext cx="2576507" cy="280665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5" name="Диаграмма 24"/>
          <p:cNvGraphicFramePr/>
          <p:nvPr>
            <p:extLst>
              <p:ext uri="{D42A27DB-BD31-4B8C-83A1-F6EECF244321}">
                <p14:modId xmlns:p14="http://schemas.microsoft.com/office/powerpoint/2010/main" val="3831355458"/>
              </p:ext>
            </p:extLst>
          </p:nvPr>
        </p:nvGraphicFramePr>
        <p:xfrm>
          <a:off x="6086924" y="3177551"/>
          <a:ext cx="2576507" cy="2806658"/>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6" name="Диаграмма 25"/>
          <p:cNvGraphicFramePr/>
          <p:nvPr>
            <p:extLst>
              <p:ext uri="{D42A27DB-BD31-4B8C-83A1-F6EECF244321}">
                <p14:modId xmlns:p14="http://schemas.microsoft.com/office/powerpoint/2010/main" val="1065255419"/>
              </p:ext>
            </p:extLst>
          </p:nvPr>
        </p:nvGraphicFramePr>
        <p:xfrm>
          <a:off x="8663431" y="3177551"/>
          <a:ext cx="2576507" cy="2806658"/>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604614512"/>
      </p:ext>
    </p:extLst>
  </p:cSld>
  <p:clrMapOvr>
    <a:masterClrMapping/>
  </p:clrMapOvr>
  <p:transition spd="slow">
    <p:wheel spokes="3"/>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63DA343-B600-4B02-861D-8ED118BD1D58}"/>
              </a:ext>
            </a:extLst>
          </p:cNvPr>
          <p:cNvSpPr>
            <a:spLocks noGrp="1"/>
          </p:cNvSpPr>
          <p:nvPr>
            <p:ph type="title"/>
          </p:nvPr>
        </p:nvSpPr>
        <p:spPr>
          <a:xfrm>
            <a:off x="914400" y="254379"/>
            <a:ext cx="10765443" cy="721360"/>
          </a:xfrm>
        </p:spPr>
        <p:txBody>
          <a:bodyPr>
            <a:noAutofit/>
          </a:bodyPr>
          <a:lstStyle/>
          <a:p>
            <a:pPr algn="ctr"/>
            <a:r>
              <a:rPr lang="ru-RU" sz="3600" dirty="0"/>
              <a:t>Структура налоговых и неналоговых доходов бюджета городского округа Долгопрудный в </a:t>
            </a:r>
            <a:r>
              <a:rPr lang="ru-RU" sz="3600" dirty="0" smtClean="0"/>
              <a:t>2025 </a:t>
            </a:r>
            <a:r>
              <a:rPr lang="ru-RU" sz="3600" dirty="0"/>
              <a:t>году</a:t>
            </a:r>
          </a:p>
        </p:txBody>
      </p:sp>
      <p:sp>
        <p:nvSpPr>
          <p:cNvPr id="3" name="Объект 2">
            <a:extLst>
              <a:ext uri="{FF2B5EF4-FFF2-40B4-BE49-F238E27FC236}">
                <a16:creationId xmlns:a16="http://schemas.microsoft.com/office/drawing/2014/main" id="{93A38509-4130-49B6-9031-B6CDF5045E4A}"/>
              </a:ext>
            </a:extLst>
          </p:cNvPr>
          <p:cNvSpPr>
            <a:spLocks noGrp="1"/>
          </p:cNvSpPr>
          <p:nvPr>
            <p:ph idx="1"/>
          </p:nvPr>
        </p:nvSpPr>
        <p:spPr>
          <a:xfrm>
            <a:off x="0" y="6024024"/>
            <a:ext cx="12191999" cy="794068"/>
          </a:xfrm>
          <a:blipFill>
            <a:blip r:embed="rId3"/>
            <a:tile tx="0" ty="0" sx="100000" sy="100000" flip="none" algn="tl"/>
          </a:blipFill>
          <a:ln>
            <a:noFill/>
          </a:ln>
          <a:effectLst/>
          <a:scene3d>
            <a:camera prst="orthographicFront"/>
            <a:lightRig rig="glow" dir="t"/>
          </a:scene3d>
          <a:sp3d extrusionH="76200" prstMaterial="metal">
            <a:bevelT/>
            <a:bevelB/>
            <a:extrusionClr>
              <a:srgbClr val="FBD8D5"/>
            </a:extrusionClr>
          </a:sp3d>
        </p:spPr>
        <p:txBody>
          <a:bodyPr>
            <a:normAutofit fontScale="70000" lnSpcReduction="20000"/>
          </a:bodyPr>
          <a:lstStyle/>
          <a:p>
            <a:pPr marL="0" indent="0" algn="ctr">
              <a:buNone/>
            </a:pPr>
            <a:r>
              <a:rPr lang="ru-RU" i="1" dirty="0"/>
              <a:t>Основными доходными источниками бюджета городского округа являются налог на доходы физических лиц, налог, взимаемый в связи с применением упрощенной системы налогообложения, земельный налог, доходы от арендной платы за земельные участки.</a:t>
            </a:r>
          </a:p>
        </p:txBody>
      </p:sp>
      <p:sp>
        <p:nvSpPr>
          <p:cNvPr id="4" name="Номер слайда 3">
            <a:extLst>
              <a:ext uri="{FF2B5EF4-FFF2-40B4-BE49-F238E27FC236}">
                <a16:creationId xmlns:a16="http://schemas.microsoft.com/office/drawing/2014/main" id="{A84A3C70-E7DD-4239-8476-755C1E46F17B}"/>
              </a:ext>
            </a:extLst>
          </p:cNvPr>
          <p:cNvSpPr>
            <a:spLocks noGrp="1"/>
          </p:cNvSpPr>
          <p:nvPr>
            <p:ph type="sldNum" sz="quarter" idx="12"/>
          </p:nvPr>
        </p:nvSpPr>
        <p:spPr>
          <a:xfrm>
            <a:off x="9448800" y="6421058"/>
            <a:ext cx="2743200" cy="365125"/>
          </a:xfrm>
        </p:spPr>
        <p:txBody>
          <a:bodyPr/>
          <a:lstStyle/>
          <a:p>
            <a:fld id="{E4EB6E89-BA87-4003-BD23-6BDF40F3EBED}" type="slidenum">
              <a:rPr lang="ru-RU" smtClean="0"/>
              <a:pPr/>
              <a:t>31</a:t>
            </a:fld>
            <a:endParaRPr lang="ru-RU" dirty="0"/>
          </a:p>
        </p:txBody>
      </p:sp>
      <p:pic>
        <p:nvPicPr>
          <p:cNvPr id="7" name="Объект 6">
            <a:extLst>
              <a:ext uri="{FF2B5EF4-FFF2-40B4-BE49-F238E27FC236}">
                <a16:creationId xmlns:a16="http://schemas.microsoft.com/office/drawing/2014/main" id="{17992DD1-DBDB-44D2-9281-58ACF842DBA2}"/>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9" name="Диаграмма 8">
            <a:extLst>
              <a:ext uri="{FF2B5EF4-FFF2-40B4-BE49-F238E27FC236}">
                <a16:creationId xmlns:a16="http://schemas.microsoft.com/office/drawing/2014/main" id="{B9C7A337-02B7-41B6-90E5-80666C8560D3}"/>
              </a:ext>
            </a:extLst>
          </p:cNvPr>
          <p:cNvGraphicFramePr>
            <a:graphicFrameLocks/>
          </p:cNvGraphicFramePr>
          <p:nvPr>
            <p:extLst>
              <p:ext uri="{D42A27DB-BD31-4B8C-83A1-F6EECF244321}">
                <p14:modId xmlns:p14="http://schemas.microsoft.com/office/powerpoint/2010/main" val="2623850452"/>
              </p:ext>
            </p:extLst>
          </p:nvPr>
        </p:nvGraphicFramePr>
        <p:xfrm>
          <a:off x="0" y="1091333"/>
          <a:ext cx="12163459" cy="4932691"/>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410995799"/>
      </p:ext>
    </p:extLst>
  </p:cSld>
  <p:clrMapOvr>
    <a:masterClrMapping/>
  </p:clrMapOvr>
  <p:transition spd="slow">
    <p:wheel spokes="8"/>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E3E63860-E0CB-4338-B318-6651646A8FB8}"/>
              </a:ext>
            </a:extLst>
          </p:cNvPr>
          <p:cNvSpPr txBox="1">
            <a:spLocks noChangeArrowheads="1"/>
          </p:cNvSpPr>
          <p:nvPr/>
        </p:nvSpPr>
        <p:spPr bwMode="auto">
          <a:xfrm>
            <a:off x="1200839" y="99589"/>
            <a:ext cx="10721286" cy="1466662"/>
          </a:xfrm>
          <a:prstGeom prst="rect">
            <a:avLst/>
          </a:prstGeom>
        </p:spPr>
        <p:txBody>
          <a:bodyPr vert="horz" lIns="91440" tIns="45720" rIns="91440" bIns="45720" rtlCol="0" anchor="ctr">
            <a:noAutofit/>
          </a:bodyPr>
          <a:lstStyle>
            <a:defPPr>
              <a:defRPr lang="en-US"/>
            </a:defPPr>
            <a:lvl1pPr algn="ctr" defTabSz="914400">
              <a:lnSpc>
                <a:spcPct val="90000"/>
              </a:lnSpc>
              <a:spcBef>
                <a:spcPct val="0"/>
              </a:spcBef>
              <a:buNone/>
              <a:defRPr sz="2400">
                <a:latin typeface="Century Gothic" panose="020B0502020202020204" pitchFamily="34" charset="0"/>
                <a:ea typeface="+mj-ea"/>
                <a:cs typeface="+mj-cs"/>
              </a:defRPr>
            </a:lvl1pPr>
          </a:lstStyle>
          <a:p>
            <a:r>
              <a:rPr lang="ru-RU" dirty="0"/>
              <a:t>Информация об удельном объеме налоговых и неналоговых доходов бюджета городского округа Долгопрудный в расчете на душу населения в сравнении с другими муниципальными образованиями Московской области</a:t>
            </a:r>
            <a:endParaRPr lang="ru-RU" altLang="ru-RU" dirty="0"/>
          </a:p>
        </p:txBody>
      </p:sp>
      <p:sp>
        <p:nvSpPr>
          <p:cNvPr id="2" name="Номер слайда 1">
            <a:extLst>
              <a:ext uri="{FF2B5EF4-FFF2-40B4-BE49-F238E27FC236}">
                <a16:creationId xmlns:a16="http://schemas.microsoft.com/office/drawing/2014/main" id="{6859FC62-C295-4DB5-AD8F-48409AFB40AF}"/>
              </a:ext>
            </a:extLst>
          </p:cNvPr>
          <p:cNvSpPr>
            <a:spLocks noGrp="1"/>
          </p:cNvSpPr>
          <p:nvPr>
            <p:ph type="sldNum" sz="quarter" idx="12"/>
          </p:nvPr>
        </p:nvSpPr>
        <p:spPr>
          <a:xfrm>
            <a:off x="10879975" y="6492875"/>
            <a:ext cx="1312025" cy="365125"/>
          </a:xfrm>
        </p:spPr>
        <p:txBody>
          <a:bodyPr/>
          <a:lstStyle/>
          <a:p>
            <a:fld id="{F203300F-B5E5-4D9E-9381-383162CC59FB}" type="slidenum">
              <a:rPr lang="ru-RU" smtClean="0">
                <a:solidFill>
                  <a:schemeClr val="accent6">
                    <a:lumMod val="50000"/>
                  </a:schemeClr>
                </a:solidFill>
              </a:rPr>
              <a:t>32</a:t>
            </a:fld>
            <a:endParaRPr lang="ru-RU">
              <a:solidFill>
                <a:schemeClr val="accent6">
                  <a:lumMod val="50000"/>
                </a:schemeClr>
              </a:solidFill>
            </a:endParaRPr>
          </a:p>
        </p:txBody>
      </p:sp>
      <p:pic>
        <p:nvPicPr>
          <p:cNvPr id="9" name="Объект 6">
            <a:extLst>
              <a:ext uri="{FF2B5EF4-FFF2-40B4-BE49-F238E27FC236}">
                <a16:creationId xmlns:a16="http://schemas.microsoft.com/office/drawing/2014/main" id="{4CE1EA3D-EFA5-4559-B462-8E29A4EB25CB}"/>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4" name="Таблица 3">
            <a:extLst>
              <a:ext uri="{FF2B5EF4-FFF2-40B4-BE49-F238E27FC236}">
                <a16:creationId xmlns:a16="http://schemas.microsoft.com/office/drawing/2014/main" id="{5C679F92-5CD5-4F4F-BCE0-B9DFBFF3C451}"/>
              </a:ext>
            </a:extLst>
          </p:cNvPr>
          <p:cNvGraphicFramePr>
            <a:graphicFrameLocks noGrp="1"/>
          </p:cNvGraphicFramePr>
          <p:nvPr>
            <p:extLst/>
          </p:nvPr>
        </p:nvGraphicFramePr>
        <p:xfrm>
          <a:off x="565265" y="1885794"/>
          <a:ext cx="11463251" cy="3876876"/>
        </p:xfrm>
        <a:graphic>
          <a:graphicData uri="http://schemas.openxmlformats.org/drawingml/2006/table">
            <a:tbl>
              <a:tblPr>
                <a:tableStyleId>{5C22544A-7EE6-4342-B048-85BDC9FD1C3A}</a:tableStyleId>
              </a:tblPr>
              <a:tblGrid>
                <a:gridCol w="2479780">
                  <a:extLst>
                    <a:ext uri="{9D8B030D-6E8A-4147-A177-3AD203B41FA5}">
                      <a16:colId xmlns:a16="http://schemas.microsoft.com/office/drawing/2014/main" val="1023049235"/>
                    </a:ext>
                  </a:extLst>
                </a:gridCol>
                <a:gridCol w="1026497">
                  <a:extLst>
                    <a:ext uri="{9D8B030D-6E8A-4147-A177-3AD203B41FA5}">
                      <a16:colId xmlns:a16="http://schemas.microsoft.com/office/drawing/2014/main" val="3505128499"/>
                    </a:ext>
                  </a:extLst>
                </a:gridCol>
                <a:gridCol w="1121676">
                  <a:extLst>
                    <a:ext uri="{9D8B030D-6E8A-4147-A177-3AD203B41FA5}">
                      <a16:colId xmlns:a16="http://schemas.microsoft.com/office/drawing/2014/main" val="3832011941"/>
                    </a:ext>
                  </a:extLst>
                </a:gridCol>
                <a:gridCol w="1287849">
                  <a:extLst>
                    <a:ext uri="{9D8B030D-6E8A-4147-A177-3AD203B41FA5}">
                      <a16:colId xmlns:a16="http://schemas.microsoft.com/office/drawing/2014/main" val="2108244523"/>
                    </a:ext>
                  </a:extLst>
                </a:gridCol>
                <a:gridCol w="1617428">
                  <a:extLst>
                    <a:ext uri="{9D8B030D-6E8A-4147-A177-3AD203B41FA5}">
                      <a16:colId xmlns:a16="http://schemas.microsoft.com/office/drawing/2014/main" val="2900582088"/>
                    </a:ext>
                  </a:extLst>
                </a:gridCol>
                <a:gridCol w="1175605">
                  <a:extLst>
                    <a:ext uri="{9D8B030D-6E8A-4147-A177-3AD203B41FA5}">
                      <a16:colId xmlns:a16="http://schemas.microsoft.com/office/drawing/2014/main" val="1337739298"/>
                    </a:ext>
                  </a:extLst>
                </a:gridCol>
                <a:gridCol w="1763438">
                  <a:extLst>
                    <a:ext uri="{9D8B030D-6E8A-4147-A177-3AD203B41FA5}">
                      <a16:colId xmlns:a16="http://schemas.microsoft.com/office/drawing/2014/main" val="2714055358"/>
                    </a:ext>
                  </a:extLst>
                </a:gridCol>
                <a:gridCol w="990978">
                  <a:extLst>
                    <a:ext uri="{9D8B030D-6E8A-4147-A177-3AD203B41FA5}">
                      <a16:colId xmlns:a16="http://schemas.microsoft.com/office/drawing/2014/main" val="822423178"/>
                    </a:ext>
                  </a:extLst>
                </a:gridCol>
              </a:tblGrid>
              <a:tr h="932221">
                <a:tc rowSpan="2">
                  <a:txBody>
                    <a:bodyPr/>
                    <a:lstStyle/>
                    <a:p>
                      <a:pPr algn="ctr" fontAlgn="b"/>
                      <a:r>
                        <a:rPr lang="ru-RU" sz="1200" b="1" u="none" strike="noStrike" dirty="0">
                          <a:effectLst/>
                          <a:latin typeface="Arial" panose="020B0604020202020204" pitchFamily="34" charset="0"/>
                          <a:cs typeface="Arial" panose="020B0604020202020204" pitchFamily="34" charset="0"/>
                        </a:rPr>
                        <a:t> Муниципальные образованиями Московской области</a:t>
                      </a:r>
                      <a:endParaRPr lang="ru-RU" sz="1200" b="1" i="0" u="none" strike="noStrike" dirty="0">
                        <a:solidFill>
                          <a:srgbClr val="000000"/>
                        </a:solidFill>
                        <a:effectLst/>
                        <a:latin typeface="Arial" panose="020B0604020202020204" pitchFamily="34" charset="0"/>
                        <a:cs typeface="Arial" panose="020B0604020202020204" pitchFamily="34" charset="0"/>
                      </a:endParaRPr>
                    </a:p>
                  </a:txBody>
                  <a:tcPr marL="7635" marR="7635" marT="7635" marB="0" anchor="ctr"/>
                </a:tc>
                <a:tc gridSpan="3">
                  <a:txBody>
                    <a:bodyPr/>
                    <a:lstStyle/>
                    <a:p>
                      <a:pPr algn="ctr" fontAlgn="b"/>
                      <a:r>
                        <a:rPr lang="ru-RU" sz="1200" b="1" u="none" strike="noStrike" dirty="0">
                          <a:effectLst/>
                          <a:latin typeface="Arial" panose="020B0604020202020204" pitchFamily="34" charset="0"/>
                          <a:cs typeface="Arial" panose="020B0604020202020204" pitchFamily="34" charset="0"/>
                        </a:rPr>
                        <a:t>Доходы – всего</a:t>
                      </a:r>
                    </a:p>
                    <a:p>
                      <a:pPr algn="ctr" fontAlgn="b"/>
                      <a:r>
                        <a:rPr lang="ru-RU" sz="1200" b="1" u="none" strike="noStrike" dirty="0">
                          <a:effectLst/>
                          <a:latin typeface="Arial" panose="020B0604020202020204" pitchFamily="34" charset="0"/>
                          <a:cs typeface="Arial" panose="020B0604020202020204" pitchFamily="34" charset="0"/>
                        </a:rPr>
                        <a:t> (млн. рублей)</a:t>
                      </a:r>
                      <a:endParaRPr lang="ru-RU" sz="1200" b="1" i="0" u="none" strike="noStrike" dirty="0">
                        <a:solidFill>
                          <a:srgbClr val="000000"/>
                        </a:solidFill>
                        <a:effectLst/>
                        <a:latin typeface="Arial" panose="020B0604020202020204" pitchFamily="34" charset="0"/>
                        <a:cs typeface="Arial" panose="020B0604020202020204" pitchFamily="34" charset="0"/>
                      </a:endParaRPr>
                    </a:p>
                  </a:txBody>
                  <a:tcPr marL="7635" marR="7635" marT="7635" marB="0" anchor="ctr"/>
                </a:tc>
                <a:tc hMerge="1">
                  <a:txBody>
                    <a:bodyPr/>
                    <a:lstStyle/>
                    <a:p>
                      <a:endParaRPr lang="ru-RU"/>
                    </a:p>
                  </a:txBody>
                  <a:tcPr/>
                </a:tc>
                <a:tc hMerge="1">
                  <a:txBody>
                    <a:bodyPr/>
                    <a:lstStyle/>
                    <a:p>
                      <a:endParaRPr lang="ru-RU"/>
                    </a:p>
                  </a:txBody>
                  <a:tcPr/>
                </a:tc>
                <a:tc rowSpan="2">
                  <a:txBody>
                    <a:bodyPr/>
                    <a:lstStyle/>
                    <a:p>
                      <a:pPr algn="ctr" fontAlgn="b"/>
                      <a:r>
                        <a:rPr lang="ru-RU" sz="1200" b="1" u="none" strike="noStrike" dirty="0">
                          <a:effectLst/>
                          <a:latin typeface="Arial" panose="020B0604020202020204" pitchFamily="34" charset="0"/>
                          <a:cs typeface="Arial" panose="020B0604020202020204" pitchFamily="34" charset="0"/>
                        </a:rPr>
                        <a:t>Налоговые и неналоговые доходы </a:t>
                      </a:r>
                      <a:br>
                        <a:rPr lang="ru-RU" sz="1200" b="1" u="none" strike="noStrike" dirty="0">
                          <a:effectLst/>
                          <a:latin typeface="Arial" panose="020B0604020202020204" pitchFamily="34" charset="0"/>
                          <a:cs typeface="Arial" panose="020B0604020202020204" pitchFamily="34" charset="0"/>
                        </a:rPr>
                      </a:br>
                      <a:r>
                        <a:rPr lang="ru-RU" sz="1200" b="1" u="none" strike="noStrike" dirty="0">
                          <a:effectLst/>
                          <a:latin typeface="Arial" panose="020B0604020202020204" pitchFamily="34" charset="0"/>
                          <a:cs typeface="Arial" panose="020B0604020202020204" pitchFamily="34" charset="0"/>
                        </a:rPr>
                        <a:t>на 01.10.2024 года  (млн. рублей)</a:t>
                      </a:r>
                      <a:endParaRPr lang="ru-RU" sz="1200" b="1" i="0" u="none" strike="noStrike" dirty="0">
                        <a:solidFill>
                          <a:srgbClr val="000000"/>
                        </a:solidFill>
                        <a:effectLst/>
                        <a:latin typeface="Arial" panose="020B0604020202020204" pitchFamily="34" charset="0"/>
                        <a:cs typeface="Arial" panose="020B0604020202020204" pitchFamily="34" charset="0"/>
                      </a:endParaRPr>
                    </a:p>
                  </a:txBody>
                  <a:tcPr marL="7635" marR="7635" marT="7635" marB="0" anchor="ctr"/>
                </a:tc>
                <a:tc rowSpan="2">
                  <a:txBody>
                    <a:bodyPr/>
                    <a:lstStyle/>
                    <a:p>
                      <a:pPr algn="ctr" fontAlgn="b"/>
                      <a:r>
                        <a:rPr lang="ru-RU" sz="1200" b="1" u="none" strike="noStrike" dirty="0">
                          <a:effectLst/>
                          <a:latin typeface="Arial" panose="020B0604020202020204" pitchFamily="34" charset="0"/>
                          <a:cs typeface="Arial" panose="020B0604020202020204" pitchFamily="34" charset="0"/>
                        </a:rPr>
                        <a:t>Численность населения на 01.10.2024 </a:t>
                      </a:r>
                      <a:br>
                        <a:rPr lang="ru-RU" sz="1200" b="1" u="none" strike="noStrike" dirty="0">
                          <a:effectLst/>
                          <a:latin typeface="Arial" panose="020B0604020202020204" pitchFamily="34" charset="0"/>
                          <a:cs typeface="Arial" panose="020B0604020202020204" pitchFamily="34" charset="0"/>
                        </a:rPr>
                      </a:br>
                      <a:r>
                        <a:rPr lang="ru-RU" sz="1200" b="1" u="none" strike="noStrike" dirty="0">
                          <a:effectLst/>
                          <a:latin typeface="Arial" panose="020B0604020202020204" pitchFamily="34" charset="0"/>
                          <a:cs typeface="Arial" panose="020B0604020202020204" pitchFamily="34" charset="0"/>
                        </a:rPr>
                        <a:t>(человек)</a:t>
                      </a:r>
                      <a:endParaRPr lang="ru-RU" sz="1200" b="1" i="0" u="none" strike="noStrike" dirty="0">
                        <a:solidFill>
                          <a:srgbClr val="000000"/>
                        </a:solidFill>
                        <a:effectLst/>
                        <a:latin typeface="Arial" panose="020B0604020202020204" pitchFamily="34" charset="0"/>
                        <a:cs typeface="Arial" panose="020B0604020202020204" pitchFamily="34" charset="0"/>
                      </a:endParaRPr>
                    </a:p>
                  </a:txBody>
                  <a:tcPr marL="7635" marR="7635" marT="7635" marB="0" anchor="ctr"/>
                </a:tc>
                <a:tc rowSpan="2">
                  <a:txBody>
                    <a:bodyPr/>
                    <a:lstStyle/>
                    <a:p>
                      <a:pPr algn="ctr" fontAlgn="b"/>
                      <a:r>
                        <a:rPr lang="ru-RU" sz="1200" b="1" u="none" strike="noStrike" dirty="0">
                          <a:effectLst/>
                          <a:latin typeface="Arial" panose="020B0604020202020204" pitchFamily="34" charset="0"/>
                          <a:cs typeface="Arial" panose="020B0604020202020204" pitchFamily="34" charset="0"/>
                        </a:rPr>
                        <a:t>Налоговые и неналоговые доходы в расчете на душу населения</a:t>
                      </a:r>
                      <a:br>
                        <a:rPr lang="ru-RU" sz="1200" b="1" u="none" strike="noStrike" dirty="0">
                          <a:effectLst/>
                          <a:latin typeface="Arial" panose="020B0604020202020204" pitchFamily="34" charset="0"/>
                          <a:cs typeface="Arial" panose="020B0604020202020204" pitchFamily="34" charset="0"/>
                        </a:rPr>
                      </a:br>
                      <a:r>
                        <a:rPr lang="ru-RU" sz="1200" b="1" u="none" strike="noStrike" dirty="0">
                          <a:effectLst/>
                          <a:latin typeface="Arial" panose="020B0604020202020204" pitchFamily="34" charset="0"/>
                          <a:cs typeface="Arial" panose="020B0604020202020204" pitchFamily="34" charset="0"/>
                        </a:rPr>
                        <a:t> (рублей)</a:t>
                      </a:r>
                      <a:endParaRPr lang="ru-RU" sz="1200" b="1" i="0" u="none" strike="noStrike" dirty="0">
                        <a:solidFill>
                          <a:srgbClr val="000000"/>
                        </a:solidFill>
                        <a:effectLst/>
                        <a:latin typeface="Arial" panose="020B0604020202020204" pitchFamily="34" charset="0"/>
                        <a:cs typeface="Arial" panose="020B0604020202020204" pitchFamily="34" charset="0"/>
                      </a:endParaRPr>
                    </a:p>
                  </a:txBody>
                  <a:tcPr marL="7635" marR="7635" marT="7635" marB="0" anchor="ctr"/>
                </a:tc>
                <a:tc rowSpan="2">
                  <a:txBody>
                    <a:bodyPr/>
                    <a:lstStyle/>
                    <a:p>
                      <a:pPr algn="ctr" fontAlgn="b"/>
                      <a:r>
                        <a:rPr lang="ru-RU" sz="1200" b="1" u="none" strike="noStrike" dirty="0">
                          <a:effectLst/>
                          <a:latin typeface="Arial" panose="020B0604020202020204" pitchFamily="34" charset="0"/>
                          <a:cs typeface="Arial" panose="020B0604020202020204" pitchFamily="34" charset="0"/>
                        </a:rPr>
                        <a:t>Доходы всего на душу населения</a:t>
                      </a:r>
                    </a:p>
                    <a:p>
                      <a:pPr algn="ctr" fontAlgn="b"/>
                      <a:r>
                        <a:rPr lang="ru-RU" sz="1200" b="1" u="none" strike="noStrike" dirty="0">
                          <a:effectLst/>
                          <a:latin typeface="Arial" panose="020B0604020202020204" pitchFamily="34" charset="0"/>
                          <a:cs typeface="Arial" panose="020B0604020202020204" pitchFamily="34" charset="0"/>
                        </a:rPr>
                        <a:t>(рублей)</a:t>
                      </a:r>
                      <a:endParaRPr lang="ru-RU" sz="1200" b="1" i="0" u="none" strike="noStrike" dirty="0">
                        <a:solidFill>
                          <a:srgbClr val="000000"/>
                        </a:solidFill>
                        <a:effectLst/>
                        <a:latin typeface="Arial" panose="020B0604020202020204" pitchFamily="34" charset="0"/>
                        <a:cs typeface="Arial" panose="020B0604020202020204" pitchFamily="34" charset="0"/>
                      </a:endParaRPr>
                    </a:p>
                  </a:txBody>
                  <a:tcPr marL="7635" marR="7635" marT="7635" marB="0" anchor="ctr"/>
                </a:tc>
                <a:extLst>
                  <a:ext uri="{0D108BD9-81ED-4DB2-BD59-A6C34878D82A}">
                    <a16:rowId xmlns:a16="http://schemas.microsoft.com/office/drawing/2014/main" val="3652112894"/>
                  </a:ext>
                </a:extLst>
              </a:tr>
              <a:tr h="823696">
                <a:tc vMerge="1">
                  <a:txBody>
                    <a:bodyPr/>
                    <a:lstStyle/>
                    <a:p>
                      <a:endParaRPr lang="ru-RU"/>
                    </a:p>
                  </a:txBody>
                  <a:tcPr/>
                </a:tc>
                <a:tc>
                  <a:txBody>
                    <a:bodyPr/>
                    <a:lstStyle/>
                    <a:p>
                      <a:pPr algn="ctr" fontAlgn="b"/>
                      <a:r>
                        <a:rPr lang="ru-RU" sz="1200" b="1" u="none" strike="noStrike" dirty="0">
                          <a:effectLst/>
                          <a:latin typeface="Arial" panose="020B0604020202020204" pitchFamily="34" charset="0"/>
                          <a:cs typeface="Arial" panose="020B0604020202020204" pitchFamily="34" charset="0"/>
                        </a:rPr>
                        <a:t>на 01.10.2023</a:t>
                      </a:r>
                      <a:endParaRPr lang="ru-RU" sz="1200" b="1" i="0" u="none" strike="noStrike" dirty="0">
                        <a:solidFill>
                          <a:srgbClr val="000000"/>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b"/>
                      <a:r>
                        <a:rPr lang="ru-RU" sz="1200" b="1" u="none" strike="noStrike" dirty="0">
                          <a:effectLst/>
                          <a:latin typeface="Arial" panose="020B0604020202020204" pitchFamily="34" charset="0"/>
                          <a:cs typeface="Arial" panose="020B0604020202020204" pitchFamily="34" charset="0"/>
                        </a:rPr>
                        <a:t>на 01.10.2024</a:t>
                      </a:r>
                      <a:endParaRPr lang="ru-RU" sz="1200" b="1" i="0" u="none" strike="noStrike" dirty="0">
                        <a:solidFill>
                          <a:srgbClr val="000000"/>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b"/>
                      <a:r>
                        <a:rPr lang="ru-RU" sz="1200" b="1" u="none" strike="noStrike" dirty="0">
                          <a:effectLst/>
                          <a:latin typeface="Arial" panose="020B0604020202020204" pitchFamily="34" charset="0"/>
                          <a:cs typeface="Arial" panose="020B0604020202020204" pitchFamily="34" charset="0"/>
                        </a:rPr>
                        <a:t>Динамика, %</a:t>
                      </a:r>
                      <a:endParaRPr lang="ru-RU" sz="1200" b="1" i="0" u="none" strike="noStrike" dirty="0">
                        <a:solidFill>
                          <a:srgbClr val="000000"/>
                        </a:solidFill>
                        <a:effectLst/>
                        <a:latin typeface="Arial" panose="020B0604020202020204" pitchFamily="34" charset="0"/>
                        <a:cs typeface="Arial" panose="020B0604020202020204" pitchFamily="34" charset="0"/>
                      </a:endParaRPr>
                    </a:p>
                  </a:txBody>
                  <a:tcPr marL="7635" marR="7635" marT="7635" marB="0" anchor="ct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extLst>
                  <a:ext uri="{0D108BD9-81ED-4DB2-BD59-A6C34878D82A}">
                    <a16:rowId xmlns:a16="http://schemas.microsoft.com/office/drawing/2014/main" val="170012405"/>
                  </a:ext>
                </a:extLst>
              </a:tr>
              <a:tr h="365024">
                <a:tc>
                  <a:txBody>
                    <a:bodyPr/>
                    <a:lstStyle/>
                    <a:p>
                      <a:pPr lvl="1" algn="l" rtl="0" fontAlgn="ctr"/>
                      <a:r>
                        <a:rPr lang="ru-RU" sz="1000" b="0" u="none" strike="noStrike" baseline="0" dirty="0">
                          <a:effectLst/>
                          <a:latin typeface="Arial" panose="020B0604020202020204" pitchFamily="34" charset="0"/>
                        </a:rPr>
                        <a:t>Городской округ Долгопрудный </a:t>
                      </a:r>
                      <a:endParaRPr lang="ru-RU" sz="1000" b="0" i="0" u="none" strike="noStrike" baseline="0" dirty="0">
                        <a:solidFill>
                          <a:srgbClr val="000000"/>
                        </a:solidFill>
                        <a:effectLst/>
                        <a:latin typeface="Arial" panose="020B0604020202020204" pitchFamily="34" charset="0"/>
                      </a:endParaRPr>
                    </a:p>
                  </a:txBody>
                  <a:tcPr marL="7635" marR="7635" marT="7635" marB="0" anchor="ctr"/>
                </a:tc>
                <a:tc>
                  <a:txBody>
                    <a:bodyPr/>
                    <a:lstStyle/>
                    <a:p>
                      <a:pPr algn="ctr" fontAlgn="ctr"/>
                      <a:r>
                        <a:rPr lang="ru-RU" sz="1000" u="none" strike="noStrike" dirty="0">
                          <a:effectLst/>
                          <a:latin typeface="Arial" panose="020B0604020202020204" pitchFamily="34" charset="0"/>
                          <a:cs typeface="Arial" panose="020B0604020202020204" pitchFamily="34" charset="0"/>
                        </a:rPr>
                        <a:t>4 190,16</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ctr"/>
                      <a:r>
                        <a:rPr lang="ru-RU" sz="1000" u="none" strike="noStrike" dirty="0">
                          <a:effectLst/>
                          <a:latin typeface="Arial" panose="020B0604020202020204" pitchFamily="34" charset="0"/>
                          <a:cs typeface="Arial" panose="020B0604020202020204" pitchFamily="34" charset="0"/>
                        </a:rPr>
                        <a:t>4 408,63</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b"/>
                      <a:r>
                        <a:rPr lang="ru-RU" sz="1000" u="none" strike="noStrike" dirty="0">
                          <a:effectLst/>
                          <a:latin typeface="Arial" panose="020B0604020202020204" pitchFamily="34" charset="0"/>
                          <a:cs typeface="Arial" panose="020B0604020202020204" pitchFamily="34" charset="0"/>
                        </a:rPr>
                        <a:t>105,21%</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ctr"/>
                      <a:r>
                        <a:rPr lang="ru-RU" sz="1000" u="none" strike="noStrike" dirty="0">
                          <a:effectLst/>
                          <a:latin typeface="Arial" panose="020B0604020202020204" pitchFamily="34" charset="0"/>
                          <a:cs typeface="Arial" panose="020B0604020202020204" pitchFamily="34" charset="0"/>
                        </a:rPr>
                        <a:t>2 298,31</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b"/>
                      <a:r>
                        <a:rPr lang="ru-RU" sz="1000" u="none" strike="noStrike" dirty="0">
                          <a:effectLst/>
                          <a:latin typeface="Arial" panose="020B0604020202020204" pitchFamily="34" charset="0"/>
                          <a:cs typeface="Arial" panose="020B0604020202020204" pitchFamily="34" charset="0"/>
                        </a:rPr>
                        <a:t>116 038</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rtl="0" fontAlgn="b"/>
                      <a:r>
                        <a:rPr lang="ru-RU" sz="1000" b="0" i="0" u="none" strike="noStrike" dirty="0">
                          <a:solidFill>
                            <a:srgbClr val="000000"/>
                          </a:solidFill>
                          <a:effectLst/>
                          <a:latin typeface="Arial" panose="020B0604020202020204" pitchFamily="34" charset="0"/>
                        </a:rPr>
                        <a:t>19 806,53</a:t>
                      </a:r>
                    </a:p>
                  </a:txBody>
                  <a:tcPr marL="9525" marR="9525" marT="9525" marB="0" anchor="ctr"/>
                </a:tc>
                <a:tc>
                  <a:txBody>
                    <a:bodyPr/>
                    <a:lstStyle/>
                    <a:p>
                      <a:pPr algn="ctr" rtl="0" fontAlgn="b"/>
                      <a:r>
                        <a:rPr lang="ru-RU" sz="1000" b="0" i="0" u="none" strike="noStrike" dirty="0">
                          <a:solidFill>
                            <a:srgbClr val="000000"/>
                          </a:solidFill>
                          <a:effectLst/>
                          <a:latin typeface="Arial" panose="020B0604020202020204" pitchFamily="34" charset="0"/>
                        </a:rPr>
                        <a:t>37 992,99</a:t>
                      </a:r>
                    </a:p>
                  </a:txBody>
                  <a:tcPr marL="9525" marR="9525" marT="9525" marB="0" anchor="ctr"/>
                </a:tc>
                <a:extLst>
                  <a:ext uri="{0D108BD9-81ED-4DB2-BD59-A6C34878D82A}">
                    <a16:rowId xmlns:a16="http://schemas.microsoft.com/office/drawing/2014/main" val="2868971601"/>
                  </a:ext>
                </a:extLst>
              </a:tr>
              <a:tr h="345953">
                <a:tc>
                  <a:txBody>
                    <a:bodyPr/>
                    <a:lstStyle/>
                    <a:p>
                      <a:pPr marL="457200" lvl="1" algn="l" defTabSz="914400" rtl="0" eaLnBrk="1" fontAlgn="ctr" latinLnBrk="0" hangingPunct="1"/>
                      <a:r>
                        <a:rPr lang="ru-RU" sz="1000" b="0" u="none" strike="noStrike" kern="1200" baseline="0" dirty="0">
                          <a:solidFill>
                            <a:schemeClr val="dk1"/>
                          </a:solidFill>
                          <a:effectLst/>
                          <a:latin typeface="Arial" panose="020B0604020202020204" pitchFamily="34" charset="0"/>
                          <a:ea typeface="+mn-ea"/>
                          <a:cs typeface="+mn-cs"/>
                        </a:rPr>
                        <a:t>Городской округ Истра</a:t>
                      </a:r>
                    </a:p>
                  </a:txBody>
                  <a:tcPr marL="9525" marR="9525" marT="9525" marB="0" anchor="ctr"/>
                </a:tc>
                <a:tc>
                  <a:txBody>
                    <a:bodyPr/>
                    <a:lstStyle/>
                    <a:p>
                      <a:pPr marL="0" algn="ctr" defTabSz="914400" rtl="0" eaLnBrk="1" fontAlgn="ctr" latinLnBrk="0" hangingPunct="1"/>
                      <a:r>
                        <a:rPr lang="ru-RU" sz="1000" u="none" strike="noStrike" kern="1200" dirty="0">
                          <a:solidFill>
                            <a:schemeClr val="dk1"/>
                          </a:solidFill>
                          <a:effectLst/>
                          <a:latin typeface="Arial" panose="020B0604020202020204" pitchFamily="34" charset="0"/>
                          <a:ea typeface="+mn-ea"/>
                          <a:cs typeface="Arial" panose="020B0604020202020204" pitchFamily="34" charset="0"/>
                        </a:rPr>
                        <a:t>7 836,03</a:t>
                      </a:r>
                    </a:p>
                  </a:txBody>
                  <a:tcPr marL="9525" marR="9525" marT="9525" marB="0" anchor="ctr"/>
                </a:tc>
                <a:tc>
                  <a:txBody>
                    <a:bodyPr/>
                    <a:lstStyle/>
                    <a:p>
                      <a:pPr marL="0" algn="ctr" defTabSz="914400" rtl="0" eaLnBrk="1" fontAlgn="ctr" latinLnBrk="0" hangingPunct="1"/>
                      <a:r>
                        <a:rPr lang="ru-RU" sz="1000" u="none" strike="noStrike" kern="1200" dirty="0">
                          <a:solidFill>
                            <a:schemeClr val="dk1"/>
                          </a:solidFill>
                          <a:effectLst/>
                          <a:latin typeface="Arial" panose="020B0604020202020204" pitchFamily="34" charset="0"/>
                          <a:ea typeface="+mn-ea"/>
                          <a:cs typeface="Arial" panose="020B0604020202020204" pitchFamily="34" charset="0"/>
                        </a:rPr>
                        <a:t>10 208,54</a:t>
                      </a:r>
                    </a:p>
                  </a:txBody>
                  <a:tcPr marL="9525" marR="9525" marT="9525" marB="0" anchor="ctr"/>
                </a:tc>
                <a:tc>
                  <a:txBody>
                    <a:bodyPr/>
                    <a:lstStyle/>
                    <a:p>
                      <a:pPr marL="0" algn="ctr" defTabSz="914400" rtl="0" eaLnBrk="1" fontAlgn="ctr" latinLnBrk="0" hangingPunct="1"/>
                      <a:r>
                        <a:rPr lang="ru-RU" sz="1000" u="none" strike="noStrike" kern="1200" dirty="0">
                          <a:solidFill>
                            <a:schemeClr val="dk1"/>
                          </a:solidFill>
                          <a:effectLst/>
                          <a:latin typeface="Arial" panose="020B0604020202020204" pitchFamily="34" charset="0"/>
                          <a:ea typeface="+mn-ea"/>
                          <a:cs typeface="Arial" panose="020B0604020202020204" pitchFamily="34" charset="0"/>
                        </a:rPr>
                        <a:t>130,28%</a:t>
                      </a:r>
                    </a:p>
                  </a:txBody>
                  <a:tcPr marL="9525" marR="9525" marT="9525" marB="0" anchor="ctr"/>
                </a:tc>
                <a:tc>
                  <a:txBody>
                    <a:bodyPr/>
                    <a:lstStyle/>
                    <a:p>
                      <a:pPr marL="0" algn="ctr" defTabSz="914400" rtl="0" eaLnBrk="1" fontAlgn="ctr" latinLnBrk="0" hangingPunct="1"/>
                      <a:r>
                        <a:rPr lang="ru-RU" sz="1000" u="none" strike="noStrike" kern="1200" dirty="0">
                          <a:solidFill>
                            <a:schemeClr val="dk1"/>
                          </a:solidFill>
                          <a:effectLst/>
                          <a:latin typeface="Arial" panose="020B0604020202020204" pitchFamily="34" charset="0"/>
                          <a:ea typeface="+mn-ea"/>
                          <a:cs typeface="Arial" panose="020B0604020202020204" pitchFamily="34" charset="0"/>
                        </a:rPr>
                        <a:t>5 137,15</a:t>
                      </a:r>
                    </a:p>
                  </a:txBody>
                  <a:tcPr marL="9525" marR="9525" marT="9525" marB="0" anchor="ctr"/>
                </a:tc>
                <a:tc>
                  <a:txBody>
                    <a:bodyPr/>
                    <a:lstStyle/>
                    <a:p>
                      <a:pPr marL="0" algn="ctr" defTabSz="914400" rtl="0" eaLnBrk="1" fontAlgn="ctr" latinLnBrk="0" hangingPunct="1"/>
                      <a:r>
                        <a:rPr lang="ru-RU" sz="1000" u="none" strike="noStrike" kern="1200" dirty="0">
                          <a:solidFill>
                            <a:schemeClr val="dk1"/>
                          </a:solidFill>
                          <a:effectLst/>
                          <a:latin typeface="Arial" panose="020B0604020202020204" pitchFamily="34" charset="0"/>
                          <a:ea typeface="+mn-ea"/>
                          <a:cs typeface="Arial" panose="020B0604020202020204" pitchFamily="34" charset="0"/>
                        </a:rPr>
                        <a:t>122 724</a:t>
                      </a:r>
                    </a:p>
                  </a:txBody>
                  <a:tcPr marL="9525" marR="9525" marT="9525" marB="0" anchor="ctr"/>
                </a:tc>
                <a:tc>
                  <a:txBody>
                    <a:bodyPr/>
                    <a:lstStyle/>
                    <a:p>
                      <a:pPr algn="ctr" rtl="0" fontAlgn="b"/>
                      <a:r>
                        <a:rPr lang="ru-RU" sz="1000" b="0" i="0" u="none" strike="noStrike" dirty="0">
                          <a:solidFill>
                            <a:srgbClr val="000000"/>
                          </a:solidFill>
                          <a:effectLst/>
                          <a:latin typeface="Arial" panose="020B0604020202020204" pitchFamily="34" charset="0"/>
                        </a:rPr>
                        <a:t>41 859,38</a:t>
                      </a:r>
                    </a:p>
                  </a:txBody>
                  <a:tcPr marL="9525" marR="9525" marT="9525" marB="0" anchor="ctr"/>
                </a:tc>
                <a:tc>
                  <a:txBody>
                    <a:bodyPr/>
                    <a:lstStyle/>
                    <a:p>
                      <a:pPr algn="ctr" rtl="0" fontAlgn="b"/>
                      <a:r>
                        <a:rPr lang="ru-RU" sz="1000" b="0" i="0" u="none" strike="noStrike" dirty="0">
                          <a:solidFill>
                            <a:srgbClr val="000000"/>
                          </a:solidFill>
                          <a:effectLst/>
                          <a:latin typeface="Arial" panose="020B0604020202020204" pitchFamily="34" charset="0"/>
                        </a:rPr>
                        <a:t>83 182,91</a:t>
                      </a:r>
                    </a:p>
                  </a:txBody>
                  <a:tcPr marL="9525" marR="9525" marT="9525" marB="0" anchor="ctr"/>
                </a:tc>
                <a:extLst>
                  <a:ext uri="{0D108BD9-81ED-4DB2-BD59-A6C34878D82A}">
                    <a16:rowId xmlns:a16="http://schemas.microsoft.com/office/drawing/2014/main" val="1212582961"/>
                  </a:ext>
                </a:extLst>
              </a:tr>
              <a:tr h="345953">
                <a:tc>
                  <a:txBody>
                    <a:bodyPr/>
                    <a:lstStyle/>
                    <a:p>
                      <a:pPr lvl="1" algn="l" rtl="0" fontAlgn="ctr"/>
                      <a:r>
                        <a:rPr lang="ru-RU" sz="1000" b="0" u="none" strike="noStrike" baseline="0" dirty="0">
                          <a:effectLst/>
                          <a:latin typeface="Arial" panose="020B0604020202020204" pitchFamily="34" charset="0"/>
                        </a:rPr>
                        <a:t>Городской округ Балашиха</a:t>
                      </a:r>
                      <a:endParaRPr lang="ru-RU" sz="1000" b="0" i="0" u="none" strike="noStrike" baseline="0" dirty="0">
                        <a:solidFill>
                          <a:srgbClr val="000000"/>
                        </a:solidFill>
                        <a:effectLst/>
                        <a:latin typeface="Arial" panose="020B0604020202020204" pitchFamily="34" charset="0"/>
                      </a:endParaRPr>
                    </a:p>
                  </a:txBody>
                  <a:tcPr marL="7635" marR="7635" marT="7635" marB="0" anchor="ctr"/>
                </a:tc>
                <a:tc>
                  <a:txBody>
                    <a:bodyPr/>
                    <a:lstStyle/>
                    <a:p>
                      <a:pPr algn="ctr" fontAlgn="ctr"/>
                      <a:r>
                        <a:rPr lang="ru-RU" sz="1000" u="none" strike="noStrike" dirty="0">
                          <a:effectLst/>
                          <a:latin typeface="Arial" panose="020B0604020202020204" pitchFamily="34" charset="0"/>
                          <a:cs typeface="Arial" panose="020B0604020202020204" pitchFamily="34" charset="0"/>
                        </a:rPr>
                        <a:t>16 937,06</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ctr"/>
                      <a:r>
                        <a:rPr lang="ru-RU" sz="1000" u="none" strike="noStrike" dirty="0">
                          <a:effectLst/>
                          <a:latin typeface="Arial" panose="020B0604020202020204" pitchFamily="34" charset="0"/>
                          <a:cs typeface="Arial" panose="020B0604020202020204" pitchFamily="34" charset="0"/>
                        </a:rPr>
                        <a:t>18 893,83</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b"/>
                      <a:r>
                        <a:rPr lang="ru-RU" sz="1000" u="none" strike="noStrike" dirty="0">
                          <a:effectLst/>
                          <a:latin typeface="Arial" panose="020B0604020202020204" pitchFamily="34" charset="0"/>
                          <a:cs typeface="Arial" panose="020B0604020202020204" pitchFamily="34" charset="0"/>
                        </a:rPr>
                        <a:t>111,55%</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ctr"/>
                      <a:r>
                        <a:rPr lang="ru-RU" sz="1000" u="none" strike="noStrike" dirty="0">
                          <a:effectLst/>
                          <a:latin typeface="Arial" panose="020B0604020202020204" pitchFamily="34" charset="0"/>
                          <a:cs typeface="Arial" panose="020B0604020202020204" pitchFamily="34" charset="0"/>
                        </a:rPr>
                        <a:t>8 073,00</a:t>
                      </a:r>
                    </a:p>
                  </a:txBody>
                  <a:tcPr marL="7635" marR="7635" marT="7635" marB="0" anchor="ctr"/>
                </a:tc>
                <a:tc>
                  <a:txBody>
                    <a:bodyPr/>
                    <a:lstStyle/>
                    <a:p>
                      <a:pPr algn="ctr" fontAlgn="ctr"/>
                      <a:r>
                        <a:rPr lang="ru-RU" sz="1000" u="none" strike="noStrike" dirty="0">
                          <a:effectLst/>
                          <a:latin typeface="Arial" panose="020B0604020202020204" pitchFamily="34" charset="0"/>
                          <a:cs typeface="Arial" panose="020B0604020202020204" pitchFamily="34" charset="0"/>
                        </a:rPr>
                        <a:t>518 788</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rtl="0" fontAlgn="b"/>
                      <a:r>
                        <a:rPr lang="ru-RU" sz="1000" b="0" i="0" u="none" strike="noStrike" dirty="0">
                          <a:solidFill>
                            <a:srgbClr val="000000"/>
                          </a:solidFill>
                          <a:effectLst/>
                          <a:latin typeface="Arial" panose="020B0604020202020204" pitchFamily="34" charset="0"/>
                        </a:rPr>
                        <a:t>15 561,26</a:t>
                      </a:r>
                    </a:p>
                  </a:txBody>
                  <a:tcPr marL="9525" marR="9525" marT="9525" marB="0" anchor="ctr"/>
                </a:tc>
                <a:tc>
                  <a:txBody>
                    <a:bodyPr/>
                    <a:lstStyle/>
                    <a:p>
                      <a:pPr algn="ctr" rtl="0" fontAlgn="b"/>
                      <a:r>
                        <a:rPr lang="ru-RU" sz="1000" b="0" i="0" u="none" strike="noStrike" dirty="0">
                          <a:solidFill>
                            <a:srgbClr val="000000"/>
                          </a:solidFill>
                          <a:effectLst/>
                          <a:latin typeface="Arial" panose="020B0604020202020204" pitchFamily="34" charset="0"/>
                        </a:rPr>
                        <a:t>36 419,17</a:t>
                      </a:r>
                    </a:p>
                  </a:txBody>
                  <a:tcPr marL="9525" marR="9525" marT="9525" marB="0" anchor="ctr"/>
                </a:tc>
                <a:extLst>
                  <a:ext uri="{0D108BD9-81ED-4DB2-BD59-A6C34878D82A}">
                    <a16:rowId xmlns:a16="http://schemas.microsoft.com/office/drawing/2014/main" val="3479436786"/>
                  </a:ext>
                </a:extLst>
              </a:tr>
              <a:tr h="372123">
                <a:tc>
                  <a:txBody>
                    <a:bodyPr/>
                    <a:lstStyle/>
                    <a:p>
                      <a:pPr lvl="1" algn="l" rtl="0" fontAlgn="ctr"/>
                      <a:r>
                        <a:rPr lang="ru-RU" sz="1000" b="0" u="none" strike="noStrike" baseline="0" dirty="0">
                          <a:effectLst/>
                          <a:latin typeface="Arial" panose="020B0604020202020204" pitchFamily="34" charset="0"/>
                        </a:rPr>
                        <a:t>Городской округ Реутов</a:t>
                      </a:r>
                      <a:endParaRPr lang="ru-RU" sz="1000" b="0" i="0" u="none" strike="noStrike" baseline="0" dirty="0">
                        <a:solidFill>
                          <a:srgbClr val="000000"/>
                        </a:solidFill>
                        <a:effectLst/>
                        <a:latin typeface="Arial" panose="020B0604020202020204" pitchFamily="34" charset="0"/>
                      </a:endParaRPr>
                    </a:p>
                  </a:txBody>
                  <a:tcPr marL="7635" marR="7635" marT="7635" marB="0" anchor="ctr"/>
                </a:tc>
                <a:tc>
                  <a:txBody>
                    <a:bodyPr/>
                    <a:lstStyle/>
                    <a:p>
                      <a:pPr algn="ctr" fontAlgn="ctr"/>
                      <a:r>
                        <a:rPr lang="ru-RU" sz="1000" u="none" strike="noStrike" dirty="0">
                          <a:effectLst/>
                          <a:latin typeface="Arial" panose="020B0604020202020204" pitchFamily="34" charset="0"/>
                          <a:cs typeface="Arial" panose="020B0604020202020204" pitchFamily="34" charset="0"/>
                        </a:rPr>
                        <a:t>3 669,85</a:t>
                      </a:r>
                    </a:p>
                  </a:txBody>
                  <a:tcPr marL="7635" marR="7635" marT="7635" marB="0" anchor="ctr"/>
                </a:tc>
                <a:tc>
                  <a:txBody>
                    <a:bodyPr/>
                    <a:lstStyle/>
                    <a:p>
                      <a:pPr algn="ctr" fontAlgn="ctr"/>
                      <a:r>
                        <a:rPr lang="ru-RU" sz="1000" u="none" strike="noStrike" dirty="0">
                          <a:effectLst/>
                          <a:latin typeface="Arial" panose="020B0604020202020204" pitchFamily="34" charset="0"/>
                          <a:cs typeface="Arial" panose="020B0604020202020204" pitchFamily="34" charset="0"/>
                        </a:rPr>
                        <a:t>4 548,82</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t"/>
                      <a:endParaRPr lang="ru-RU" sz="1000" u="none" strike="noStrike" dirty="0">
                        <a:effectLst/>
                        <a:latin typeface="Arial" panose="020B0604020202020204" pitchFamily="34" charset="0"/>
                        <a:cs typeface="Arial" panose="020B0604020202020204" pitchFamily="34" charset="0"/>
                      </a:endParaRPr>
                    </a:p>
                    <a:p>
                      <a:pPr algn="ctr" fontAlgn="t"/>
                      <a:r>
                        <a:rPr lang="ru-RU" sz="1000" u="none" strike="noStrike" dirty="0">
                          <a:effectLst/>
                          <a:latin typeface="Arial" panose="020B0604020202020204" pitchFamily="34" charset="0"/>
                          <a:cs typeface="Arial" panose="020B0604020202020204" pitchFamily="34" charset="0"/>
                        </a:rPr>
                        <a:t>123,95%</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ctr"/>
                      <a:r>
                        <a:rPr lang="ru-RU" sz="1000" u="none" strike="noStrike" dirty="0">
                          <a:effectLst/>
                          <a:latin typeface="Arial" panose="020B0604020202020204" pitchFamily="34" charset="0"/>
                          <a:cs typeface="Arial" panose="020B0604020202020204" pitchFamily="34" charset="0"/>
                        </a:rPr>
                        <a:t>2 231,49</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ctr"/>
                      <a:r>
                        <a:rPr lang="ru-RU" sz="1000" u="none" strike="noStrike" dirty="0">
                          <a:effectLst/>
                          <a:latin typeface="Arial" panose="020B0604020202020204" pitchFamily="34" charset="0"/>
                          <a:cs typeface="Arial" panose="020B0604020202020204" pitchFamily="34" charset="0"/>
                        </a:rPr>
                        <a:t>108 054</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rtl="0" fontAlgn="b"/>
                      <a:r>
                        <a:rPr lang="ru-RU" sz="1000" b="0" i="0" u="none" strike="noStrike" dirty="0">
                          <a:solidFill>
                            <a:srgbClr val="000000"/>
                          </a:solidFill>
                          <a:effectLst/>
                          <a:latin typeface="Arial" panose="020B0604020202020204" pitchFamily="34" charset="0"/>
                        </a:rPr>
                        <a:t>20 651,61</a:t>
                      </a:r>
                    </a:p>
                  </a:txBody>
                  <a:tcPr marL="9525" marR="9525" marT="9525" marB="0" anchor="ctr"/>
                </a:tc>
                <a:tc>
                  <a:txBody>
                    <a:bodyPr/>
                    <a:lstStyle/>
                    <a:p>
                      <a:pPr algn="ctr" rtl="0" fontAlgn="b"/>
                      <a:r>
                        <a:rPr lang="ru-RU" sz="1000" b="0" i="0" u="none" strike="noStrike" dirty="0">
                          <a:solidFill>
                            <a:srgbClr val="000000"/>
                          </a:solidFill>
                          <a:effectLst/>
                          <a:latin typeface="Arial" panose="020B0604020202020204" pitchFamily="34" charset="0"/>
                        </a:rPr>
                        <a:t>42 097,65</a:t>
                      </a:r>
                    </a:p>
                  </a:txBody>
                  <a:tcPr marL="9525" marR="9525" marT="9525" marB="0" anchor="ctr"/>
                </a:tc>
                <a:extLst>
                  <a:ext uri="{0D108BD9-81ED-4DB2-BD59-A6C34878D82A}">
                    <a16:rowId xmlns:a16="http://schemas.microsoft.com/office/drawing/2014/main" val="216861018"/>
                  </a:ext>
                </a:extLst>
              </a:tr>
              <a:tr h="345953">
                <a:tc>
                  <a:txBody>
                    <a:bodyPr/>
                    <a:lstStyle/>
                    <a:p>
                      <a:pPr marL="457200" lvl="1" algn="l" defTabSz="914400" rtl="0" eaLnBrk="1" fontAlgn="ctr" latinLnBrk="0" hangingPunct="1"/>
                      <a:r>
                        <a:rPr lang="ru-RU" sz="1000" b="0" u="none" strike="noStrike" kern="1200" baseline="0" dirty="0">
                          <a:solidFill>
                            <a:schemeClr val="dk1"/>
                          </a:solidFill>
                          <a:effectLst/>
                          <a:latin typeface="Arial" panose="020B0604020202020204" pitchFamily="34" charset="0"/>
                          <a:ea typeface="+mn-ea"/>
                          <a:cs typeface="+mn-cs"/>
                        </a:rPr>
                        <a:t>Городской округ Клин</a:t>
                      </a:r>
                    </a:p>
                  </a:txBody>
                  <a:tcPr marL="9525" marR="9525" marT="9525" marB="0" anchor="ctr"/>
                </a:tc>
                <a:tc>
                  <a:txBody>
                    <a:bodyPr/>
                    <a:lstStyle/>
                    <a:p>
                      <a:pPr marL="0" lvl="1" algn="ctr" defTabSz="914400" rtl="0" eaLnBrk="1" fontAlgn="ctr" latinLnBrk="0" hangingPunct="1"/>
                      <a:r>
                        <a:rPr lang="ru-RU" sz="1000" u="none" strike="noStrike" kern="1200" dirty="0">
                          <a:solidFill>
                            <a:schemeClr val="dk1"/>
                          </a:solidFill>
                          <a:effectLst/>
                          <a:latin typeface="Arial" panose="020B0604020202020204" pitchFamily="34" charset="0"/>
                          <a:ea typeface="+mn-ea"/>
                          <a:cs typeface="Arial" panose="020B0604020202020204" pitchFamily="34" charset="0"/>
                        </a:rPr>
                        <a:t>5 253,69</a:t>
                      </a:r>
                    </a:p>
                  </a:txBody>
                  <a:tcPr marL="9525" marR="9525" marT="9525" marB="0" anchor="ctr"/>
                </a:tc>
                <a:tc>
                  <a:txBody>
                    <a:bodyPr/>
                    <a:lstStyle/>
                    <a:p>
                      <a:pPr marL="0" lvl="1" algn="ctr" defTabSz="914400" rtl="0" eaLnBrk="1" fontAlgn="ctr" latinLnBrk="0" hangingPunct="1"/>
                      <a:r>
                        <a:rPr lang="ru-RU" sz="1000" u="none" strike="noStrike" kern="1200" dirty="0">
                          <a:solidFill>
                            <a:schemeClr val="dk1"/>
                          </a:solidFill>
                          <a:effectLst/>
                          <a:latin typeface="Arial" panose="020B0604020202020204" pitchFamily="34" charset="0"/>
                          <a:ea typeface="+mn-ea"/>
                          <a:cs typeface="Arial" panose="020B0604020202020204" pitchFamily="34" charset="0"/>
                        </a:rPr>
                        <a:t>5 985,48</a:t>
                      </a:r>
                    </a:p>
                  </a:txBody>
                  <a:tcPr marL="9525" marR="9525" marT="9525" marB="0" anchor="ctr"/>
                </a:tc>
                <a:tc>
                  <a:txBody>
                    <a:bodyPr/>
                    <a:lstStyle/>
                    <a:p>
                      <a:pPr marL="0" lvl="1" algn="ctr" defTabSz="914400" rtl="0" eaLnBrk="1" fontAlgn="ctr" latinLnBrk="0" hangingPunct="1"/>
                      <a:r>
                        <a:rPr lang="ru-RU" sz="1000" u="none" strike="noStrike" kern="1200" dirty="0">
                          <a:solidFill>
                            <a:schemeClr val="dk1"/>
                          </a:solidFill>
                          <a:effectLst/>
                          <a:latin typeface="Arial" panose="020B0604020202020204" pitchFamily="34" charset="0"/>
                          <a:ea typeface="+mn-ea"/>
                          <a:cs typeface="Arial" panose="020B0604020202020204" pitchFamily="34" charset="0"/>
                        </a:rPr>
                        <a:t>113,93%</a:t>
                      </a:r>
                    </a:p>
                  </a:txBody>
                  <a:tcPr marL="9525" marR="9525" marT="9525" marB="0" anchor="ctr"/>
                </a:tc>
                <a:tc>
                  <a:txBody>
                    <a:bodyPr/>
                    <a:lstStyle/>
                    <a:p>
                      <a:pPr marL="0" lvl="1" algn="ctr" defTabSz="914400" rtl="0" eaLnBrk="1" fontAlgn="ctr" latinLnBrk="0" hangingPunct="1"/>
                      <a:r>
                        <a:rPr lang="ru-RU" sz="1000" u="none" strike="noStrike" kern="1200" dirty="0">
                          <a:solidFill>
                            <a:schemeClr val="dk1"/>
                          </a:solidFill>
                          <a:effectLst/>
                          <a:latin typeface="Arial" panose="020B0604020202020204" pitchFamily="34" charset="0"/>
                          <a:ea typeface="+mn-ea"/>
                          <a:cs typeface="Arial" panose="020B0604020202020204" pitchFamily="34" charset="0"/>
                        </a:rPr>
                        <a:t>3 864,46</a:t>
                      </a:r>
                    </a:p>
                  </a:txBody>
                  <a:tcPr marL="9525" marR="9525" marT="9525" marB="0" anchor="ctr"/>
                </a:tc>
                <a:tc>
                  <a:txBody>
                    <a:bodyPr/>
                    <a:lstStyle/>
                    <a:p>
                      <a:pPr marL="0" lvl="1" algn="ctr" defTabSz="914400" rtl="0" eaLnBrk="1" fontAlgn="ctr" latinLnBrk="0" hangingPunct="1"/>
                      <a:r>
                        <a:rPr lang="ru-RU" sz="1000" u="none" strike="noStrike" kern="1200" dirty="0">
                          <a:solidFill>
                            <a:schemeClr val="dk1"/>
                          </a:solidFill>
                          <a:effectLst/>
                          <a:latin typeface="Arial" panose="020B0604020202020204" pitchFamily="34" charset="0"/>
                          <a:ea typeface="+mn-ea"/>
                          <a:cs typeface="Arial" panose="020B0604020202020204" pitchFamily="34" charset="0"/>
                        </a:rPr>
                        <a:t>128 135</a:t>
                      </a:r>
                    </a:p>
                  </a:txBody>
                  <a:tcPr marL="9525" marR="9525" marT="9525" marB="0" anchor="ctr"/>
                </a:tc>
                <a:tc>
                  <a:txBody>
                    <a:bodyPr/>
                    <a:lstStyle/>
                    <a:p>
                      <a:pPr algn="ctr" rtl="0" fontAlgn="b"/>
                      <a:r>
                        <a:rPr lang="ru-RU" sz="1000" b="0" i="0" u="none" strike="noStrike" dirty="0">
                          <a:solidFill>
                            <a:srgbClr val="000000"/>
                          </a:solidFill>
                          <a:effectLst/>
                          <a:latin typeface="Arial" panose="020B0604020202020204" pitchFamily="34" charset="0"/>
                        </a:rPr>
                        <a:t>30 159,29</a:t>
                      </a:r>
                    </a:p>
                  </a:txBody>
                  <a:tcPr marL="9525" marR="9525" marT="9525" marB="0" anchor="ctr"/>
                </a:tc>
                <a:tc>
                  <a:txBody>
                    <a:bodyPr/>
                    <a:lstStyle/>
                    <a:p>
                      <a:pPr algn="ctr" rtl="0" fontAlgn="b"/>
                      <a:r>
                        <a:rPr lang="ru-RU" sz="1000" b="0" i="0" u="none" strike="noStrike" dirty="0">
                          <a:solidFill>
                            <a:srgbClr val="000000"/>
                          </a:solidFill>
                          <a:effectLst/>
                          <a:latin typeface="Arial" panose="020B0604020202020204" pitchFamily="34" charset="0"/>
                        </a:rPr>
                        <a:t>46 712,29</a:t>
                      </a:r>
                    </a:p>
                  </a:txBody>
                  <a:tcPr marL="9525" marR="9525" marT="9525" marB="0" anchor="ctr"/>
                </a:tc>
                <a:extLst>
                  <a:ext uri="{0D108BD9-81ED-4DB2-BD59-A6C34878D82A}">
                    <a16:rowId xmlns:a16="http://schemas.microsoft.com/office/drawing/2014/main" val="2710631145"/>
                  </a:ext>
                </a:extLst>
              </a:tr>
              <a:tr h="345953">
                <a:tc>
                  <a:txBody>
                    <a:bodyPr/>
                    <a:lstStyle/>
                    <a:p>
                      <a:pPr lvl="1" algn="l" rtl="0" fontAlgn="ctr"/>
                      <a:r>
                        <a:rPr lang="ru-RU" sz="1000" b="0" u="none" strike="noStrike" baseline="0" dirty="0">
                          <a:effectLst/>
                          <a:latin typeface="Arial" panose="020B0604020202020204" pitchFamily="34" charset="0"/>
                        </a:rPr>
                        <a:t>Городской округ Королев</a:t>
                      </a:r>
                      <a:endParaRPr lang="ru-RU" sz="1000" b="0" i="0" u="none" strike="noStrike" baseline="0" dirty="0">
                        <a:solidFill>
                          <a:srgbClr val="000000"/>
                        </a:solidFill>
                        <a:effectLst/>
                        <a:latin typeface="Arial" panose="020B0604020202020204" pitchFamily="34" charset="0"/>
                      </a:endParaRPr>
                    </a:p>
                  </a:txBody>
                  <a:tcPr marL="7635" marR="7635" marT="7635" marB="0" anchor="ctr"/>
                </a:tc>
                <a:tc>
                  <a:txBody>
                    <a:bodyPr/>
                    <a:lstStyle/>
                    <a:p>
                      <a:pPr algn="ctr" fontAlgn="ctr"/>
                      <a:r>
                        <a:rPr lang="ru-RU" sz="1000" u="none" strike="noStrike" dirty="0">
                          <a:effectLst/>
                          <a:latin typeface="Arial" panose="020B0604020202020204" pitchFamily="34" charset="0"/>
                          <a:cs typeface="Arial" panose="020B0604020202020204" pitchFamily="34" charset="0"/>
                        </a:rPr>
                        <a:t>8 586,57</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ctr"/>
                      <a:r>
                        <a:rPr lang="ru-RU" sz="1000" u="none" strike="noStrike" dirty="0">
                          <a:effectLst/>
                          <a:latin typeface="Arial" panose="020B0604020202020204" pitchFamily="34" charset="0"/>
                          <a:cs typeface="Arial" panose="020B0604020202020204" pitchFamily="34" charset="0"/>
                        </a:rPr>
                        <a:t>8 224,60</a:t>
                      </a:r>
                    </a:p>
                  </a:txBody>
                  <a:tcPr marL="7635" marR="7635" marT="7635" marB="0" anchor="ctr"/>
                </a:tc>
                <a:tc>
                  <a:txBody>
                    <a:bodyPr/>
                    <a:lstStyle/>
                    <a:p>
                      <a:pPr algn="ctr" fontAlgn="b"/>
                      <a:r>
                        <a:rPr lang="ru-RU" sz="1000" u="none" strike="noStrike" dirty="0">
                          <a:effectLst/>
                          <a:latin typeface="Arial" panose="020B0604020202020204" pitchFamily="34" charset="0"/>
                          <a:cs typeface="Arial" panose="020B0604020202020204" pitchFamily="34" charset="0"/>
                        </a:rPr>
                        <a:t>95,78%</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ctr"/>
                      <a:r>
                        <a:rPr lang="ru-RU" sz="1000" u="none" strike="noStrike" dirty="0">
                          <a:effectLst/>
                          <a:latin typeface="Arial" panose="020B0604020202020204" pitchFamily="34" charset="0"/>
                          <a:cs typeface="Arial" panose="020B0604020202020204" pitchFamily="34" charset="0"/>
                        </a:rPr>
                        <a:t>3 983,14</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ctr"/>
                      <a:r>
                        <a:rPr lang="ru-RU" sz="1000" u="none" strike="noStrike" dirty="0">
                          <a:effectLst/>
                          <a:latin typeface="Arial" panose="020B0604020202020204" pitchFamily="34" charset="0"/>
                          <a:cs typeface="Arial" panose="020B0604020202020204" pitchFamily="34" charset="0"/>
                        </a:rPr>
                        <a:t>225 858</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rtl="0" fontAlgn="b"/>
                      <a:r>
                        <a:rPr lang="ru-RU" sz="1000" b="0" i="0" u="none" strike="noStrike" dirty="0">
                          <a:solidFill>
                            <a:srgbClr val="000000"/>
                          </a:solidFill>
                          <a:effectLst/>
                          <a:latin typeface="Arial" panose="020B0604020202020204" pitchFamily="34" charset="0"/>
                        </a:rPr>
                        <a:t>17 635,59</a:t>
                      </a:r>
                    </a:p>
                  </a:txBody>
                  <a:tcPr marL="9525" marR="9525" marT="9525" marB="0" anchor="ctr"/>
                </a:tc>
                <a:tc>
                  <a:txBody>
                    <a:bodyPr/>
                    <a:lstStyle/>
                    <a:p>
                      <a:pPr algn="ctr" rtl="0" fontAlgn="b"/>
                      <a:r>
                        <a:rPr lang="ru-RU" sz="1000" b="0" i="0" u="none" strike="noStrike" dirty="0">
                          <a:solidFill>
                            <a:srgbClr val="000000"/>
                          </a:solidFill>
                          <a:effectLst/>
                          <a:latin typeface="Arial" panose="020B0604020202020204" pitchFamily="34" charset="0"/>
                        </a:rPr>
                        <a:t>36 414,91</a:t>
                      </a:r>
                    </a:p>
                  </a:txBody>
                  <a:tcPr marL="9525" marR="9525" marT="9525" marB="0" anchor="ctr"/>
                </a:tc>
                <a:extLst>
                  <a:ext uri="{0D108BD9-81ED-4DB2-BD59-A6C34878D82A}">
                    <a16:rowId xmlns:a16="http://schemas.microsoft.com/office/drawing/2014/main" val="126743218"/>
                  </a:ext>
                </a:extLst>
              </a:tr>
            </a:tbl>
          </a:graphicData>
        </a:graphic>
      </p:graphicFrame>
      <p:sp>
        <p:nvSpPr>
          <p:cNvPr id="5" name="Прямоугольник 4">
            <a:extLst>
              <a:ext uri="{FF2B5EF4-FFF2-40B4-BE49-F238E27FC236}">
                <a16:creationId xmlns:a16="http://schemas.microsoft.com/office/drawing/2014/main" id="{8696D4D3-15C9-4591-A08E-61EB96603CA7}"/>
              </a:ext>
            </a:extLst>
          </p:cNvPr>
          <p:cNvSpPr/>
          <p:nvPr/>
        </p:nvSpPr>
        <p:spPr>
          <a:xfrm>
            <a:off x="997528" y="5963308"/>
            <a:ext cx="10924598" cy="400110"/>
          </a:xfrm>
          <a:prstGeom prst="rect">
            <a:avLst/>
          </a:prstGeom>
        </p:spPr>
        <p:txBody>
          <a:bodyPr wrap="square">
            <a:spAutoFit/>
          </a:bodyPr>
          <a:lstStyle/>
          <a:p>
            <a:r>
              <a:rPr lang="ru-RU" sz="1000" dirty="0">
                <a:solidFill>
                  <a:srgbClr val="000000"/>
                </a:solidFill>
              </a:rPr>
              <a:t>Источник информации</a:t>
            </a:r>
            <a:r>
              <a:rPr lang="en-US" sz="1000" dirty="0">
                <a:solidFill>
                  <a:srgbClr val="000000"/>
                </a:solidFill>
              </a:rPr>
              <a:t>:</a:t>
            </a:r>
            <a:r>
              <a:rPr lang="ru-RU" sz="1000" dirty="0">
                <a:solidFill>
                  <a:srgbClr val="000000"/>
                </a:solidFill>
              </a:rPr>
              <a:t> открытый  бюджет Московской области</a:t>
            </a:r>
            <a:r>
              <a:rPr lang="en-US" sz="1000" dirty="0">
                <a:solidFill>
                  <a:srgbClr val="000000"/>
                </a:solidFill>
              </a:rPr>
              <a:t> </a:t>
            </a:r>
            <a:r>
              <a:rPr lang="ru-RU" sz="1000" dirty="0">
                <a:solidFill>
                  <a:srgbClr val="000000"/>
                </a:solidFill>
              </a:rPr>
              <a:t> </a:t>
            </a:r>
            <a:r>
              <a:rPr lang="ru-RU" sz="1000" dirty="0">
                <a:solidFill>
                  <a:srgbClr val="000000"/>
                </a:solidFill>
                <a:hlinkClick r:id="rId4"/>
              </a:rPr>
              <a:t>https://budget.mosreg.ru/analitika/ispolnenie-byudjeta-subekta/otdelnye-parametry-byudzheta-municipalnyx-obrazovanij/</a:t>
            </a:r>
            <a:endParaRPr lang="ru-RU" sz="1000" dirty="0">
              <a:solidFill>
                <a:srgbClr val="000000"/>
              </a:solidFill>
            </a:endParaRPr>
          </a:p>
          <a:p>
            <a:r>
              <a:rPr lang="en-US" sz="1000" dirty="0"/>
              <a:t>https://budget.mosreg.ru/pasport-moskovskoj-oblasti/spisok-municipalnyx-obrazovanij/pasport-municipalnih-obrazovaniy/osnovnye-parametry-ispolneniya-byudzheta-municipalnogo-obrazovaniya/</a:t>
            </a:r>
            <a:r>
              <a:rPr lang="ru-RU" sz="1000" dirty="0"/>
              <a:t> </a:t>
            </a:r>
          </a:p>
        </p:txBody>
      </p:sp>
    </p:spTree>
    <p:extLst>
      <p:ext uri="{BB962C8B-B14F-4D97-AF65-F5344CB8AC3E}">
        <p14:creationId xmlns:p14="http://schemas.microsoft.com/office/powerpoint/2010/main" val="9188543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D5AD4E9-D82F-4937-B966-75BB34EFA638}"/>
              </a:ext>
            </a:extLst>
          </p:cNvPr>
          <p:cNvSpPr>
            <a:spLocks noGrp="1"/>
          </p:cNvSpPr>
          <p:nvPr>
            <p:ph type="title"/>
          </p:nvPr>
        </p:nvSpPr>
        <p:spPr>
          <a:xfrm>
            <a:off x="895044" y="188913"/>
            <a:ext cx="11046130" cy="424732"/>
          </a:xfrm>
        </p:spPr>
        <p:txBody>
          <a:bodyPr vert="horz" lIns="91440" tIns="45720" rIns="91440" bIns="45720" rtlCol="0" anchor="ctr">
            <a:noAutofit/>
          </a:bodyPr>
          <a:lstStyle/>
          <a:p>
            <a:pPr algn="ctr"/>
            <a:r>
              <a:rPr lang="ru-RU" sz="2400" dirty="0">
                <a:latin typeface="Century Gothic" panose="020B0502020202020204" pitchFamily="34" charset="0"/>
              </a:rPr>
              <a:t>Информация о ставках налогов</a:t>
            </a:r>
          </a:p>
        </p:txBody>
      </p:sp>
      <p:sp>
        <p:nvSpPr>
          <p:cNvPr id="3" name="Объект 2">
            <a:extLst>
              <a:ext uri="{FF2B5EF4-FFF2-40B4-BE49-F238E27FC236}">
                <a16:creationId xmlns:a16="http://schemas.microsoft.com/office/drawing/2014/main" id="{47BFFA3D-41E7-4407-98F1-9FCD13BCA982}"/>
              </a:ext>
            </a:extLst>
          </p:cNvPr>
          <p:cNvSpPr>
            <a:spLocks noGrp="1"/>
          </p:cNvSpPr>
          <p:nvPr>
            <p:ph sz="half" idx="1"/>
          </p:nvPr>
        </p:nvSpPr>
        <p:spPr>
          <a:xfrm>
            <a:off x="108644" y="729355"/>
            <a:ext cx="5872425" cy="6057995"/>
          </a:xfrm>
        </p:spPr>
        <p:txBody>
          <a:bodyPr>
            <a:noAutofit/>
          </a:bodyPr>
          <a:lstStyle/>
          <a:p>
            <a:pPr marL="0" indent="0" algn="ctr">
              <a:buNone/>
            </a:pPr>
            <a:r>
              <a:rPr lang="ru-RU" sz="1400" b="1" dirty="0"/>
              <a:t>Налог на имущество </a:t>
            </a:r>
          </a:p>
          <a:p>
            <a:pPr marL="0" indent="0" algn="just">
              <a:buNone/>
            </a:pPr>
            <a:r>
              <a:rPr lang="ru-RU" sz="1100" dirty="0"/>
              <a:t>В соответствии с главой 32 Налогового кодекса Российской Федерации, решением Совета депутатов </a:t>
            </a:r>
            <a:r>
              <a:rPr lang="ru-RU" sz="1100" dirty="0" err="1"/>
              <a:t>г.Долгопрудного</a:t>
            </a:r>
            <a:r>
              <a:rPr lang="ru-RU" sz="1100" dirty="0"/>
              <a:t> от 19.11.2014 № 24-нр «О налоге на имущество физических лиц на территории городского округа Долгопрудный» определены </a:t>
            </a:r>
            <a:r>
              <a:rPr lang="ru-RU" sz="1100" b="1" dirty="0"/>
              <a:t>налоговые ставки в процентах от кадастровой стоимости:</a:t>
            </a:r>
          </a:p>
          <a:p>
            <a:r>
              <a:rPr lang="ru-RU" sz="1100" b="1" dirty="0"/>
              <a:t>Объектов налогообложения, кадастровая стоимость каждого из которых не превышает 300 млн. рублей:</a:t>
            </a:r>
          </a:p>
          <a:p>
            <a:pPr>
              <a:spcBef>
                <a:spcPts val="0"/>
              </a:spcBef>
              <a:buFont typeface="Wingdings" panose="05000000000000000000" pitchFamily="2" charset="2"/>
              <a:buChar char="Ø"/>
            </a:pPr>
            <a:r>
              <a:rPr lang="ru-RU" sz="1100" dirty="0"/>
              <a:t>Квартиры, части квартир, комнаты - 0,1 %.</a:t>
            </a:r>
          </a:p>
          <a:p>
            <a:pPr>
              <a:spcBef>
                <a:spcPts val="0"/>
              </a:spcBef>
              <a:buFont typeface="Wingdings" panose="05000000000000000000" pitchFamily="2" charset="2"/>
              <a:buChar char="Ø"/>
            </a:pPr>
            <a:r>
              <a:rPr lang="ru-RU" sz="1100" dirty="0"/>
              <a:t>Жилые дома, части жилых домов - 0,3 %.</a:t>
            </a:r>
          </a:p>
          <a:p>
            <a:pPr algn="just">
              <a:spcBef>
                <a:spcPts val="0"/>
              </a:spcBef>
              <a:buFont typeface="Wingdings" panose="05000000000000000000" pitchFamily="2" charset="2"/>
              <a:buChar char="Ø"/>
            </a:pPr>
            <a:r>
              <a:rPr lang="ru-RU" sz="1100" dirty="0"/>
              <a:t>Объекты незавершенного строительства в случае, если проектируемым назначением таких объектов является жилой дом, - 0,3 %.</a:t>
            </a:r>
          </a:p>
          <a:p>
            <a:pPr algn="just">
              <a:spcBef>
                <a:spcPts val="0"/>
              </a:spcBef>
              <a:buFont typeface="Wingdings" panose="05000000000000000000" pitchFamily="2" charset="2"/>
              <a:buChar char="Ø"/>
            </a:pPr>
            <a:r>
              <a:rPr lang="ru-RU" sz="1100" dirty="0"/>
              <a:t>Единые недвижимые комплексы, в состав которых входит хотя бы один жилой дом - 0,3 %.</a:t>
            </a:r>
          </a:p>
          <a:p>
            <a:pPr algn="just">
              <a:spcBef>
                <a:spcPts val="0"/>
              </a:spcBef>
              <a:buFont typeface="Wingdings" panose="05000000000000000000" pitchFamily="2" charset="2"/>
              <a:buChar char="Ø"/>
            </a:pPr>
            <a:r>
              <a:rPr lang="ru-RU" sz="1100" dirty="0"/>
              <a:t>Гаражи и </a:t>
            </a:r>
            <a:r>
              <a:rPr lang="ru-RU" sz="1100" dirty="0" err="1"/>
              <a:t>машино</a:t>
            </a:r>
            <a:r>
              <a:rPr lang="ru-RU" sz="1100" dirty="0"/>
              <a:t>-места, в том числе расположенные в объектах налогообложения, указанных в подпункте 2 пункта 2 статьи 406 Налогового кодекса Российской Федерации - 0,3 %.</a:t>
            </a:r>
          </a:p>
          <a:p>
            <a:pPr algn="just">
              <a:spcBef>
                <a:spcPts val="0"/>
              </a:spcBef>
              <a:buFont typeface="Wingdings" panose="05000000000000000000" pitchFamily="2" charset="2"/>
              <a:buChar char="Ø"/>
            </a:pPr>
            <a:r>
              <a:rPr lang="ru-RU" sz="1100" dirty="0"/>
              <a:t>Хозяйственные строения или сооружения, площадь каждого из которых не превышает 50 квадратных метров и которые расположены на земельных участках для ведения личного подсобного хозяйства, огородничества, садоводства или индивидуального жилищного строительства, - 0,3 %.</a:t>
            </a:r>
          </a:p>
          <a:p>
            <a:pPr algn="just"/>
            <a:r>
              <a:rPr lang="ru-RU" sz="1100" b="1" dirty="0"/>
              <a:t>Объектов налогообложения, включенных в перечень, определяемый в соответствии с пунктом 7 статьи 378.2 Налогового кодекса Российской Федерации, в отношении объектов налогообложения, предусмотренных абзацем вторым пункта 10 статьи 378.2 Налогового кодекса Российской Федерации</a:t>
            </a:r>
            <a:r>
              <a:rPr lang="ru-RU" sz="1100" dirty="0"/>
              <a:t>, - в 2015 году - 1,5 %, в 2016 году - 2 %; в 2017 году - 1,5 %; в 2018 году и последующие годы - 2 %.</a:t>
            </a:r>
          </a:p>
          <a:p>
            <a:pPr algn="just"/>
            <a:r>
              <a:rPr lang="ru-RU" sz="1100" b="1" dirty="0"/>
              <a:t>Объектов налогообложения, кадастровая стоимость каждого из которых превышает 300 млн. рублей, </a:t>
            </a:r>
            <a:r>
              <a:rPr lang="ru-RU" sz="1100" dirty="0"/>
              <a:t>- 2 %.</a:t>
            </a:r>
          </a:p>
          <a:p>
            <a:r>
              <a:rPr lang="ru-RU" sz="1100" b="1" dirty="0"/>
              <a:t>Прочих объектов налогообложения </a:t>
            </a:r>
            <a:r>
              <a:rPr lang="ru-RU" sz="1100" dirty="0"/>
              <a:t>- 0,5 %.</a:t>
            </a:r>
          </a:p>
          <a:p>
            <a:endParaRPr lang="ru-RU" sz="1150" dirty="0"/>
          </a:p>
        </p:txBody>
      </p:sp>
      <p:sp>
        <p:nvSpPr>
          <p:cNvPr id="4" name="Объект 3">
            <a:extLst>
              <a:ext uri="{FF2B5EF4-FFF2-40B4-BE49-F238E27FC236}">
                <a16:creationId xmlns:a16="http://schemas.microsoft.com/office/drawing/2014/main" id="{9666DD3F-5CFA-438A-AB0E-70A181A22CA5}"/>
              </a:ext>
            </a:extLst>
          </p:cNvPr>
          <p:cNvSpPr>
            <a:spLocks noGrp="1"/>
          </p:cNvSpPr>
          <p:nvPr>
            <p:ph sz="half" idx="2"/>
          </p:nvPr>
        </p:nvSpPr>
        <p:spPr>
          <a:xfrm>
            <a:off x="6210932" y="620713"/>
            <a:ext cx="5730242" cy="5872175"/>
          </a:xfrm>
        </p:spPr>
        <p:txBody>
          <a:bodyPr>
            <a:noAutofit/>
          </a:bodyPr>
          <a:lstStyle/>
          <a:p>
            <a:pPr marL="0" indent="0" algn="ctr">
              <a:buNone/>
            </a:pPr>
            <a:r>
              <a:rPr lang="ru-RU" sz="1400" b="1" dirty="0"/>
              <a:t>Земельный налог</a:t>
            </a:r>
          </a:p>
          <a:p>
            <a:pPr marL="0" indent="0" algn="just">
              <a:buNone/>
            </a:pPr>
            <a:r>
              <a:rPr lang="ru-RU" sz="1050" dirty="0"/>
              <a:t>В соответствии с главой 31 Налогового кодекса Российской Федерации, решением Совета депутатов г</a:t>
            </a:r>
            <a:r>
              <a:rPr lang="ru-RU" sz="1050" dirty="0" smtClean="0"/>
              <a:t>. Долгопрудного </a:t>
            </a:r>
            <a:r>
              <a:rPr lang="ru-RU" sz="1050" dirty="0"/>
              <a:t>от 22.06.2012 № 95-нр «О земельном налоге на территории городского округа Долгопрудный» определены </a:t>
            </a:r>
            <a:r>
              <a:rPr lang="ru-RU" sz="1050" b="1" dirty="0"/>
              <a:t>налоговые ставки в процентах от кадастровой стоимости земельных участков:</a:t>
            </a:r>
          </a:p>
          <a:p>
            <a:r>
              <a:rPr lang="ru-RU" sz="1050" b="1" dirty="0"/>
              <a:t>0,3 % в отношении земельных участков:</a:t>
            </a:r>
          </a:p>
          <a:p>
            <a:pPr algn="just">
              <a:buFont typeface="Wingdings" panose="05000000000000000000" pitchFamily="2" charset="2"/>
              <a:buChar char="Ø"/>
            </a:pPr>
            <a:r>
              <a:rPr lang="ru-RU" sz="1050" dirty="0"/>
              <a:t>отнесенных к землям сельскохозяйственного назначения или к землям в составе зон сельскохозяйственного использования в городском округе Долгопрудный и используемых для сельскохозяйственного производства;</a:t>
            </a:r>
          </a:p>
          <a:p>
            <a:pPr algn="just">
              <a:buFont typeface="Wingdings" panose="05000000000000000000" pitchFamily="2" charset="2"/>
              <a:buChar char="Ø"/>
            </a:pPr>
            <a:r>
              <a:rPr lang="ru-RU" sz="1050" dirty="0"/>
              <a:t>занятых жилищным фондом (за исключением земельных участков, занятых индивидуальными жилыми домами) и объектами инженерной инфраструктуры жилищно-коммунального комплекса (за исключением доли в праве на земельный участок, приходящейся на объект, не относящийся к жилищному фонду и объектам инженерной инфраструктуры жилищно-коммунального комплекса) или приобретенных (предоставленных) для жилищного строительства (за исключением приобретенных (предоставленных) для индивидуального жилищного строительства);</a:t>
            </a:r>
          </a:p>
          <a:p>
            <a:pPr algn="just">
              <a:buFont typeface="Wingdings" panose="05000000000000000000" pitchFamily="2" charset="2"/>
              <a:buChar char="Ø"/>
            </a:pPr>
            <a:r>
              <a:rPr lang="ru-RU" sz="1050" dirty="0"/>
              <a:t>ограниченных в обороте в соответствии с законодательством Российской Федерации, предоставленных для обеспечения обороны, безопасности и таможенных нужд.</a:t>
            </a:r>
          </a:p>
          <a:p>
            <a:r>
              <a:rPr lang="ru-RU" sz="1050" b="1" dirty="0"/>
              <a:t>0,2 % в отношении земельных участков:</a:t>
            </a:r>
          </a:p>
          <a:p>
            <a:pPr algn="just">
              <a:buFont typeface="Wingdings" panose="05000000000000000000" pitchFamily="2" charset="2"/>
              <a:buChar char="Ø"/>
            </a:pPr>
            <a:r>
              <a:rPr lang="ru-RU" sz="1050" dirty="0"/>
              <a:t>занятых индивидуальными жилыми домами или приобретенных (предоставленных) для индивидуального жилищного строительства и личного подсобного хозяйства (за исключением земельных участков, приобретенных (предоставленных) для индивидуального жилищного строительства, личного подсобного хозяйства, используемых в предпринимательской деятельности).</a:t>
            </a:r>
          </a:p>
          <a:p>
            <a:r>
              <a:rPr lang="ru-RU" sz="1050" b="1" dirty="0"/>
              <a:t>0,25 % в отношении земельных участков:</a:t>
            </a:r>
          </a:p>
          <a:p>
            <a:pPr algn="just">
              <a:buFont typeface="Wingdings" panose="05000000000000000000" pitchFamily="2" charset="2"/>
              <a:buChar char="Ø"/>
            </a:pPr>
            <a:r>
              <a:rPr lang="ru-RU" sz="1050" dirty="0"/>
              <a:t>не используемых в предпринимательской деятельности, приобретенных (предоставленных) для ведения садоводства или огородничества, а также земельных участков общего назначения, предусмотренных Федеральным законом от 29 июля 2017 года № 217-ФЗ «О ведении гражданами садоводства и огородничества для собственных нужд и о внесении изменений в отдельные законодательные акты Российской Федерации».</a:t>
            </a:r>
          </a:p>
          <a:p>
            <a:r>
              <a:rPr lang="ru-RU" sz="1050" b="1" dirty="0"/>
              <a:t>1,5 % в отношении прочих земельных участков.</a:t>
            </a:r>
          </a:p>
        </p:txBody>
      </p:sp>
      <p:sp>
        <p:nvSpPr>
          <p:cNvPr id="5" name="Номер слайда 4">
            <a:extLst>
              <a:ext uri="{FF2B5EF4-FFF2-40B4-BE49-F238E27FC236}">
                <a16:creationId xmlns:a16="http://schemas.microsoft.com/office/drawing/2014/main" id="{CFD87070-E5A5-427B-9BE8-DF26682B2B13}"/>
              </a:ext>
            </a:extLst>
          </p:cNvPr>
          <p:cNvSpPr>
            <a:spLocks noGrp="1"/>
          </p:cNvSpPr>
          <p:nvPr>
            <p:ph type="sldNum" sz="quarter" idx="12"/>
          </p:nvPr>
        </p:nvSpPr>
        <p:spPr/>
        <p:txBody>
          <a:bodyPr/>
          <a:lstStyle/>
          <a:p>
            <a:fld id="{E4EB6E89-BA87-4003-BD23-6BDF40F3EBED}" type="slidenum">
              <a:rPr lang="ru-RU" smtClean="0"/>
              <a:pPr/>
              <a:t>33</a:t>
            </a:fld>
            <a:endParaRPr lang="ru-RU"/>
          </a:p>
        </p:txBody>
      </p:sp>
      <p:pic>
        <p:nvPicPr>
          <p:cNvPr id="7" name="Объект 6">
            <a:extLst>
              <a:ext uri="{FF2B5EF4-FFF2-40B4-BE49-F238E27FC236}">
                <a16:creationId xmlns:a16="http://schemas.microsoft.com/office/drawing/2014/main" id="{65217EBB-E8F3-456D-80D3-533CF342F52F}"/>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4548682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7C4886C-9325-4E7F-92C2-A52B991832F9}"/>
              </a:ext>
            </a:extLst>
          </p:cNvPr>
          <p:cNvSpPr>
            <a:spLocks noGrp="1"/>
          </p:cNvSpPr>
          <p:nvPr>
            <p:ph type="title"/>
          </p:nvPr>
        </p:nvSpPr>
        <p:spPr>
          <a:xfrm>
            <a:off x="904240" y="188913"/>
            <a:ext cx="11115040" cy="1015663"/>
          </a:xfrm>
        </p:spPr>
        <p:txBody>
          <a:bodyPr vert="horz" lIns="91440" tIns="45720" rIns="91440" bIns="45720" rtlCol="0" anchor="ctr">
            <a:normAutofit fontScale="90000"/>
          </a:bodyPr>
          <a:lstStyle/>
          <a:p>
            <a:pPr algn="ctr">
              <a:lnSpc>
                <a:spcPct val="90000"/>
              </a:lnSpc>
            </a:pPr>
            <a:r>
              <a:rPr lang="ru-RU" sz="2400" dirty="0">
                <a:solidFill>
                  <a:schemeClr val="tx1"/>
                </a:solidFill>
              </a:rPr>
              <a:t>Реестр налоговых льгот по земельному налогу, установленных решением Совета депутатов </a:t>
            </a:r>
            <a:r>
              <a:rPr lang="ru-RU" sz="2400" dirty="0" err="1">
                <a:solidFill>
                  <a:schemeClr val="tx1"/>
                </a:solidFill>
              </a:rPr>
              <a:t>г.Долгопрудного</a:t>
            </a:r>
            <a:r>
              <a:rPr lang="ru-RU" sz="2400" dirty="0">
                <a:solidFill>
                  <a:schemeClr val="tx1"/>
                </a:solidFill>
              </a:rPr>
              <a:t> от 22.06.2012  № 95-нр «О земельном налоге на территории городского округа Долгопрудный»</a:t>
            </a:r>
          </a:p>
        </p:txBody>
      </p:sp>
      <p:graphicFrame>
        <p:nvGraphicFramePr>
          <p:cNvPr id="5" name="Объект 4">
            <a:extLst>
              <a:ext uri="{FF2B5EF4-FFF2-40B4-BE49-F238E27FC236}">
                <a16:creationId xmlns:a16="http://schemas.microsoft.com/office/drawing/2014/main" id="{DB84A273-9F30-42D0-A9F6-17B7899F2011}"/>
              </a:ext>
            </a:extLst>
          </p:cNvPr>
          <p:cNvGraphicFramePr>
            <a:graphicFrameLocks noGrp="1"/>
          </p:cNvGraphicFramePr>
          <p:nvPr>
            <p:ph idx="1"/>
            <p:extLst>
              <p:ext uri="{D42A27DB-BD31-4B8C-83A1-F6EECF244321}">
                <p14:modId xmlns:p14="http://schemas.microsoft.com/office/powerpoint/2010/main" val="226967448"/>
              </p:ext>
            </p:extLst>
          </p:nvPr>
        </p:nvGraphicFramePr>
        <p:xfrm>
          <a:off x="153910" y="1249954"/>
          <a:ext cx="11865371" cy="4702520"/>
        </p:xfrm>
        <a:graphic>
          <a:graphicData uri="http://schemas.openxmlformats.org/drawingml/2006/table">
            <a:tbl>
              <a:tblPr firstRow="1" firstCol="1" bandRow="1" bandCol="1">
                <a:tableStyleId>{5C22544A-7EE6-4342-B048-85BDC9FD1C3A}</a:tableStyleId>
              </a:tblPr>
              <a:tblGrid>
                <a:gridCol w="407405">
                  <a:extLst>
                    <a:ext uri="{9D8B030D-6E8A-4147-A177-3AD203B41FA5}">
                      <a16:colId xmlns:a16="http://schemas.microsoft.com/office/drawing/2014/main" val="1321127670"/>
                    </a:ext>
                  </a:extLst>
                </a:gridCol>
                <a:gridCol w="4481465">
                  <a:extLst>
                    <a:ext uri="{9D8B030D-6E8A-4147-A177-3AD203B41FA5}">
                      <a16:colId xmlns:a16="http://schemas.microsoft.com/office/drawing/2014/main" val="2385509948"/>
                    </a:ext>
                  </a:extLst>
                </a:gridCol>
                <a:gridCol w="1113576">
                  <a:extLst>
                    <a:ext uri="{9D8B030D-6E8A-4147-A177-3AD203B41FA5}">
                      <a16:colId xmlns:a16="http://schemas.microsoft.com/office/drawing/2014/main" val="1121755877"/>
                    </a:ext>
                  </a:extLst>
                </a:gridCol>
                <a:gridCol w="1213165">
                  <a:extLst>
                    <a:ext uri="{9D8B030D-6E8A-4147-A177-3AD203B41FA5}">
                      <a16:colId xmlns:a16="http://schemas.microsoft.com/office/drawing/2014/main" val="2278974439"/>
                    </a:ext>
                  </a:extLst>
                </a:gridCol>
                <a:gridCol w="1204111">
                  <a:extLst>
                    <a:ext uri="{9D8B030D-6E8A-4147-A177-3AD203B41FA5}">
                      <a16:colId xmlns:a16="http://schemas.microsoft.com/office/drawing/2014/main" val="2270281270"/>
                    </a:ext>
                  </a:extLst>
                </a:gridCol>
                <a:gridCol w="1167897">
                  <a:extLst>
                    <a:ext uri="{9D8B030D-6E8A-4147-A177-3AD203B41FA5}">
                      <a16:colId xmlns:a16="http://schemas.microsoft.com/office/drawing/2014/main" val="3225516840"/>
                    </a:ext>
                  </a:extLst>
                </a:gridCol>
                <a:gridCol w="1176950">
                  <a:extLst>
                    <a:ext uri="{9D8B030D-6E8A-4147-A177-3AD203B41FA5}">
                      <a16:colId xmlns:a16="http://schemas.microsoft.com/office/drawing/2014/main" val="684575697"/>
                    </a:ext>
                  </a:extLst>
                </a:gridCol>
                <a:gridCol w="1100802">
                  <a:extLst>
                    <a:ext uri="{9D8B030D-6E8A-4147-A177-3AD203B41FA5}">
                      <a16:colId xmlns:a16="http://schemas.microsoft.com/office/drawing/2014/main" val="838502170"/>
                    </a:ext>
                  </a:extLst>
                </a:gridCol>
              </a:tblGrid>
              <a:tr h="433991">
                <a:tc rowSpan="2">
                  <a:txBody>
                    <a:bodyPr/>
                    <a:lstStyle/>
                    <a:p>
                      <a:pPr marR="176530">
                        <a:lnSpc>
                          <a:spcPct val="150000"/>
                        </a:lnSpc>
                        <a:spcAft>
                          <a:spcPts val="0"/>
                        </a:spcAft>
                      </a:pPr>
                      <a:r>
                        <a:rPr lang="ru-RU" sz="1000" dirty="0">
                          <a:effectLst/>
                        </a:rPr>
                        <a:t> </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20000"/>
                        <a:lumOff val="80000"/>
                      </a:schemeClr>
                    </a:solidFill>
                  </a:tcPr>
                </a:tc>
                <a:tc rowSpan="2">
                  <a:txBody>
                    <a:bodyPr/>
                    <a:lstStyle/>
                    <a:p>
                      <a:pPr marR="176530">
                        <a:lnSpc>
                          <a:spcPct val="150000"/>
                        </a:lnSpc>
                        <a:spcAft>
                          <a:spcPts val="0"/>
                        </a:spcAft>
                      </a:pPr>
                      <a:r>
                        <a:rPr lang="ru-RU" sz="900" dirty="0">
                          <a:solidFill>
                            <a:schemeClr val="accent3">
                              <a:lumMod val="50000"/>
                            </a:schemeClr>
                          </a:solidFill>
                          <a:effectLst/>
                          <a:latin typeface="Arial" panose="020B0604020202020204" pitchFamily="34" charset="0"/>
                          <a:cs typeface="Arial" panose="020B0604020202020204" pitchFamily="34" charset="0"/>
                        </a:rPr>
                        <a:t> </a:t>
                      </a:r>
                    </a:p>
                    <a:p>
                      <a:pPr marR="176530" algn="ctr">
                        <a:lnSpc>
                          <a:spcPct val="150000"/>
                        </a:lnSpc>
                        <a:spcAft>
                          <a:spcPts val="0"/>
                        </a:spcAft>
                      </a:pPr>
                      <a:r>
                        <a:rPr lang="ru-RU" sz="900" dirty="0">
                          <a:solidFill>
                            <a:schemeClr val="accent3">
                              <a:lumMod val="50000"/>
                            </a:schemeClr>
                          </a:solidFill>
                          <a:effectLst/>
                          <a:latin typeface="Arial" panose="020B0604020202020204" pitchFamily="34" charset="0"/>
                          <a:cs typeface="Arial" panose="020B0604020202020204" pitchFamily="34" charset="0"/>
                        </a:rPr>
                        <a:t>Наименование льготы</a:t>
                      </a:r>
                      <a:endParaRPr lang="ru-RU" sz="9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solidFill>
                      <a:schemeClr val="accent5">
                        <a:lumMod val="40000"/>
                        <a:lumOff val="60000"/>
                      </a:schemeClr>
                    </a:solidFill>
                  </a:tcPr>
                </a:tc>
                <a:tc rowSpan="2">
                  <a:txBody>
                    <a:bodyPr/>
                    <a:lstStyle/>
                    <a:p>
                      <a:pPr marR="176530" algn="ctr">
                        <a:lnSpc>
                          <a:spcPct val="150000"/>
                        </a:lnSpc>
                        <a:spcAft>
                          <a:spcPts val="0"/>
                        </a:spcAft>
                      </a:pPr>
                      <a:r>
                        <a:rPr lang="ru-RU" sz="900" dirty="0">
                          <a:solidFill>
                            <a:schemeClr val="accent3">
                              <a:lumMod val="50000"/>
                            </a:schemeClr>
                          </a:solidFill>
                          <a:effectLst/>
                          <a:latin typeface="Arial" panose="020B0604020202020204" pitchFamily="34" charset="0"/>
                          <a:cs typeface="Arial" panose="020B0604020202020204" pitchFamily="34" charset="0"/>
                        </a:rPr>
                        <a:t>Установленный размер </a:t>
                      </a:r>
                      <a:r>
                        <a:rPr lang="ru-RU" sz="900" dirty="0" smtClean="0">
                          <a:solidFill>
                            <a:schemeClr val="accent3">
                              <a:lumMod val="50000"/>
                            </a:schemeClr>
                          </a:solidFill>
                          <a:effectLst/>
                          <a:latin typeface="Arial" panose="020B0604020202020204" pitchFamily="34" charset="0"/>
                          <a:cs typeface="Arial" panose="020B0604020202020204" pitchFamily="34" charset="0"/>
                        </a:rPr>
                        <a:t>льготы</a:t>
                      </a:r>
                      <a:endParaRPr lang="ru-RU" sz="900" dirty="0">
                        <a:solidFill>
                          <a:schemeClr val="accent3">
                            <a:lumMod val="50000"/>
                          </a:schemeClr>
                        </a:solidFill>
                        <a:effectLst/>
                        <a:latin typeface="Arial" panose="020B0604020202020204" pitchFamily="34" charset="0"/>
                        <a:cs typeface="Arial" panose="020B0604020202020204" pitchFamily="34" charset="0"/>
                      </a:endParaRPr>
                    </a:p>
                  </a:txBody>
                  <a:tcPr marL="31459" marR="31459" marT="0" marB="0">
                    <a:solidFill>
                      <a:schemeClr val="accent5">
                        <a:lumMod val="40000"/>
                        <a:lumOff val="60000"/>
                      </a:schemeClr>
                    </a:solidFill>
                  </a:tcPr>
                </a:tc>
                <a:tc gridSpan="5">
                  <a:txBody>
                    <a:bodyPr/>
                    <a:lstStyle/>
                    <a:p>
                      <a:pPr marR="176530" algn="ctr">
                        <a:lnSpc>
                          <a:spcPct val="150000"/>
                        </a:lnSpc>
                        <a:spcAft>
                          <a:spcPts val="0"/>
                        </a:spcAft>
                      </a:pPr>
                      <a:r>
                        <a:rPr lang="ru-RU" sz="900" dirty="0" smtClean="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rPr>
                        <a:t>Оценка налоговых расходов в связи с предоставлением льгот</a:t>
                      </a:r>
                      <a:endParaRPr lang="ru-RU" sz="9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solidFill>
                      <a:schemeClr val="accent5">
                        <a:lumMod val="40000"/>
                        <a:lumOff val="60000"/>
                      </a:schemeClr>
                    </a:solidFill>
                  </a:tcPr>
                </a:tc>
                <a:tc hMerge="1">
                  <a:txBody>
                    <a:bodyPr/>
                    <a:lstStyle/>
                    <a:p>
                      <a:pPr marR="176530" algn="ctr">
                        <a:lnSpc>
                          <a:spcPct val="150000"/>
                        </a:lnSpc>
                        <a:spcAft>
                          <a:spcPts val="0"/>
                        </a:spcAft>
                      </a:pPr>
                      <a:endParaRPr lang="ru-RU" sz="9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solidFill>
                      <a:schemeClr val="accent5">
                        <a:lumMod val="40000"/>
                        <a:lumOff val="60000"/>
                      </a:schemeClr>
                    </a:solidFill>
                  </a:tcPr>
                </a:tc>
                <a:tc hMerge="1">
                  <a:txBody>
                    <a:bodyPr/>
                    <a:lstStyle/>
                    <a:p>
                      <a:pPr marR="176530" algn="ctr">
                        <a:lnSpc>
                          <a:spcPct val="150000"/>
                        </a:lnSpc>
                        <a:spcAft>
                          <a:spcPts val="0"/>
                        </a:spcAft>
                      </a:pPr>
                      <a:endParaRPr lang="ru-RU" sz="9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solidFill>
                      <a:schemeClr val="accent5">
                        <a:lumMod val="40000"/>
                        <a:lumOff val="60000"/>
                      </a:schemeClr>
                    </a:solidFill>
                  </a:tcPr>
                </a:tc>
                <a:tc hMerge="1">
                  <a:txBody>
                    <a:bodyPr/>
                    <a:lstStyle/>
                    <a:p>
                      <a:pPr marR="176530" algn="ctr">
                        <a:lnSpc>
                          <a:spcPct val="150000"/>
                        </a:lnSpc>
                        <a:spcAft>
                          <a:spcPts val="0"/>
                        </a:spcAft>
                      </a:pPr>
                      <a:endParaRPr lang="ru-RU" sz="9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solidFill>
                      <a:schemeClr val="accent5">
                        <a:lumMod val="40000"/>
                        <a:lumOff val="60000"/>
                      </a:schemeClr>
                    </a:solidFill>
                  </a:tcPr>
                </a:tc>
                <a:tc hMerge="1">
                  <a:txBody>
                    <a:bodyPr/>
                    <a:lstStyle/>
                    <a:p>
                      <a:pPr marR="176530" algn="ctr">
                        <a:lnSpc>
                          <a:spcPct val="150000"/>
                        </a:lnSpc>
                        <a:spcAft>
                          <a:spcPts val="0"/>
                        </a:spcAft>
                      </a:pPr>
                      <a:endParaRPr lang="ru-RU" sz="9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solidFill>
                      <a:schemeClr val="accent5">
                        <a:lumMod val="40000"/>
                        <a:lumOff val="60000"/>
                      </a:schemeClr>
                    </a:solidFill>
                  </a:tcPr>
                </a:tc>
                <a:extLst>
                  <a:ext uri="{0D108BD9-81ED-4DB2-BD59-A6C34878D82A}">
                    <a16:rowId xmlns:a16="http://schemas.microsoft.com/office/drawing/2014/main" val="3363464494"/>
                  </a:ext>
                </a:extLst>
              </a:tr>
              <a:tr h="131197">
                <a:tc vMerge="1">
                  <a:txBody>
                    <a:bodyPr/>
                    <a:lstStyle/>
                    <a:p>
                      <a:endParaRPr lang="ru-RU"/>
                    </a:p>
                  </a:txBody>
                  <a:tcPr/>
                </a:tc>
                <a:tc vMerge="1">
                  <a:txBody>
                    <a:bodyPr/>
                    <a:lstStyle/>
                    <a:p>
                      <a:endParaRPr lang="ru-RU"/>
                    </a:p>
                  </a:txBody>
                  <a:tcPr/>
                </a:tc>
                <a:tc vMerge="1">
                  <a:txBody>
                    <a:bodyPr/>
                    <a:lstStyle/>
                    <a:p>
                      <a:pPr marR="176530" algn="ctr">
                        <a:lnSpc>
                          <a:spcPct val="150000"/>
                        </a:lnSpc>
                        <a:spcAft>
                          <a:spcPts val="0"/>
                        </a:spcAft>
                      </a:pPr>
                      <a:endParaRPr lang="ru-RU"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algn="ctr" fontAlgn="b"/>
                      <a:r>
                        <a:rPr lang="ru-RU" sz="1100" b="1" u="none" strike="noStrike" dirty="0">
                          <a:effectLst/>
                        </a:rPr>
                        <a:t>Отчет </a:t>
                      </a:r>
                      <a:r>
                        <a:rPr lang="ru-RU" sz="1100" b="1" u="none" strike="noStrike" dirty="0" smtClean="0">
                          <a:effectLst/>
                        </a:rPr>
                        <a:t>2023 год, тыс. руб.</a:t>
                      </a:r>
                      <a:endParaRPr lang="ru-RU" sz="1100" b="1" i="0" u="none" strike="noStrike" dirty="0">
                        <a:effectLst/>
                        <a:latin typeface="Arial" panose="020B0604020202020204" pitchFamily="34" charset="0"/>
                      </a:endParaRPr>
                    </a:p>
                  </a:txBody>
                  <a:tcPr marL="7425" marR="7425" marT="7425" marB="0" anchor="b"/>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100" b="1" u="none" strike="noStrike" dirty="0" smtClean="0">
                          <a:effectLst/>
                        </a:rPr>
                        <a:t>Оценка 2024 год, тыс. руб.</a:t>
                      </a:r>
                      <a:endParaRPr lang="ru-RU" sz="1100" b="1" i="0" u="none" strike="noStrike" dirty="0" smtClean="0">
                        <a:effectLst/>
                        <a:latin typeface="Arial" panose="020B0604020202020204" pitchFamily="34" charset="0"/>
                      </a:endParaRPr>
                    </a:p>
                  </a:txBody>
                  <a:tcPr marL="7425" marR="7425" marT="7425" marB="0" anchor="b"/>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100" b="1" u="none" strike="noStrike" dirty="0" smtClean="0">
                          <a:effectLst/>
                        </a:rPr>
                        <a:t>Прогноз 2025 год, тыс. руб.</a:t>
                      </a:r>
                      <a:endParaRPr lang="ru-RU" sz="1100" b="1" i="0" u="none" strike="noStrike" dirty="0" smtClean="0">
                        <a:effectLst/>
                        <a:latin typeface="Arial" panose="020B0604020202020204" pitchFamily="34" charset="0"/>
                      </a:endParaRPr>
                    </a:p>
                  </a:txBody>
                  <a:tcPr marL="7425" marR="7425" marT="7425" marB="0" anchor="b"/>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100" b="1" u="none" strike="noStrike" dirty="0">
                          <a:effectLst/>
                        </a:rPr>
                        <a:t>Прогноз </a:t>
                      </a:r>
                      <a:r>
                        <a:rPr lang="ru-RU" sz="1100" b="1" u="none" strike="noStrike" dirty="0" smtClean="0">
                          <a:effectLst/>
                        </a:rPr>
                        <a:t>2026 год, тыс. руб.</a:t>
                      </a:r>
                      <a:endParaRPr lang="ru-RU" sz="1100" b="1" i="0" u="none" strike="noStrike" dirty="0" smtClean="0">
                        <a:effectLst/>
                        <a:latin typeface="Arial" panose="020B0604020202020204" pitchFamily="34" charset="0"/>
                      </a:endParaRPr>
                    </a:p>
                  </a:txBody>
                  <a:tcPr marL="7425" marR="7425" marT="7425" marB="0" anchor="b"/>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100" b="1" u="none" strike="noStrike" dirty="0">
                          <a:effectLst/>
                        </a:rPr>
                        <a:t>Прогноз </a:t>
                      </a:r>
                      <a:r>
                        <a:rPr lang="ru-RU" sz="1100" b="1" u="none" strike="noStrike" dirty="0" smtClean="0">
                          <a:effectLst/>
                        </a:rPr>
                        <a:t>2027 год, тыс. </a:t>
                      </a:r>
                      <a:r>
                        <a:rPr lang="ru-RU" sz="1100" b="1" u="none" strike="noStrike" smtClean="0">
                          <a:effectLst/>
                        </a:rPr>
                        <a:t>руб.</a:t>
                      </a:r>
                      <a:endParaRPr lang="ru-RU" sz="1100" b="1" i="0" u="none" strike="noStrike" smtClean="0">
                        <a:effectLst/>
                        <a:latin typeface="Arial" panose="020B0604020202020204" pitchFamily="34" charset="0"/>
                      </a:endParaRPr>
                    </a:p>
                  </a:txBody>
                  <a:tcPr marL="7425" marR="7425" marT="7425" marB="0" anchor="b"/>
                </a:tc>
                <a:extLst>
                  <a:ext uri="{0D108BD9-81ED-4DB2-BD59-A6C34878D82A}">
                    <a16:rowId xmlns:a16="http://schemas.microsoft.com/office/drawing/2014/main" val="967480096"/>
                  </a:ext>
                </a:extLst>
              </a:tr>
              <a:tr h="327851">
                <a:tc>
                  <a:txBody>
                    <a:bodyPr/>
                    <a:lstStyle/>
                    <a:p>
                      <a:pPr marR="176530">
                        <a:lnSpc>
                          <a:spcPct val="150000"/>
                        </a:lnSpc>
                        <a:spcAft>
                          <a:spcPts val="0"/>
                        </a:spcAft>
                      </a:pPr>
                      <a:r>
                        <a:rPr lang="ru-RU" sz="1000" dirty="0">
                          <a:solidFill>
                            <a:schemeClr val="accent3">
                              <a:lumMod val="50000"/>
                            </a:schemeClr>
                          </a:solidFill>
                          <a:effectLst/>
                        </a:rPr>
                        <a:t>1</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dirty="0">
                          <a:effectLst/>
                        </a:rPr>
                        <a:t>Герои Советского Союза, Герои Российской Федерации, Герои Социалистического Труда и полные кавалеры орденов Славы, Трудовой Славы и «За службу Родине в Вооруженных Силах СССР»</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marR="176530" algn="ctr">
                        <a:lnSpc>
                          <a:spcPct val="150000"/>
                        </a:lnSpc>
                        <a:spcAft>
                          <a:spcPts val="0"/>
                        </a:spcAft>
                      </a:pPr>
                      <a:r>
                        <a:rPr lang="ru-RU" sz="1000" dirty="0">
                          <a:effectLst/>
                        </a:rPr>
                        <a:t>100</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p>
                  </a:txBody>
                  <a:tcPr marL="31459" marR="31459" marT="0" marB="0" anchor="ctr"/>
                </a:tc>
                <a:extLst>
                  <a:ext uri="{0D108BD9-81ED-4DB2-BD59-A6C34878D82A}">
                    <a16:rowId xmlns:a16="http://schemas.microsoft.com/office/drawing/2014/main" val="1825609417"/>
                  </a:ext>
                </a:extLst>
              </a:tr>
              <a:tr h="393239">
                <a:tc>
                  <a:txBody>
                    <a:bodyPr/>
                    <a:lstStyle/>
                    <a:p>
                      <a:pPr marR="176530">
                        <a:lnSpc>
                          <a:spcPct val="150000"/>
                        </a:lnSpc>
                        <a:spcAft>
                          <a:spcPts val="0"/>
                        </a:spcAft>
                      </a:pPr>
                      <a:r>
                        <a:rPr lang="ru-RU" sz="1000" dirty="0">
                          <a:solidFill>
                            <a:schemeClr val="accent3">
                              <a:lumMod val="50000"/>
                            </a:schemeClr>
                          </a:solidFill>
                          <a:effectLst/>
                        </a:rPr>
                        <a:t>2</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dirty="0">
                          <a:effectLst/>
                        </a:rPr>
                        <a:t>Участники (в том числе инвалиды, ветераны) Великой Отечественной войны, а также граждане, на которых законодательством распространены социальные гарантии и льготы участников Великой Отечественной войны</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marR="176530" algn="ctr">
                        <a:lnSpc>
                          <a:spcPct val="150000"/>
                        </a:lnSpc>
                        <a:spcAft>
                          <a:spcPts val="0"/>
                        </a:spcAft>
                      </a:pPr>
                      <a:r>
                        <a:rPr lang="ru-RU" sz="1000" dirty="0">
                          <a:effectLst/>
                        </a:rPr>
                        <a:t>100</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extLst>
                  <a:ext uri="{0D108BD9-81ED-4DB2-BD59-A6C34878D82A}">
                    <a16:rowId xmlns:a16="http://schemas.microsoft.com/office/drawing/2014/main" val="2358810388"/>
                  </a:ext>
                </a:extLst>
              </a:tr>
              <a:tr h="113354">
                <a:tc>
                  <a:txBody>
                    <a:bodyPr/>
                    <a:lstStyle/>
                    <a:p>
                      <a:pPr marR="176530">
                        <a:lnSpc>
                          <a:spcPct val="150000"/>
                        </a:lnSpc>
                        <a:spcAft>
                          <a:spcPts val="0"/>
                        </a:spcAft>
                      </a:pPr>
                      <a:r>
                        <a:rPr lang="ru-RU" sz="1000" dirty="0">
                          <a:solidFill>
                            <a:schemeClr val="accent3">
                              <a:lumMod val="50000"/>
                            </a:schemeClr>
                          </a:solidFill>
                          <a:effectLst/>
                        </a:rPr>
                        <a:t>3</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a:effectLst/>
                        </a:rPr>
                        <a:t>Инвалиды 1 и 2 групп, инвалиды с детства</a:t>
                      </a:r>
                      <a:endParaRPr lang="ru-RU" sz="105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marR="176530" algn="ctr">
                        <a:lnSpc>
                          <a:spcPct val="150000"/>
                        </a:lnSpc>
                        <a:spcAft>
                          <a:spcPts val="0"/>
                        </a:spcAft>
                      </a:pPr>
                      <a:r>
                        <a:rPr lang="ru-RU" sz="1000" dirty="0">
                          <a:effectLst/>
                        </a:rPr>
                        <a:t>100</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514,0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514,0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514,0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514,0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514,0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extLst>
                  <a:ext uri="{0D108BD9-81ED-4DB2-BD59-A6C34878D82A}">
                    <a16:rowId xmlns:a16="http://schemas.microsoft.com/office/drawing/2014/main" val="932395290"/>
                  </a:ext>
                </a:extLst>
              </a:tr>
              <a:tr h="214497">
                <a:tc>
                  <a:txBody>
                    <a:bodyPr/>
                    <a:lstStyle/>
                    <a:p>
                      <a:pPr marR="176530">
                        <a:lnSpc>
                          <a:spcPct val="150000"/>
                        </a:lnSpc>
                        <a:spcAft>
                          <a:spcPts val="0"/>
                        </a:spcAft>
                      </a:pPr>
                      <a:r>
                        <a:rPr lang="ru-RU" sz="1000" dirty="0">
                          <a:solidFill>
                            <a:schemeClr val="accent3">
                              <a:lumMod val="50000"/>
                            </a:schemeClr>
                          </a:solidFill>
                          <a:effectLst/>
                        </a:rPr>
                        <a:t>4</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a:effectLst/>
                        </a:rPr>
                        <a:t>Граждане, имеющие на иждивении трех и более несовершеннолетних детей, совокупный доход которых меньше прожиточного минимума</a:t>
                      </a:r>
                      <a:endParaRPr lang="ru-RU" sz="105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marR="176530" algn="ctr">
                        <a:lnSpc>
                          <a:spcPct val="150000"/>
                        </a:lnSpc>
                        <a:spcAft>
                          <a:spcPts val="0"/>
                        </a:spcAft>
                      </a:pPr>
                      <a:r>
                        <a:rPr lang="ru-RU" sz="1000" dirty="0">
                          <a:effectLst/>
                        </a:rPr>
                        <a:t>100</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1 200,0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1 200,0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1 200,0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1 200,0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1 200,0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extLst>
                  <a:ext uri="{0D108BD9-81ED-4DB2-BD59-A6C34878D82A}">
                    <a16:rowId xmlns:a16="http://schemas.microsoft.com/office/drawing/2014/main" val="3249617175"/>
                  </a:ext>
                </a:extLst>
              </a:tr>
              <a:tr h="214497">
                <a:tc>
                  <a:txBody>
                    <a:bodyPr/>
                    <a:lstStyle/>
                    <a:p>
                      <a:pPr marR="176530">
                        <a:lnSpc>
                          <a:spcPct val="150000"/>
                        </a:lnSpc>
                        <a:spcAft>
                          <a:spcPts val="0"/>
                        </a:spcAft>
                      </a:pPr>
                      <a:r>
                        <a:rPr lang="ru-RU" sz="1000" dirty="0">
                          <a:solidFill>
                            <a:schemeClr val="accent3">
                              <a:lumMod val="50000"/>
                            </a:schemeClr>
                          </a:solidFill>
                          <a:effectLst/>
                        </a:rPr>
                        <a:t>5</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dirty="0">
                          <a:effectLst/>
                        </a:rPr>
                        <a:t>Одинокие пенсионеры, полученные доходы которых меньше прожиточного минимума</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marR="176530" algn="ctr">
                        <a:lnSpc>
                          <a:spcPct val="150000"/>
                        </a:lnSpc>
                        <a:spcAft>
                          <a:spcPts val="0"/>
                        </a:spcAft>
                      </a:pPr>
                      <a:r>
                        <a:rPr lang="ru-RU" sz="1000" dirty="0">
                          <a:effectLst/>
                        </a:rPr>
                        <a:t>100</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extLst>
                  <a:ext uri="{0D108BD9-81ED-4DB2-BD59-A6C34878D82A}">
                    <a16:rowId xmlns:a16="http://schemas.microsoft.com/office/drawing/2014/main" val="292616702"/>
                  </a:ext>
                </a:extLst>
              </a:tr>
              <a:tr h="214497">
                <a:tc>
                  <a:txBody>
                    <a:bodyPr/>
                    <a:lstStyle/>
                    <a:p>
                      <a:pPr marR="176530">
                        <a:lnSpc>
                          <a:spcPct val="150000"/>
                        </a:lnSpc>
                        <a:spcAft>
                          <a:spcPts val="0"/>
                        </a:spcAft>
                      </a:pPr>
                      <a:r>
                        <a:rPr lang="ru-RU" sz="1000" dirty="0">
                          <a:solidFill>
                            <a:schemeClr val="accent3">
                              <a:lumMod val="50000"/>
                            </a:schemeClr>
                          </a:solidFill>
                          <a:effectLst/>
                        </a:rPr>
                        <a:t>6</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a:effectLst/>
                        </a:rPr>
                        <a:t>Родители детей-инвалидов, полученные доходы которых меньше прожиточного минимума</a:t>
                      </a:r>
                      <a:endParaRPr lang="ru-RU" sz="105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marR="176530" algn="ctr">
                        <a:lnSpc>
                          <a:spcPct val="150000"/>
                        </a:lnSpc>
                        <a:spcAft>
                          <a:spcPts val="0"/>
                        </a:spcAft>
                      </a:pPr>
                      <a:r>
                        <a:rPr lang="ru-RU" sz="1000" dirty="0">
                          <a:effectLst/>
                        </a:rPr>
                        <a:t>100</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extLst>
                  <a:ext uri="{0D108BD9-81ED-4DB2-BD59-A6C34878D82A}">
                    <a16:rowId xmlns:a16="http://schemas.microsoft.com/office/drawing/2014/main" val="578114460"/>
                  </a:ext>
                </a:extLst>
              </a:tr>
              <a:tr h="441205">
                <a:tc>
                  <a:txBody>
                    <a:bodyPr/>
                    <a:lstStyle/>
                    <a:p>
                      <a:pPr marR="176530">
                        <a:lnSpc>
                          <a:spcPct val="150000"/>
                        </a:lnSpc>
                        <a:spcAft>
                          <a:spcPts val="0"/>
                        </a:spcAft>
                      </a:pPr>
                      <a:r>
                        <a:rPr lang="ru-RU" sz="1000" dirty="0">
                          <a:solidFill>
                            <a:schemeClr val="accent3">
                              <a:lumMod val="50000"/>
                            </a:schemeClr>
                          </a:solidFill>
                          <a:effectLst/>
                        </a:rPr>
                        <a:t>7</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a:effectLst/>
                        </a:rPr>
                        <a:t> Дети-сироты и дети, оставшиеся без попечения родителей, на которых распространяется действие Федерального закона от 21.12.1996 N 159-ФЗ «О дополнительных гарантиях по социальной защите детей-сирот и детей, оставшихся без попечения родителей»</a:t>
                      </a:r>
                      <a:endParaRPr lang="ru-RU" sz="105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marR="176530" algn="ctr">
                        <a:lnSpc>
                          <a:spcPct val="150000"/>
                        </a:lnSpc>
                        <a:spcAft>
                          <a:spcPts val="0"/>
                        </a:spcAft>
                      </a:pPr>
                      <a:r>
                        <a:rPr lang="ru-RU" sz="1000" dirty="0">
                          <a:effectLst/>
                        </a:rPr>
                        <a:t>100</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extLst>
                  <a:ext uri="{0D108BD9-81ED-4DB2-BD59-A6C34878D82A}">
                    <a16:rowId xmlns:a16="http://schemas.microsoft.com/office/drawing/2014/main" val="3339061674"/>
                  </a:ext>
                </a:extLst>
              </a:tr>
              <a:tr h="101144">
                <a:tc>
                  <a:txBody>
                    <a:bodyPr/>
                    <a:lstStyle/>
                    <a:p>
                      <a:pPr marR="176530">
                        <a:lnSpc>
                          <a:spcPct val="150000"/>
                        </a:lnSpc>
                        <a:spcAft>
                          <a:spcPts val="0"/>
                        </a:spcAft>
                      </a:pPr>
                      <a:r>
                        <a:rPr lang="ru-RU" sz="1000" dirty="0" smtClean="0">
                          <a:solidFill>
                            <a:schemeClr val="accent3">
                              <a:lumMod val="50000"/>
                            </a:schemeClr>
                          </a:solidFill>
                          <a:effectLst/>
                        </a:rPr>
                        <a:t>8</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dirty="0">
                          <a:effectLst/>
                        </a:rPr>
                        <a:t>Пенсионеры, не имеющие никакого иного дохода, кроме пенсии</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tc>
                <a:tc>
                  <a:txBody>
                    <a:bodyPr/>
                    <a:lstStyle/>
                    <a:p>
                      <a:pPr marR="176530" algn="ctr">
                        <a:lnSpc>
                          <a:spcPct val="150000"/>
                        </a:lnSpc>
                        <a:spcAft>
                          <a:spcPts val="0"/>
                        </a:spcAft>
                      </a:pPr>
                      <a:r>
                        <a:rPr lang="ru-RU" sz="1000" dirty="0">
                          <a:effectLst/>
                        </a:rPr>
                        <a:t>70</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nchor="ctr"/>
                </a:tc>
                <a:tc>
                  <a:txBody>
                    <a:bodyPr/>
                    <a:lstStyle/>
                    <a:p>
                      <a:pPr algn="ctr"/>
                      <a:r>
                        <a:rPr lang="ru-RU" sz="1000" dirty="0" smtClean="0">
                          <a:latin typeface="Arial" panose="020B0604020202020204" pitchFamily="34" charset="0"/>
                          <a:cs typeface="Arial" panose="020B0604020202020204" pitchFamily="34" charset="0"/>
                        </a:rPr>
                        <a:t>16 643,0</a:t>
                      </a:r>
                      <a:endParaRPr lang="ru-RU" sz="1000" dirty="0">
                        <a:latin typeface="Arial" panose="020B0604020202020204" pitchFamily="34" charset="0"/>
                        <a:cs typeface="Arial" panose="020B0604020202020204" pitchFamily="34" charset="0"/>
                      </a:endParaRPr>
                    </a:p>
                  </a:txBody>
                  <a:tcPr marL="31459" marR="31459" marT="0" marB="0" anchor="ctr"/>
                </a:tc>
                <a:tc>
                  <a:txBody>
                    <a:bodyPr/>
                    <a:lstStyle/>
                    <a:p>
                      <a:pPr algn="ctr"/>
                      <a:r>
                        <a:rPr lang="ru-RU" sz="1000" dirty="0" smtClean="0">
                          <a:latin typeface="Arial" panose="020B0604020202020204" pitchFamily="34" charset="0"/>
                          <a:cs typeface="Arial" panose="020B0604020202020204" pitchFamily="34" charset="0"/>
                        </a:rPr>
                        <a:t>16 643,0</a:t>
                      </a:r>
                      <a:endParaRPr lang="ru-RU" sz="1000" dirty="0">
                        <a:latin typeface="Arial" panose="020B0604020202020204" pitchFamily="34" charset="0"/>
                        <a:cs typeface="Arial" panose="020B0604020202020204" pitchFamily="34" charset="0"/>
                      </a:endParaRPr>
                    </a:p>
                  </a:txBody>
                  <a:tcPr marL="31459" marR="31459" marT="0" marB="0" anchor="ctr"/>
                </a:tc>
                <a:tc>
                  <a:txBody>
                    <a:bodyPr/>
                    <a:lstStyle/>
                    <a:p>
                      <a:pPr algn="ctr"/>
                      <a:r>
                        <a:rPr lang="ru-RU" sz="1000" dirty="0" smtClean="0">
                          <a:latin typeface="Arial" panose="020B0604020202020204" pitchFamily="34" charset="0"/>
                          <a:cs typeface="Arial" panose="020B0604020202020204" pitchFamily="34" charset="0"/>
                        </a:rPr>
                        <a:t>16 643,0</a:t>
                      </a:r>
                      <a:endParaRPr lang="ru-RU" sz="1000" dirty="0">
                        <a:latin typeface="Arial" panose="020B0604020202020204" pitchFamily="34" charset="0"/>
                        <a:cs typeface="Arial" panose="020B0604020202020204" pitchFamily="34" charset="0"/>
                      </a:endParaRPr>
                    </a:p>
                  </a:txBody>
                  <a:tcPr marL="31459" marR="31459" marT="0" marB="0" anchor="ctr"/>
                </a:tc>
                <a:tc>
                  <a:txBody>
                    <a:bodyPr/>
                    <a:lstStyle/>
                    <a:p>
                      <a:pPr algn="ctr"/>
                      <a:r>
                        <a:rPr lang="ru-RU" sz="1000" dirty="0" smtClean="0">
                          <a:latin typeface="Arial" panose="020B0604020202020204" pitchFamily="34" charset="0"/>
                          <a:cs typeface="Arial" panose="020B0604020202020204" pitchFamily="34" charset="0"/>
                        </a:rPr>
                        <a:t>16 643,0</a:t>
                      </a:r>
                      <a:endParaRPr lang="ru-RU" sz="1000" dirty="0">
                        <a:latin typeface="Arial" panose="020B0604020202020204" pitchFamily="34" charset="0"/>
                        <a:cs typeface="Arial" panose="020B0604020202020204" pitchFamily="34" charset="0"/>
                      </a:endParaRPr>
                    </a:p>
                  </a:txBody>
                  <a:tcPr marL="31459" marR="31459" marT="0" marB="0" anchor="ctr"/>
                </a:tc>
                <a:tc>
                  <a:txBody>
                    <a:bodyPr/>
                    <a:lstStyle/>
                    <a:p>
                      <a:pPr algn="ctr"/>
                      <a:r>
                        <a:rPr lang="ru-RU" sz="1000" dirty="0" smtClean="0">
                          <a:latin typeface="Arial" panose="020B0604020202020204" pitchFamily="34" charset="0"/>
                          <a:cs typeface="Arial" panose="020B0604020202020204" pitchFamily="34" charset="0"/>
                        </a:rPr>
                        <a:t>16 643,0</a:t>
                      </a:r>
                      <a:endParaRPr lang="ru-RU" sz="1000" dirty="0">
                        <a:latin typeface="Arial" panose="020B0604020202020204" pitchFamily="34" charset="0"/>
                        <a:cs typeface="Arial" panose="020B0604020202020204" pitchFamily="34" charset="0"/>
                      </a:endParaRPr>
                    </a:p>
                  </a:txBody>
                  <a:tcPr marL="31459" marR="31459" marT="0" marB="0" anchor="ctr"/>
                </a:tc>
                <a:extLst>
                  <a:ext uri="{0D108BD9-81ED-4DB2-BD59-A6C34878D82A}">
                    <a16:rowId xmlns:a16="http://schemas.microsoft.com/office/drawing/2014/main" val="3685860859"/>
                  </a:ext>
                </a:extLst>
              </a:tr>
            </a:tbl>
          </a:graphicData>
        </a:graphic>
      </p:graphicFrame>
      <p:sp>
        <p:nvSpPr>
          <p:cNvPr id="3" name="Номер слайда 2">
            <a:extLst>
              <a:ext uri="{FF2B5EF4-FFF2-40B4-BE49-F238E27FC236}">
                <a16:creationId xmlns:a16="http://schemas.microsoft.com/office/drawing/2014/main" id="{5226E671-B45B-460B-B62C-7D2DD366391A}"/>
              </a:ext>
            </a:extLst>
          </p:cNvPr>
          <p:cNvSpPr>
            <a:spLocks noGrp="1"/>
          </p:cNvSpPr>
          <p:nvPr>
            <p:ph type="sldNum" sz="quarter" idx="12"/>
          </p:nvPr>
        </p:nvSpPr>
        <p:spPr>
          <a:xfrm>
            <a:off x="10879975" y="6486524"/>
            <a:ext cx="1312025" cy="365125"/>
          </a:xfrm>
        </p:spPr>
        <p:txBody>
          <a:bodyPr/>
          <a:lstStyle/>
          <a:p>
            <a:fld id="{F203300F-B5E5-4D9E-9381-383162CC59FB}" type="slidenum">
              <a:rPr lang="ru-RU" smtClean="0">
                <a:solidFill>
                  <a:schemeClr val="accent6">
                    <a:lumMod val="50000"/>
                  </a:schemeClr>
                </a:solidFill>
              </a:rPr>
              <a:t>34</a:t>
            </a:fld>
            <a:endParaRPr lang="ru-RU" dirty="0">
              <a:solidFill>
                <a:schemeClr val="accent6">
                  <a:lumMod val="50000"/>
                </a:schemeClr>
              </a:solidFill>
            </a:endParaRPr>
          </a:p>
        </p:txBody>
      </p:sp>
      <p:pic>
        <p:nvPicPr>
          <p:cNvPr id="7" name="Объект 6">
            <a:extLst>
              <a:ext uri="{FF2B5EF4-FFF2-40B4-BE49-F238E27FC236}">
                <a16:creationId xmlns:a16="http://schemas.microsoft.com/office/drawing/2014/main" id="{E2F56E4A-C71A-423D-A7C6-741292391107}"/>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38030012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7C4886C-9325-4E7F-92C2-A52B991832F9}"/>
              </a:ext>
            </a:extLst>
          </p:cNvPr>
          <p:cNvSpPr>
            <a:spLocks noGrp="1"/>
          </p:cNvSpPr>
          <p:nvPr>
            <p:ph type="title"/>
          </p:nvPr>
        </p:nvSpPr>
        <p:spPr>
          <a:xfrm>
            <a:off x="904240" y="188913"/>
            <a:ext cx="11115040" cy="1015663"/>
          </a:xfrm>
        </p:spPr>
        <p:txBody>
          <a:bodyPr vert="horz" lIns="91440" tIns="45720" rIns="91440" bIns="45720" rtlCol="0" anchor="ctr">
            <a:normAutofit fontScale="90000"/>
          </a:bodyPr>
          <a:lstStyle/>
          <a:p>
            <a:pPr algn="ctr">
              <a:lnSpc>
                <a:spcPct val="90000"/>
              </a:lnSpc>
            </a:pPr>
            <a:r>
              <a:rPr lang="ru-RU" sz="2400" dirty="0">
                <a:solidFill>
                  <a:schemeClr val="tx1"/>
                </a:solidFill>
              </a:rPr>
              <a:t>Реестр налоговых льгот по земельному налогу, установленных решением Совета депутатов </a:t>
            </a:r>
            <a:r>
              <a:rPr lang="ru-RU" sz="2400" dirty="0" err="1">
                <a:solidFill>
                  <a:schemeClr val="tx1"/>
                </a:solidFill>
              </a:rPr>
              <a:t>г.Долгопрудного</a:t>
            </a:r>
            <a:r>
              <a:rPr lang="ru-RU" sz="2400" dirty="0">
                <a:solidFill>
                  <a:schemeClr val="tx1"/>
                </a:solidFill>
              </a:rPr>
              <a:t> от 22.06.2012  № 95-нр «О земельном налоге на территории городского округа Долгопрудный»</a:t>
            </a:r>
          </a:p>
        </p:txBody>
      </p:sp>
      <p:graphicFrame>
        <p:nvGraphicFramePr>
          <p:cNvPr id="5" name="Объект 4">
            <a:extLst>
              <a:ext uri="{FF2B5EF4-FFF2-40B4-BE49-F238E27FC236}">
                <a16:creationId xmlns:a16="http://schemas.microsoft.com/office/drawing/2014/main" id="{DB84A273-9F30-42D0-A9F6-17B7899F2011}"/>
              </a:ext>
            </a:extLst>
          </p:cNvPr>
          <p:cNvGraphicFramePr>
            <a:graphicFrameLocks noGrp="1"/>
          </p:cNvGraphicFramePr>
          <p:nvPr>
            <p:ph idx="1"/>
            <p:extLst>
              <p:ext uri="{D42A27DB-BD31-4B8C-83A1-F6EECF244321}">
                <p14:modId xmlns:p14="http://schemas.microsoft.com/office/powerpoint/2010/main" val="1334325941"/>
              </p:ext>
            </p:extLst>
          </p:nvPr>
        </p:nvGraphicFramePr>
        <p:xfrm>
          <a:off x="153909" y="1249954"/>
          <a:ext cx="11865372" cy="5216483"/>
        </p:xfrm>
        <a:graphic>
          <a:graphicData uri="http://schemas.openxmlformats.org/drawingml/2006/table">
            <a:tbl>
              <a:tblPr firstRow="1" firstCol="1" bandRow="1" bandCol="1">
                <a:tableStyleId>{5C22544A-7EE6-4342-B048-85BDC9FD1C3A}</a:tableStyleId>
              </a:tblPr>
              <a:tblGrid>
                <a:gridCol w="407406">
                  <a:extLst>
                    <a:ext uri="{9D8B030D-6E8A-4147-A177-3AD203B41FA5}">
                      <a16:colId xmlns:a16="http://schemas.microsoft.com/office/drawing/2014/main" val="1321127670"/>
                    </a:ext>
                  </a:extLst>
                </a:gridCol>
                <a:gridCol w="4481465">
                  <a:extLst>
                    <a:ext uri="{9D8B030D-6E8A-4147-A177-3AD203B41FA5}">
                      <a16:colId xmlns:a16="http://schemas.microsoft.com/office/drawing/2014/main" val="2385509948"/>
                    </a:ext>
                  </a:extLst>
                </a:gridCol>
                <a:gridCol w="1113576">
                  <a:extLst>
                    <a:ext uri="{9D8B030D-6E8A-4147-A177-3AD203B41FA5}">
                      <a16:colId xmlns:a16="http://schemas.microsoft.com/office/drawing/2014/main" val="1121755877"/>
                    </a:ext>
                  </a:extLst>
                </a:gridCol>
                <a:gridCol w="1213165">
                  <a:extLst>
                    <a:ext uri="{9D8B030D-6E8A-4147-A177-3AD203B41FA5}">
                      <a16:colId xmlns:a16="http://schemas.microsoft.com/office/drawing/2014/main" val="2278974439"/>
                    </a:ext>
                  </a:extLst>
                </a:gridCol>
                <a:gridCol w="1204111">
                  <a:extLst>
                    <a:ext uri="{9D8B030D-6E8A-4147-A177-3AD203B41FA5}">
                      <a16:colId xmlns:a16="http://schemas.microsoft.com/office/drawing/2014/main" val="2270281270"/>
                    </a:ext>
                  </a:extLst>
                </a:gridCol>
                <a:gridCol w="1167897">
                  <a:extLst>
                    <a:ext uri="{9D8B030D-6E8A-4147-A177-3AD203B41FA5}">
                      <a16:colId xmlns:a16="http://schemas.microsoft.com/office/drawing/2014/main" val="3225516840"/>
                    </a:ext>
                  </a:extLst>
                </a:gridCol>
                <a:gridCol w="1176950">
                  <a:extLst>
                    <a:ext uri="{9D8B030D-6E8A-4147-A177-3AD203B41FA5}">
                      <a16:colId xmlns:a16="http://schemas.microsoft.com/office/drawing/2014/main" val="684575697"/>
                    </a:ext>
                  </a:extLst>
                </a:gridCol>
                <a:gridCol w="1100802">
                  <a:extLst>
                    <a:ext uri="{9D8B030D-6E8A-4147-A177-3AD203B41FA5}">
                      <a16:colId xmlns:a16="http://schemas.microsoft.com/office/drawing/2014/main" val="838502170"/>
                    </a:ext>
                  </a:extLst>
                </a:gridCol>
              </a:tblGrid>
              <a:tr h="433991">
                <a:tc rowSpan="2">
                  <a:txBody>
                    <a:bodyPr/>
                    <a:lstStyle/>
                    <a:p>
                      <a:pPr marR="176530">
                        <a:lnSpc>
                          <a:spcPct val="150000"/>
                        </a:lnSpc>
                        <a:spcAft>
                          <a:spcPts val="0"/>
                        </a:spcAft>
                      </a:pPr>
                      <a:r>
                        <a:rPr lang="ru-RU" sz="1000" dirty="0">
                          <a:effectLst/>
                        </a:rPr>
                        <a:t> </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20000"/>
                        <a:lumOff val="80000"/>
                      </a:schemeClr>
                    </a:solidFill>
                  </a:tcPr>
                </a:tc>
                <a:tc rowSpan="2">
                  <a:txBody>
                    <a:bodyPr/>
                    <a:lstStyle/>
                    <a:p>
                      <a:pPr marR="176530">
                        <a:lnSpc>
                          <a:spcPct val="150000"/>
                        </a:lnSpc>
                        <a:spcAft>
                          <a:spcPts val="0"/>
                        </a:spcAft>
                      </a:pPr>
                      <a:r>
                        <a:rPr lang="ru-RU" sz="900" dirty="0">
                          <a:solidFill>
                            <a:schemeClr val="accent3">
                              <a:lumMod val="50000"/>
                            </a:schemeClr>
                          </a:solidFill>
                          <a:effectLst/>
                          <a:latin typeface="Arial" panose="020B0604020202020204" pitchFamily="34" charset="0"/>
                          <a:cs typeface="Arial" panose="020B0604020202020204" pitchFamily="34" charset="0"/>
                        </a:rPr>
                        <a:t> </a:t>
                      </a:r>
                    </a:p>
                    <a:p>
                      <a:pPr marR="176530" algn="ctr">
                        <a:lnSpc>
                          <a:spcPct val="150000"/>
                        </a:lnSpc>
                        <a:spcAft>
                          <a:spcPts val="0"/>
                        </a:spcAft>
                      </a:pPr>
                      <a:r>
                        <a:rPr lang="ru-RU" sz="900" dirty="0">
                          <a:solidFill>
                            <a:schemeClr val="accent3">
                              <a:lumMod val="50000"/>
                            </a:schemeClr>
                          </a:solidFill>
                          <a:effectLst/>
                          <a:latin typeface="Arial" panose="020B0604020202020204" pitchFamily="34" charset="0"/>
                          <a:cs typeface="Arial" panose="020B0604020202020204" pitchFamily="34" charset="0"/>
                        </a:rPr>
                        <a:t>Наименование льготы</a:t>
                      </a:r>
                      <a:endParaRPr lang="ru-RU" sz="9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solidFill>
                      <a:schemeClr val="accent5">
                        <a:lumMod val="40000"/>
                        <a:lumOff val="60000"/>
                      </a:schemeClr>
                    </a:solidFill>
                  </a:tcPr>
                </a:tc>
                <a:tc rowSpan="2">
                  <a:txBody>
                    <a:bodyPr/>
                    <a:lstStyle/>
                    <a:p>
                      <a:pPr marR="176530" algn="ctr">
                        <a:lnSpc>
                          <a:spcPct val="150000"/>
                        </a:lnSpc>
                        <a:spcAft>
                          <a:spcPts val="0"/>
                        </a:spcAft>
                      </a:pPr>
                      <a:r>
                        <a:rPr lang="ru-RU" sz="900" dirty="0">
                          <a:solidFill>
                            <a:schemeClr val="accent3">
                              <a:lumMod val="50000"/>
                            </a:schemeClr>
                          </a:solidFill>
                          <a:effectLst/>
                          <a:latin typeface="Arial" panose="020B0604020202020204" pitchFamily="34" charset="0"/>
                          <a:cs typeface="Arial" panose="020B0604020202020204" pitchFamily="34" charset="0"/>
                        </a:rPr>
                        <a:t>Установленный размер </a:t>
                      </a:r>
                      <a:r>
                        <a:rPr lang="ru-RU" sz="900" dirty="0" smtClean="0">
                          <a:solidFill>
                            <a:schemeClr val="accent3">
                              <a:lumMod val="50000"/>
                            </a:schemeClr>
                          </a:solidFill>
                          <a:effectLst/>
                          <a:latin typeface="Arial" panose="020B0604020202020204" pitchFamily="34" charset="0"/>
                          <a:cs typeface="Arial" panose="020B0604020202020204" pitchFamily="34" charset="0"/>
                        </a:rPr>
                        <a:t>льготы</a:t>
                      </a:r>
                      <a:endParaRPr lang="ru-RU" sz="900" dirty="0">
                        <a:solidFill>
                          <a:schemeClr val="accent3">
                            <a:lumMod val="50000"/>
                          </a:schemeClr>
                        </a:solidFill>
                        <a:effectLst/>
                        <a:latin typeface="Arial" panose="020B0604020202020204" pitchFamily="34" charset="0"/>
                        <a:cs typeface="Arial" panose="020B0604020202020204" pitchFamily="34" charset="0"/>
                      </a:endParaRPr>
                    </a:p>
                  </a:txBody>
                  <a:tcPr marL="31459" marR="31459" marT="0" marB="0">
                    <a:solidFill>
                      <a:schemeClr val="accent5">
                        <a:lumMod val="40000"/>
                        <a:lumOff val="60000"/>
                      </a:schemeClr>
                    </a:solidFill>
                  </a:tcPr>
                </a:tc>
                <a:tc gridSpan="5">
                  <a:txBody>
                    <a:bodyPr/>
                    <a:lstStyle/>
                    <a:p>
                      <a:pPr marR="176530" algn="ctr">
                        <a:lnSpc>
                          <a:spcPct val="150000"/>
                        </a:lnSpc>
                        <a:spcAft>
                          <a:spcPts val="0"/>
                        </a:spcAft>
                      </a:pPr>
                      <a:r>
                        <a:rPr lang="ru-RU" sz="900" dirty="0" smtClean="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rPr>
                        <a:t>Оценка налоговых расходов в связи с предоставлением льгот</a:t>
                      </a:r>
                      <a:endParaRPr lang="ru-RU" sz="9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solidFill>
                      <a:schemeClr val="accent5">
                        <a:lumMod val="40000"/>
                        <a:lumOff val="60000"/>
                      </a:schemeClr>
                    </a:solidFill>
                  </a:tcPr>
                </a:tc>
                <a:tc hMerge="1">
                  <a:txBody>
                    <a:bodyPr/>
                    <a:lstStyle/>
                    <a:p>
                      <a:pPr marR="176530" algn="ctr">
                        <a:lnSpc>
                          <a:spcPct val="150000"/>
                        </a:lnSpc>
                        <a:spcAft>
                          <a:spcPts val="0"/>
                        </a:spcAft>
                      </a:pPr>
                      <a:endParaRPr lang="ru-RU" sz="9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solidFill>
                      <a:schemeClr val="accent5">
                        <a:lumMod val="40000"/>
                        <a:lumOff val="60000"/>
                      </a:schemeClr>
                    </a:solidFill>
                  </a:tcPr>
                </a:tc>
                <a:tc hMerge="1">
                  <a:txBody>
                    <a:bodyPr/>
                    <a:lstStyle/>
                    <a:p>
                      <a:pPr marR="176530" algn="ctr">
                        <a:lnSpc>
                          <a:spcPct val="150000"/>
                        </a:lnSpc>
                        <a:spcAft>
                          <a:spcPts val="0"/>
                        </a:spcAft>
                      </a:pPr>
                      <a:endParaRPr lang="ru-RU" sz="9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solidFill>
                      <a:schemeClr val="accent5">
                        <a:lumMod val="40000"/>
                        <a:lumOff val="60000"/>
                      </a:schemeClr>
                    </a:solidFill>
                  </a:tcPr>
                </a:tc>
                <a:tc hMerge="1">
                  <a:txBody>
                    <a:bodyPr/>
                    <a:lstStyle/>
                    <a:p>
                      <a:pPr marR="176530" algn="ctr">
                        <a:lnSpc>
                          <a:spcPct val="150000"/>
                        </a:lnSpc>
                        <a:spcAft>
                          <a:spcPts val="0"/>
                        </a:spcAft>
                      </a:pPr>
                      <a:endParaRPr lang="ru-RU" sz="9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solidFill>
                      <a:schemeClr val="accent5">
                        <a:lumMod val="40000"/>
                        <a:lumOff val="60000"/>
                      </a:schemeClr>
                    </a:solidFill>
                  </a:tcPr>
                </a:tc>
                <a:tc hMerge="1">
                  <a:txBody>
                    <a:bodyPr/>
                    <a:lstStyle/>
                    <a:p>
                      <a:pPr marR="176530" algn="ctr">
                        <a:lnSpc>
                          <a:spcPct val="150000"/>
                        </a:lnSpc>
                        <a:spcAft>
                          <a:spcPts val="0"/>
                        </a:spcAft>
                      </a:pPr>
                      <a:endParaRPr lang="ru-RU" sz="9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solidFill>
                      <a:schemeClr val="accent5">
                        <a:lumMod val="40000"/>
                        <a:lumOff val="60000"/>
                      </a:schemeClr>
                    </a:solidFill>
                  </a:tcPr>
                </a:tc>
                <a:extLst>
                  <a:ext uri="{0D108BD9-81ED-4DB2-BD59-A6C34878D82A}">
                    <a16:rowId xmlns:a16="http://schemas.microsoft.com/office/drawing/2014/main" val="3363464494"/>
                  </a:ext>
                </a:extLst>
              </a:tr>
              <a:tr h="131197">
                <a:tc vMerge="1">
                  <a:txBody>
                    <a:bodyPr/>
                    <a:lstStyle/>
                    <a:p>
                      <a:endParaRPr lang="ru-RU"/>
                    </a:p>
                  </a:txBody>
                  <a:tcPr/>
                </a:tc>
                <a:tc vMerge="1">
                  <a:txBody>
                    <a:bodyPr/>
                    <a:lstStyle/>
                    <a:p>
                      <a:endParaRPr lang="ru-RU"/>
                    </a:p>
                  </a:txBody>
                  <a:tcPr/>
                </a:tc>
                <a:tc vMerge="1">
                  <a:txBody>
                    <a:bodyPr/>
                    <a:lstStyle/>
                    <a:p>
                      <a:pPr marR="176530" algn="ctr">
                        <a:lnSpc>
                          <a:spcPct val="150000"/>
                        </a:lnSpc>
                        <a:spcAft>
                          <a:spcPts val="0"/>
                        </a:spcAft>
                      </a:pPr>
                      <a:endParaRPr lang="ru-RU"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algn="ctr" fontAlgn="b"/>
                      <a:r>
                        <a:rPr lang="ru-RU" sz="1100" b="1" u="none" strike="noStrike" dirty="0">
                          <a:effectLst/>
                        </a:rPr>
                        <a:t>Отчет </a:t>
                      </a:r>
                      <a:r>
                        <a:rPr lang="ru-RU" sz="1100" b="1" u="none" strike="noStrike" dirty="0" smtClean="0">
                          <a:effectLst/>
                        </a:rPr>
                        <a:t>2023 год, тыс. руб.</a:t>
                      </a:r>
                      <a:endParaRPr lang="ru-RU" sz="1100" b="1" i="0" u="none" strike="noStrike" dirty="0">
                        <a:effectLst/>
                        <a:latin typeface="Arial" panose="020B0604020202020204" pitchFamily="34" charset="0"/>
                      </a:endParaRPr>
                    </a:p>
                  </a:txBody>
                  <a:tcPr marL="7425" marR="7425" marT="7425" marB="0" anchor="b"/>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100" b="1" u="none" strike="noStrike" dirty="0" smtClean="0">
                          <a:effectLst/>
                        </a:rPr>
                        <a:t>Оценка 2024 год, тыс. руб.</a:t>
                      </a:r>
                      <a:endParaRPr lang="ru-RU" sz="1100" b="1" i="0" u="none" strike="noStrike" dirty="0" smtClean="0">
                        <a:effectLst/>
                        <a:latin typeface="Arial" panose="020B0604020202020204" pitchFamily="34" charset="0"/>
                      </a:endParaRPr>
                    </a:p>
                  </a:txBody>
                  <a:tcPr marL="7425" marR="7425" marT="7425" marB="0" anchor="b"/>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100" b="1" u="none" strike="noStrike" dirty="0" smtClean="0">
                          <a:effectLst/>
                        </a:rPr>
                        <a:t>Прогноз 2025 год, тыс. руб.</a:t>
                      </a:r>
                      <a:endParaRPr lang="ru-RU" sz="1100" b="1" i="0" u="none" strike="noStrike" dirty="0" smtClean="0">
                        <a:effectLst/>
                        <a:latin typeface="Arial" panose="020B0604020202020204" pitchFamily="34" charset="0"/>
                      </a:endParaRPr>
                    </a:p>
                  </a:txBody>
                  <a:tcPr marL="7425" marR="7425" marT="7425" marB="0" anchor="b"/>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100" b="1" u="none" strike="noStrike" dirty="0">
                          <a:effectLst/>
                        </a:rPr>
                        <a:t>Прогноз </a:t>
                      </a:r>
                      <a:r>
                        <a:rPr lang="ru-RU" sz="1100" b="1" u="none" strike="noStrike" dirty="0" smtClean="0">
                          <a:effectLst/>
                        </a:rPr>
                        <a:t>2026 год, тыс. руб.</a:t>
                      </a:r>
                      <a:endParaRPr lang="ru-RU" sz="1100" b="1" i="0" u="none" strike="noStrike" dirty="0" smtClean="0">
                        <a:effectLst/>
                        <a:latin typeface="Arial" panose="020B0604020202020204" pitchFamily="34" charset="0"/>
                      </a:endParaRPr>
                    </a:p>
                  </a:txBody>
                  <a:tcPr marL="7425" marR="7425" marT="7425" marB="0" anchor="b"/>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100" b="1" u="none" strike="noStrike" dirty="0">
                          <a:effectLst/>
                        </a:rPr>
                        <a:t>Прогноз </a:t>
                      </a:r>
                      <a:r>
                        <a:rPr lang="ru-RU" sz="1100" b="1" u="none" strike="noStrike" dirty="0" smtClean="0">
                          <a:effectLst/>
                        </a:rPr>
                        <a:t>2027 год, тыс. </a:t>
                      </a:r>
                      <a:r>
                        <a:rPr lang="ru-RU" sz="1100" b="1" u="none" strike="noStrike" smtClean="0">
                          <a:effectLst/>
                        </a:rPr>
                        <a:t>руб.</a:t>
                      </a:r>
                      <a:endParaRPr lang="ru-RU" sz="1100" b="1" i="0" u="none" strike="noStrike" smtClean="0">
                        <a:effectLst/>
                        <a:latin typeface="Arial" panose="020B0604020202020204" pitchFamily="34" charset="0"/>
                      </a:endParaRPr>
                    </a:p>
                  </a:txBody>
                  <a:tcPr marL="7425" marR="7425" marT="7425" marB="0" anchor="b"/>
                </a:tc>
                <a:extLst>
                  <a:ext uri="{0D108BD9-81ED-4DB2-BD59-A6C34878D82A}">
                    <a16:rowId xmlns:a16="http://schemas.microsoft.com/office/drawing/2014/main" val="967480096"/>
                  </a:ext>
                </a:extLst>
              </a:tr>
              <a:tr h="327851">
                <a:tc>
                  <a:txBody>
                    <a:bodyPr/>
                    <a:lstStyle/>
                    <a:p>
                      <a:pPr marR="176530">
                        <a:lnSpc>
                          <a:spcPct val="150000"/>
                        </a:lnSpc>
                        <a:spcAft>
                          <a:spcPts val="0"/>
                        </a:spcAft>
                      </a:pPr>
                      <a:r>
                        <a:rPr lang="ru-RU" sz="1000" dirty="0" smtClean="0">
                          <a:solidFill>
                            <a:schemeClr val="accent3">
                              <a:lumMod val="50000"/>
                            </a:schemeClr>
                          </a:solidFill>
                          <a:effectLst/>
                        </a:rPr>
                        <a:t>9</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dirty="0">
                          <a:effectLst/>
                        </a:rPr>
                        <a:t>Граждане, подвергшиеся воздействию радиации вследствие катастрофы на Чернобыльской АЭС и других радиационных аварий на атомных объектах гражданского или военного назначения, а также в результате испытаний, учений и иных работ, связанных с любыми видами ядерных установок, включая ядерное оружие и космическую технику</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marR="176530" algn="ctr">
                        <a:lnSpc>
                          <a:spcPct val="150000"/>
                        </a:lnSpc>
                        <a:spcAft>
                          <a:spcPts val="0"/>
                        </a:spcAft>
                      </a:pPr>
                      <a:r>
                        <a:rPr lang="ru-RU" sz="1000" dirty="0">
                          <a:effectLst/>
                        </a:rPr>
                        <a:t>100</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77,0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77,0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77,0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77,0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77,0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extLst>
                  <a:ext uri="{0D108BD9-81ED-4DB2-BD59-A6C34878D82A}">
                    <a16:rowId xmlns:a16="http://schemas.microsoft.com/office/drawing/2014/main" val="1825609417"/>
                  </a:ext>
                </a:extLst>
              </a:tr>
              <a:tr h="393239">
                <a:tc>
                  <a:txBody>
                    <a:bodyPr/>
                    <a:lstStyle/>
                    <a:p>
                      <a:pPr marR="176530">
                        <a:lnSpc>
                          <a:spcPct val="150000"/>
                        </a:lnSpc>
                        <a:spcAft>
                          <a:spcPts val="0"/>
                        </a:spcAft>
                      </a:pPr>
                      <a:r>
                        <a:rPr lang="ru-RU" sz="1000" dirty="0" smtClean="0">
                          <a:solidFill>
                            <a:schemeClr val="accent3">
                              <a:lumMod val="50000"/>
                            </a:schemeClr>
                          </a:solidFill>
                          <a:effectLst/>
                          <a:latin typeface="+mn-lt"/>
                          <a:ea typeface="+mn-ea"/>
                          <a:cs typeface="+mn-cs"/>
                        </a:rPr>
                        <a:t>10</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dirty="0">
                          <a:effectLst/>
                        </a:rPr>
                        <a:t>Налогоплательщики - собственники жилых и нежилых помещений в отношении земельных участков, занятых многоквартирными жилыми домами</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marR="176530" algn="ctr">
                        <a:lnSpc>
                          <a:spcPct val="150000"/>
                        </a:lnSpc>
                        <a:spcAft>
                          <a:spcPts val="0"/>
                        </a:spcAft>
                      </a:pPr>
                      <a:r>
                        <a:rPr lang="ru-RU" sz="1000" dirty="0">
                          <a:effectLst/>
                        </a:rPr>
                        <a:t>100</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extLst>
                  <a:ext uri="{0D108BD9-81ED-4DB2-BD59-A6C34878D82A}">
                    <a16:rowId xmlns:a16="http://schemas.microsoft.com/office/drawing/2014/main" val="2358810388"/>
                  </a:ext>
                </a:extLst>
              </a:tr>
              <a:tr h="113354">
                <a:tc>
                  <a:txBody>
                    <a:bodyPr/>
                    <a:lstStyle/>
                    <a:p>
                      <a:pPr marR="176530">
                        <a:lnSpc>
                          <a:spcPct val="150000"/>
                        </a:lnSpc>
                        <a:spcAft>
                          <a:spcPts val="0"/>
                        </a:spcAft>
                      </a:pPr>
                      <a:r>
                        <a:rPr lang="ru-RU" sz="1000" dirty="0" smtClean="0">
                          <a:solidFill>
                            <a:schemeClr val="accent3">
                              <a:lumMod val="50000"/>
                            </a:schemeClr>
                          </a:solidFill>
                          <a:effectLst/>
                        </a:rPr>
                        <a:t>11</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L="0" algn="just" defTabSz="914400" rtl="0" eaLnBrk="1" latinLnBrk="0" hangingPunct="1">
                        <a:lnSpc>
                          <a:spcPct val="150000"/>
                        </a:lnSpc>
                        <a:spcAft>
                          <a:spcPts val="0"/>
                        </a:spcAft>
                      </a:pPr>
                      <a:r>
                        <a:rPr lang="ru-RU" sz="1000" kern="1200" dirty="0" smtClean="0">
                          <a:solidFill>
                            <a:schemeClr val="dk1"/>
                          </a:solidFill>
                          <a:effectLst/>
                          <a:latin typeface="+mn-lt"/>
                          <a:ea typeface="+mn-ea"/>
                          <a:cs typeface="+mn-cs"/>
                        </a:rPr>
                        <a:t>Ветераны и инвалиды боевых действий </a:t>
                      </a:r>
                      <a:endParaRPr lang="ru-RU" sz="1000" kern="1200" dirty="0">
                        <a:solidFill>
                          <a:schemeClr val="dk1"/>
                        </a:solidFill>
                        <a:effectLst/>
                        <a:latin typeface="+mn-lt"/>
                        <a:ea typeface="+mn-ea"/>
                        <a:cs typeface="+mn-cs"/>
                      </a:endParaRPr>
                    </a:p>
                  </a:txBody>
                  <a:tcPr marL="16680" marR="16680" marT="0" marB="0"/>
                </a:tc>
                <a:tc>
                  <a:txBody>
                    <a:bodyPr/>
                    <a:lstStyle/>
                    <a:p>
                      <a:pPr marR="176530" algn="ctr">
                        <a:lnSpc>
                          <a:spcPct val="150000"/>
                        </a:lnSpc>
                        <a:spcAft>
                          <a:spcPts val="0"/>
                        </a:spcAft>
                      </a:pPr>
                      <a:r>
                        <a:rPr lang="ru-RU" sz="1000" dirty="0" smtClean="0">
                          <a:effectLst/>
                          <a:latin typeface="Calibri" panose="020F0502020204030204" pitchFamily="34" charset="0"/>
                          <a:ea typeface="Calibri" panose="020F0502020204030204" pitchFamily="34" charset="0"/>
                          <a:cs typeface="Times New Roman" panose="02020603050405020304" pitchFamily="18" charset="0"/>
                        </a:rPr>
                        <a:t>100</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extLst>
                  <a:ext uri="{0D108BD9-81ED-4DB2-BD59-A6C34878D82A}">
                    <a16:rowId xmlns:a16="http://schemas.microsoft.com/office/drawing/2014/main" val="932395290"/>
                  </a:ext>
                </a:extLst>
              </a:tr>
              <a:tr h="214497">
                <a:tc>
                  <a:txBody>
                    <a:bodyPr/>
                    <a:lstStyle/>
                    <a:p>
                      <a:pPr marR="176530">
                        <a:lnSpc>
                          <a:spcPct val="150000"/>
                        </a:lnSpc>
                        <a:spcAft>
                          <a:spcPts val="0"/>
                        </a:spcAft>
                      </a:pPr>
                      <a:r>
                        <a:rPr lang="ru-RU" sz="1000" dirty="0" smtClean="0">
                          <a:solidFill>
                            <a:schemeClr val="accent3">
                              <a:lumMod val="50000"/>
                            </a:schemeClr>
                          </a:solidFill>
                          <a:effectLst/>
                        </a:rPr>
                        <a:t>12</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gn="just">
                        <a:lnSpc>
                          <a:spcPct val="150000"/>
                        </a:lnSpc>
                        <a:spcAft>
                          <a:spcPts val="0"/>
                        </a:spcAft>
                      </a:pPr>
                      <a:r>
                        <a:rPr lang="ru-RU" sz="1000" dirty="0" smtClean="0">
                          <a:effectLst/>
                        </a:rPr>
                        <a:t>Женщины</a:t>
                      </a:r>
                      <a:r>
                        <a:rPr lang="ru-RU" sz="1000" dirty="0" smtClean="0">
                          <a:effectLst/>
                        </a:rPr>
                        <a:t>, которым в установленном порядке присвоено почетное звание "Мать-героиня" (в отношении одного земельного участка)</a:t>
                      </a:r>
                    </a:p>
                  </a:txBody>
                  <a:tcPr marL="16680" marR="16680" marT="0" marB="0"/>
                </a:tc>
                <a:tc>
                  <a:txBody>
                    <a:bodyPr/>
                    <a:lstStyle/>
                    <a:p>
                      <a:pPr marR="176530" algn="ctr">
                        <a:lnSpc>
                          <a:spcPct val="150000"/>
                        </a:lnSpc>
                        <a:spcAft>
                          <a:spcPts val="0"/>
                        </a:spcAft>
                      </a:pPr>
                      <a:r>
                        <a:rPr lang="ru-RU" sz="1000" dirty="0" smtClean="0">
                          <a:effectLst/>
                          <a:latin typeface="Calibri" panose="020F0502020204030204" pitchFamily="34" charset="0"/>
                          <a:ea typeface="Calibri" panose="020F0502020204030204" pitchFamily="34" charset="0"/>
                          <a:cs typeface="Times New Roman" panose="02020603050405020304" pitchFamily="18" charset="0"/>
                        </a:rPr>
                        <a:t>100</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extLst>
                  <a:ext uri="{0D108BD9-81ED-4DB2-BD59-A6C34878D82A}">
                    <a16:rowId xmlns:a16="http://schemas.microsoft.com/office/drawing/2014/main" val="3249617175"/>
                  </a:ext>
                </a:extLst>
              </a:tr>
              <a:tr h="214497">
                <a:tc>
                  <a:txBody>
                    <a:bodyPr/>
                    <a:lstStyle/>
                    <a:p>
                      <a:pPr marR="176530">
                        <a:lnSpc>
                          <a:spcPct val="150000"/>
                        </a:lnSpc>
                        <a:spcAft>
                          <a:spcPts val="0"/>
                        </a:spcAft>
                      </a:pPr>
                      <a:r>
                        <a:rPr lang="ru-RU" sz="1000" dirty="0" smtClean="0">
                          <a:solidFill>
                            <a:schemeClr val="accent3">
                              <a:lumMod val="50000"/>
                            </a:schemeClr>
                          </a:solidFill>
                          <a:effectLst/>
                        </a:rPr>
                        <a:t>13</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dirty="0">
                          <a:effectLst/>
                        </a:rPr>
                        <a:t>Жертвы политических репрессий</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tc>
                <a:tc>
                  <a:txBody>
                    <a:bodyPr/>
                    <a:lstStyle/>
                    <a:p>
                      <a:pPr marR="176530" algn="ctr">
                        <a:lnSpc>
                          <a:spcPct val="150000"/>
                        </a:lnSpc>
                        <a:spcAft>
                          <a:spcPts val="0"/>
                        </a:spcAft>
                      </a:pPr>
                      <a:r>
                        <a:rPr lang="ru-RU" sz="1000" dirty="0">
                          <a:effectLst/>
                        </a:rPr>
                        <a:t>70</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extLst>
                  <a:ext uri="{0D108BD9-81ED-4DB2-BD59-A6C34878D82A}">
                    <a16:rowId xmlns:a16="http://schemas.microsoft.com/office/drawing/2014/main" val="292616702"/>
                  </a:ext>
                </a:extLst>
              </a:tr>
              <a:tr h="214497">
                <a:tc>
                  <a:txBody>
                    <a:bodyPr/>
                    <a:lstStyle/>
                    <a:p>
                      <a:pPr marR="176530">
                        <a:lnSpc>
                          <a:spcPct val="150000"/>
                        </a:lnSpc>
                        <a:spcAft>
                          <a:spcPts val="0"/>
                        </a:spcAft>
                      </a:pPr>
                      <a:r>
                        <a:rPr lang="ru-RU" sz="1000" dirty="0">
                          <a:solidFill>
                            <a:schemeClr val="accent3">
                              <a:lumMod val="50000"/>
                            </a:schemeClr>
                          </a:solidFill>
                          <a:effectLst/>
                        </a:rPr>
                        <a:t>14</a:t>
                      </a:r>
                      <a:endParaRPr lang="ru-RU" sz="100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solidFill>
                      <a:schemeClr val="accent5">
                        <a:lumMod val="40000"/>
                        <a:lumOff val="60000"/>
                      </a:schemeClr>
                    </a:solidFill>
                  </a:tcPr>
                </a:tc>
                <a:tc>
                  <a:txBody>
                    <a:bodyPr/>
                    <a:lstStyle/>
                    <a:p>
                      <a:pPr marR="176530">
                        <a:lnSpc>
                          <a:spcPct val="150000"/>
                        </a:lnSpc>
                        <a:spcAft>
                          <a:spcPts val="0"/>
                        </a:spcAft>
                      </a:pPr>
                      <a:r>
                        <a:rPr lang="ru-RU" sz="1000" dirty="0">
                          <a:effectLst/>
                        </a:rPr>
                        <a:t>Военнослужащие, граждане, уволенные с военной службы по достижении предельного возраста пребывания на военной службе, состоянию здоровья или в связи с организационно-штатными мероприятиями и имеющие общую продолжительность военной службы двадцать лет и более, члены семей военнослужащих и сотрудников органов внутренних дел, сотрудников Государственной противопожарной службы, сотрудников учреждений и органов уголовно-исполнительной системы, потерявшие кормильца при исполнении им служебных обязанностей</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tc>
                <a:tc>
                  <a:txBody>
                    <a:bodyPr/>
                    <a:lstStyle/>
                    <a:p>
                      <a:pPr marR="176530" algn="ctr">
                        <a:lnSpc>
                          <a:spcPct val="150000"/>
                        </a:lnSpc>
                        <a:spcAft>
                          <a:spcPts val="0"/>
                        </a:spcAft>
                      </a:pPr>
                      <a:r>
                        <a:rPr lang="ru-RU" sz="1000" dirty="0">
                          <a:effectLst/>
                        </a:rPr>
                        <a:t>70</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156,0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156,0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156,0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156,0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156,0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extLst>
                  <a:ext uri="{0D108BD9-81ED-4DB2-BD59-A6C34878D82A}">
                    <a16:rowId xmlns:a16="http://schemas.microsoft.com/office/drawing/2014/main" val="578114460"/>
                  </a:ext>
                </a:extLst>
              </a:tr>
            </a:tbl>
          </a:graphicData>
        </a:graphic>
      </p:graphicFrame>
      <p:sp>
        <p:nvSpPr>
          <p:cNvPr id="3" name="Номер слайда 2">
            <a:extLst>
              <a:ext uri="{FF2B5EF4-FFF2-40B4-BE49-F238E27FC236}">
                <a16:creationId xmlns:a16="http://schemas.microsoft.com/office/drawing/2014/main" id="{5226E671-B45B-460B-B62C-7D2DD366391A}"/>
              </a:ext>
            </a:extLst>
          </p:cNvPr>
          <p:cNvSpPr>
            <a:spLocks noGrp="1"/>
          </p:cNvSpPr>
          <p:nvPr>
            <p:ph type="sldNum" sz="quarter" idx="12"/>
          </p:nvPr>
        </p:nvSpPr>
        <p:spPr>
          <a:xfrm>
            <a:off x="10879975" y="6486524"/>
            <a:ext cx="1312025" cy="365125"/>
          </a:xfrm>
        </p:spPr>
        <p:txBody>
          <a:bodyPr/>
          <a:lstStyle/>
          <a:p>
            <a:fld id="{F203300F-B5E5-4D9E-9381-383162CC59FB}" type="slidenum">
              <a:rPr lang="ru-RU" smtClean="0">
                <a:solidFill>
                  <a:schemeClr val="accent6">
                    <a:lumMod val="50000"/>
                  </a:schemeClr>
                </a:solidFill>
              </a:rPr>
              <a:t>35</a:t>
            </a:fld>
            <a:endParaRPr lang="ru-RU" dirty="0">
              <a:solidFill>
                <a:schemeClr val="accent6">
                  <a:lumMod val="50000"/>
                </a:schemeClr>
              </a:solidFill>
            </a:endParaRPr>
          </a:p>
        </p:txBody>
      </p:sp>
      <p:pic>
        <p:nvPicPr>
          <p:cNvPr id="7" name="Объект 6">
            <a:extLst>
              <a:ext uri="{FF2B5EF4-FFF2-40B4-BE49-F238E27FC236}">
                <a16:creationId xmlns:a16="http://schemas.microsoft.com/office/drawing/2014/main" id="{E2F56E4A-C71A-423D-A7C6-741292391107}"/>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4724204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7C4886C-9325-4E7F-92C2-A52B991832F9}"/>
              </a:ext>
            </a:extLst>
          </p:cNvPr>
          <p:cNvSpPr>
            <a:spLocks noGrp="1"/>
          </p:cNvSpPr>
          <p:nvPr>
            <p:ph type="title"/>
          </p:nvPr>
        </p:nvSpPr>
        <p:spPr>
          <a:xfrm>
            <a:off x="904240" y="188913"/>
            <a:ext cx="11115040" cy="1015663"/>
          </a:xfrm>
        </p:spPr>
        <p:txBody>
          <a:bodyPr vert="horz" lIns="91440" tIns="45720" rIns="91440" bIns="45720" rtlCol="0" anchor="ctr">
            <a:normAutofit fontScale="90000"/>
          </a:bodyPr>
          <a:lstStyle/>
          <a:p>
            <a:pPr algn="ctr">
              <a:lnSpc>
                <a:spcPct val="90000"/>
              </a:lnSpc>
            </a:pPr>
            <a:r>
              <a:rPr lang="ru-RU" sz="2400" dirty="0">
                <a:solidFill>
                  <a:schemeClr val="tx1"/>
                </a:solidFill>
              </a:rPr>
              <a:t>Реестр налоговых льгот по земельному налогу, установленных решением Совета депутатов </a:t>
            </a:r>
            <a:r>
              <a:rPr lang="ru-RU" sz="2400" dirty="0" err="1">
                <a:solidFill>
                  <a:schemeClr val="tx1"/>
                </a:solidFill>
              </a:rPr>
              <a:t>г.Долгопрудного</a:t>
            </a:r>
            <a:r>
              <a:rPr lang="ru-RU" sz="2400" dirty="0">
                <a:solidFill>
                  <a:schemeClr val="tx1"/>
                </a:solidFill>
              </a:rPr>
              <a:t> от 22.06.2012  № 95-нр «О земельном налоге на территории городского округа Долгопрудный»</a:t>
            </a:r>
          </a:p>
        </p:txBody>
      </p:sp>
      <p:graphicFrame>
        <p:nvGraphicFramePr>
          <p:cNvPr id="5" name="Объект 4">
            <a:extLst>
              <a:ext uri="{FF2B5EF4-FFF2-40B4-BE49-F238E27FC236}">
                <a16:creationId xmlns:a16="http://schemas.microsoft.com/office/drawing/2014/main" id="{DB84A273-9F30-42D0-A9F6-17B7899F2011}"/>
              </a:ext>
            </a:extLst>
          </p:cNvPr>
          <p:cNvGraphicFramePr>
            <a:graphicFrameLocks noGrp="1"/>
          </p:cNvGraphicFramePr>
          <p:nvPr>
            <p:ph idx="1"/>
            <p:extLst>
              <p:ext uri="{D42A27DB-BD31-4B8C-83A1-F6EECF244321}">
                <p14:modId xmlns:p14="http://schemas.microsoft.com/office/powerpoint/2010/main" val="354648618"/>
              </p:ext>
            </p:extLst>
          </p:nvPr>
        </p:nvGraphicFramePr>
        <p:xfrm>
          <a:off x="153910" y="1249954"/>
          <a:ext cx="11865371" cy="4182074"/>
        </p:xfrm>
        <a:graphic>
          <a:graphicData uri="http://schemas.openxmlformats.org/drawingml/2006/table">
            <a:tbl>
              <a:tblPr firstRow="1" firstCol="1" bandRow="1" bandCol="1">
                <a:tableStyleId>{5C22544A-7EE6-4342-B048-85BDC9FD1C3A}</a:tableStyleId>
              </a:tblPr>
              <a:tblGrid>
                <a:gridCol w="407405">
                  <a:extLst>
                    <a:ext uri="{9D8B030D-6E8A-4147-A177-3AD203B41FA5}">
                      <a16:colId xmlns:a16="http://schemas.microsoft.com/office/drawing/2014/main" val="1321127670"/>
                    </a:ext>
                  </a:extLst>
                </a:gridCol>
                <a:gridCol w="4481465">
                  <a:extLst>
                    <a:ext uri="{9D8B030D-6E8A-4147-A177-3AD203B41FA5}">
                      <a16:colId xmlns:a16="http://schemas.microsoft.com/office/drawing/2014/main" val="2385509948"/>
                    </a:ext>
                  </a:extLst>
                </a:gridCol>
                <a:gridCol w="1113576">
                  <a:extLst>
                    <a:ext uri="{9D8B030D-6E8A-4147-A177-3AD203B41FA5}">
                      <a16:colId xmlns:a16="http://schemas.microsoft.com/office/drawing/2014/main" val="1121755877"/>
                    </a:ext>
                  </a:extLst>
                </a:gridCol>
                <a:gridCol w="1213165">
                  <a:extLst>
                    <a:ext uri="{9D8B030D-6E8A-4147-A177-3AD203B41FA5}">
                      <a16:colId xmlns:a16="http://schemas.microsoft.com/office/drawing/2014/main" val="2278974439"/>
                    </a:ext>
                  </a:extLst>
                </a:gridCol>
                <a:gridCol w="1204111">
                  <a:extLst>
                    <a:ext uri="{9D8B030D-6E8A-4147-A177-3AD203B41FA5}">
                      <a16:colId xmlns:a16="http://schemas.microsoft.com/office/drawing/2014/main" val="2270281270"/>
                    </a:ext>
                  </a:extLst>
                </a:gridCol>
                <a:gridCol w="1167897">
                  <a:extLst>
                    <a:ext uri="{9D8B030D-6E8A-4147-A177-3AD203B41FA5}">
                      <a16:colId xmlns:a16="http://schemas.microsoft.com/office/drawing/2014/main" val="3225516840"/>
                    </a:ext>
                  </a:extLst>
                </a:gridCol>
                <a:gridCol w="1176950">
                  <a:extLst>
                    <a:ext uri="{9D8B030D-6E8A-4147-A177-3AD203B41FA5}">
                      <a16:colId xmlns:a16="http://schemas.microsoft.com/office/drawing/2014/main" val="684575697"/>
                    </a:ext>
                  </a:extLst>
                </a:gridCol>
                <a:gridCol w="1100802">
                  <a:extLst>
                    <a:ext uri="{9D8B030D-6E8A-4147-A177-3AD203B41FA5}">
                      <a16:colId xmlns:a16="http://schemas.microsoft.com/office/drawing/2014/main" val="838502170"/>
                    </a:ext>
                  </a:extLst>
                </a:gridCol>
              </a:tblGrid>
              <a:tr h="433991">
                <a:tc rowSpan="2">
                  <a:txBody>
                    <a:bodyPr/>
                    <a:lstStyle/>
                    <a:p>
                      <a:pPr marR="176530">
                        <a:lnSpc>
                          <a:spcPct val="150000"/>
                        </a:lnSpc>
                        <a:spcAft>
                          <a:spcPts val="0"/>
                        </a:spcAft>
                      </a:pPr>
                      <a:r>
                        <a:rPr lang="ru-RU" sz="1000" dirty="0">
                          <a:effectLst/>
                        </a:rPr>
                        <a:t> </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20000"/>
                        <a:lumOff val="80000"/>
                      </a:schemeClr>
                    </a:solidFill>
                  </a:tcPr>
                </a:tc>
                <a:tc rowSpan="2">
                  <a:txBody>
                    <a:bodyPr/>
                    <a:lstStyle/>
                    <a:p>
                      <a:pPr marR="176530">
                        <a:lnSpc>
                          <a:spcPct val="150000"/>
                        </a:lnSpc>
                        <a:spcAft>
                          <a:spcPts val="0"/>
                        </a:spcAft>
                      </a:pPr>
                      <a:r>
                        <a:rPr lang="ru-RU" sz="900" dirty="0">
                          <a:solidFill>
                            <a:schemeClr val="accent3">
                              <a:lumMod val="50000"/>
                            </a:schemeClr>
                          </a:solidFill>
                          <a:effectLst/>
                          <a:latin typeface="Arial" panose="020B0604020202020204" pitchFamily="34" charset="0"/>
                          <a:cs typeface="Arial" panose="020B0604020202020204" pitchFamily="34" charset="0"/>
                        </a:rPr>
                        <a:t> </a:t>
                      </a:r>
                    </a:p>
                    <a:p>
                      <a:pPr marR="176530" algn="ctr">
                        <a:lnSpc>
                          <a:spcPct val="150000"/>
                        </a:lnSpc>
                        <a:spcAft>
                          <a:spcPts val="0"/>
                        </a:spcAft>
                      </a:pPr>
                      <a:r>
                        <a:rPr lang="ru-RU" sz="900" dirty="0">
                          <a:solidFill>
                            <a:schemeClr val="accent3">
                              <a:lumMod val="50000"/>
                            </a:schemeClr>
                          </a:solidFill>
                          <a:effectLst/>
                          <a:latin typeface="Arial" panose="020B0604020202020204" pitchFamily="34" charset="0"/>
                          <a:cs typeface="Arial" panose="020B0604020202020204" pitchFamily="34" charset="0"/>
                        </a:rPr>
                        <a:t>Наименование льготы</a:t>
                      </a:r>
                      <a:endParaRPr lang="ru-RU" sz="9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solidFill>
                      <a:schemeClr val="accent5">
                        <a:lumMod val="40000"/>
                        <a:lumOff val="60000"/>
                      </a:schemeClr>
                    </a:solidFill>
                  </a:tcPr>
                </a:tc>
                <a:tc rowSpan="2">
                  <a:txBody>
                    <a:bodyPr/>
                    <a:lstStyle/>
                    <a:p>
                      <a:pPr marR="176530" algn="ctr">
                        <a:lnSpc>
                          <a:spcPct val="150000"/>
                        </a:lnSpc>
                        <a:spcAft>
                          <a:spcPts val="0"/>
                        </a:spcAft>
                      </a:pPr>
                      <a:r>
                        <a:rPr lang="ru-RU" sz="900" dirty="0">
                          <a:solidFill>
                            <a:schemeClr val="accent3">
                              <a:lumMod val="50000"/>
                            </a:schemeClr>
                          </a:solidFill>
                          <a:effectLst/>
                          <a:latin typeface="Arial" panose="020B0604020202020204" pitchFamily="34" charset="0"/>
                          <a:cs typeface="Arial" panose="020B0604020202020204" pitchFamily="34" charset="0"/>
                        </a:rPr>
                        <a:t>Установленный размер </a:t>
                      </a:r>
                      <a:r>
                        <a:rPr lang="ru-RU" sz="900" dirty="0" smtClean="0">
                          <a:solidFill>
                            <a:schemeClr val="accent3">
                              <a:lumMod val="50000"/>
                            </a:schemeClr>
                          </a:solidFill>
                          <a:effectLst/>
                          <a:latin typeface="Arial" panose="020B0604020202020204" pitchFamily="34" charset="0"/>
                          <a:cs typeface="Arial" panose="020B0604020202020204" pitchFamily="34" charset="0"/>
                        </a:rPr>
                        <a:t>льготы</a:t>
                      </a:r>
                      <a:endParaRPr lang="ru-RU" sz="900" dirty="0">
                        <a:solidFill>
                          <a:schemeClr val="accent3">
                            <a:lumMod val="50000"/>
                          </a:schemeClr>
                        </a:solidFill>
                        <a:effectLst/>
                        <a:latin typeface="Arial" panose="020B0604020202020204" pitchFamily="34" charset="0"/>
                        <a:cs typeface="Arial" panose="020B0604020202020204" pitchFamily="34" charset="0"/>
                      </a:endParaRPr>
                    </a:p>
                  </a:txBody>
                  <a:tcPr marL="31459" marR="31459" marT="0" marB="0">
                    <a:solidFill>
                      <a:schemeClr val="accent5">
                        <a:lumMod val="40000"/>
                        <a:lumOff val="60000"/>
                      </a:schemeClr>
                    </a:solidFill>
                  </a:tcPr>
                </a:tc>
                <a:tc gridSpan="5">
                  <a:txBody>
                    <a:bodyPr/>
                    <a:lstStyle/>
                    <a:p>
                      <a:pPr marR="176530" algn="ctr">
                        <a:lnSpc>
                          <a:spcPct val="150000"/>
                        </a:lnSpc>
                        <a:spcAft>
                          <a:spcPts val="0"/>
                        </a:spcAft>
                      </a:pPr>
                      <a:r>
                        <a:rPr lang="ru-RU" sz="900" dirty="0" smtClean="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rPr>
                        <a:t>Оценка налоговых расходов в связи с предоставлением льгот</a:t>
                      </a:r>
                      <a:endParaRPr lang="ru-RU" sz="9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solidFill>
                      <a:schemeClr val="accent5">
                        <a:lumMod val="40000"/>
                        <a:lumOff val="60000"/>
                      </a:schemeClr>
                    </a:solidFill>
                  </a:tcPr>
                </a:tc>
                <a:tc hMerge="1">
                  <a:txBody>
                    <a:bodyPr/>
                    <a:lstStyle/>
                    <a:p>
                      <a:pPr marR="176530" algn="ctr">
                        <a:lnSpc>
                          <a:spcPct val="150000"/>
                        </a:lnSpc>
                        <a:spcAft>
                          <a:spcPts val="0"/>
                        </a:spcAft>
                      </a:pPr>
                      <a:endParaRPr lang="ru-RU" sz="9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solidFill>
                      <a:schemeClr val="accent5">
                        <a:lumMod val="40000"/>
                        <a:lumOff val="60000"/>
                      </a:schemeClr>
                    </a:solidFill>
                  </a:tcPr>
                </a:tc>
                <a:tc hMerge="1">
                  <a:txBody>
                    <a:bodyPr/>
                    <a:lstStyle/>
                    <a:p>
                      <a:pPr marR="176530" algn="ctr">
                        <a:lnSpc>
                          <a:spcPct val="150000"/>
                        </a:lnSpc>
                        <a:spcAft>
                          <a:spcPts val="0"/>
                        </a:spcAft>
                      </a:pPr>
                      <a:endParaRPr lang="ru-RU" sz="9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solidFill>
                      <a:schemeClr val="accent5">
                        <a:lumMod val="40000"/>
                        <a:lumOff val="60000"/>
                      </a:schemeClr>
                    </a:solidFill>
                  </a:tcPr>
                </a:tc>
                <a:tc hMerge="1">
                  <a:txBody>
                    <a:bodyPr/>
                    <a:lstStyle/>
                    <a:p>
                      <a:pPr marR="176530" algn="ctr">
                        <a:lnSpc>
                          <a:spcPct val="150000"/>
                        </a:lnSpc>
                        <a:spcAft>
                          <a:spcPts val="0"/>
                        </a:spcAft>
                      </a:pPr>
                      <a:endParaRPr lang="ru-RU" sz="9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solidFill>
                      <a:schemeClr val="accent5">
                        <a:lumMod val="40000"/>
                        <a:lumOff val="60000"/>
                      </a:schemeClr>
                    </a:solidFill>
                  </a:tcPr>
                </a:tc>
                <a:tc hMerge="1">
                  <a:txBody>
                    <a:bodyPr/>
                    <a:lstStyle/>
                    <a:p>
                      <a:pPr marR="176530" algn="ctr">
                        <a:lnSpc>
                          <a:spcPct val="150000"/>
                        </a:lnSpc>
                        <a:spcAft>
                          <a:spcPts val="0"/>
                        </a:spcAft>
                      </a:pPr>
                      <a:endParaRPr lang="ru-RU" sz="9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solidFill>
                      <a:schemeClr val="accent5">
                        <a:lumMod val="40000"/>
                        <a:lumOff val="60000"/>
                      </a:schemeClr>
                    </a:solidFill>
                  </a:tcPr>
                </a:tc>
                <a:extLst>
                  <a:ext uri="{0D108BD9-81ED-4DB2-BD59-A6C34878D82A}">
                    <a16:rowId xmlns:a16="http://schemas.microsoft.com/office/drawing/2014/main" val="3363464494"/>
                  </a:ext>
                </a:extLst>
              </a:tr>
              <a:tr h="131197">
                <a:tc vMerge="1">
                  <a:txBody>
                    <a:bodyPr/>
                    <a:lstStyle/>
                    <a:p>
                      <a:endParaRPr lang="ru-RU"/>
                    </a:p>
                  </a:txBody>
                  <a:tcPr/>
                </a:tc>
                <a:tc vMerge="1">
                  <a:txBody>
                    <a:bodyPr/>
                    <a:lstStyle/>
                    <a:p>
                      <a:endParaRPr lang="ru-RU"/>
                    </a:p>
                  </a:txBody>
                  <a:tcPr/>
                </a:tc>
                <a:tc vMerge="1">
                  <a:txBody>
                    <a:bodyPr/>
                    <a:lstStyle/>
                    <a:p>
                      <a:pPr marR="176530" algn="ctr">
                        <a:lnSpc>
                          <a:spcPct val="150000"/>
                        </a:lnSpc>
                        <a:spcAft>
                          <a:spcPts val="0"/>
                        </a:spcAft>
                      </a:pPr>
                      <a:endParaRPr lang="ru-RU"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algn="ctr" fontAlgn="b"/>
                      <a:r>
                        <a:rPr lang="ru-RU" sz="1100" b="1" u="none" strike="noStrike" dirty="0">
                          <a:effectLst/>
                        </a:rPr>
                        <a:t>Отчет </a:t>
                      </a:r>
                      <a:r>
                        <a:rPr lang="ru-RU" sz="1100" b="1" u="none" strike="noStrike" dirty="0" smtClean="0">
                          <a:effectLst/>
                        </a:rPr>
                        <a:t>2023 год, тыс. руб.</a:t>
                      </a:r>
                      <a:endParaRPr lang="ru-RU" sz="1100" b="1" i="0" u="none" strike="noStrike" dirty="0">
                        <a:effectLst/>
                        <a:latin typeface="Arial" panose="020B0604020202020204" pitchFamily="34" charset="0"/>
                      </a:endParaRPr>
                    </a:p>
                  </a:txBody>
                  <a:tcPr marL="7425" marR="7425" marT="7425" marB="0" anchor="b"/>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100" b="1" u="none" strike="noStrike" dirty="0" smtClean="0">
                          <a:effectLst/>
                        </a:rPr>
                        <a:t>Оценка 2024 год, тыс. руб.</a:t>
                      </a:r>
                      <a:endParaRPr lang="ru-RU" sz="1100" b="1" i="0" u="none" strike="noStrike" dirty="0" smtClean="0">
                        <a:effectLst/>
                        <a:latin typeface="Arial" panose="020B0604020202020204" pitchFamily="34" charset="0"/>
                      </a:endParaRPr>
                    </a:p>
                  </a:txBody>
                  <a:tcPr marL="7425" marR="7425" marT="7425" marB="0" anchor="b"/>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100" b="1" u="none" strike="noStrike" dirty="0" smtClean="0">
                          <a:effectLst/>
                        </a:rPr>
                        <a:t>Прогноз 2025 год, тыс. руб.</a:t>
                      </a:r>
                      <a:endParaRPr lang="ru-RU" sz="1100" b="1" i="0" u="none" strike="noStrike" dirty="0" smtClean="0">
                        <a:effectLst/>
                        <a:latin typeface="Arial" panose="020B0604020202020204" pitchFamily="34" charset="0"/>
                      </a:endParaRPr>
                    </a:p>
                  </a:txBody>
                  <a:tcPr marL="7425" marR="7425" marT="7425" marB="0" anchor="b"/>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100" b="1" u="none" strike="noStrike" dirty="0">
                          <a:effectLst/>
                        </a:rPr>
                        <a:t>Прогноз </a:t>
                      </a:r>
                      <a:r>
                        <a:rPr lang="ru-RU" sz="1100" b="1" u="none" strike="noStrike" dirty="0" smtClean="0">
                          <a:effectLst/>
                        </a:rPr>
                        <a:t>2026 год, тыс. руб.</a:t>
                      </a:r>
                      <a:endParaRPr lang="ru-RU" sz="1100" b="1" i="0" u="none" strike="noStrike" dirty="0" smtClean="0">
                        <a:effectLst/>
                        <a:latin typeface="Arial" panose="020B0604020202020204" pitchFamily="34" charset="0"/>
                      </a:endParaRPr>
                    </a:p>
                  </a:txBody>
                  <a:tcPr marL="7425" marR="7425" marT="7425" marB="0" anchor="b"/>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100" b="1" u="none" strike="noStrike" dirty="0">
                          <a:effectLst/>
                        </a:rPr>
                        <a:t>Прогноз </a:t>
                      </a:r>
                      <a:r>
                        <a:rPr lang="ru-RU" sz="1100" b="1" u="none" strike="noStrike" dirty="0" smtClean="0">
                          <a:effectLst/>
                        </a:rPr>
                        <a:t>2027 год, тыс. </a:t>
                      </a:r>
                      <a:r>
                        <a:rPr lang="ru-RU" sz="1100" b="1" u="none" strike="noStrike" smtClean="0">
                          <a:effectLst/>
                        </a:rPr>
                        <a:t>руб.</a:t>
                      </a:r>
                      <a:endParaRPr lang="ru-RU" sz="1100" b="1" i="0" u="none" strike="noStrike" smtClean="0">
                        <a:effectLst/>
                        <a:latin typeface="Arial" panose="020B0604020202020204" pitchFamily="34" charset="0"/>
                      </a:endParaRPr>
                    </a:p>
                  </a:txBody>
                  <a:tcPr marL="7425" marR="7425" marT="7425" marB="0" anchor="b"/>
                </a:tc>
                <a:extLst>
                  <a:ext uri="{0D108BD9-81ED-4DB2-BD59-A6C34878D82A}">
                    <a16:rowId xmlns:a16="http://schemas.microsoft.com/office/drawing/2014/main" val="967480096"/>
                  </a:ext>
                </a:extLst>
              </a:tr>
              <a:tr h="327851">
                <a:tc>
                  <a:txBody>
                    <a:bodyPr/>
                    <a:lstStyle/>
                    <a:p>
                      <a:pPr marR="176530">
                        <a:lnSpc>
                          <a:spcPct val="150000"/>
                        </a:lnSpc>
                        <a:spcAft>
                          <a:spcPts val="0"/>
                        </a:spcAft>
                      </a:pPr>
                      <a:r>
                        <a:rPr lang="ru-RU" sz="1050" dirty="0" smtClean="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rPr>
                        <a:t>15</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gn="just">
                        <a:lnSpc>
                          <a:spcPct val="150000"/>
                        </a:lnSpc>
                        <a:spcAft>
                          <a:spcPts val="0"/>
                        </a:spcAft>
                      </a:pPr>
                      <a:r>
                        <a:rPr lang="ru-RU" sz="1000" dirty="0" smtClean="0">
                          <a:effectLst/>
                        </a:rPr>
                        <a:t>Льготы в виде уменьшения исчисленной суммы земельного налога на 50 процентов в отношении одного земельного участка на территории городского округа Долгопрудный Московской области по выбору налогоплательщика, предназначенного для индивидуального жилищного строительства, личного подсобного хозяйства (приусадебный земельный участок), ведения личного подсобного хозяйства на полевых участках, садоводства и огородничества.</a:t>
                      </a:r>
                    </a:p>
                    <a:p>
                      <a:pPr marR="176530" algn="just">
                        <a:lnSpc>
                          <a:spcPct val="150000"/>
                        </a:lnSpc>
                        <a:spcAft>
                          <a:spcPts val="0"/>
                        </a:spcAft>
                      </a:pPr>
                      <a:r>
                        <a:rPr lang="ru-RU" sz="1000" dirty="0" smtClean="0">
                          <a:effectLst/>
                        </a:rPr>
                        <a:t>Налоговые </a:t>
                      </a:r>
                      <a:r>
                        <a:rPr lang="ru-RU" sz="1000" dirty="0">
                          <a:effectLst/>
                        </a:rPr>
                        <a:t>льготы  предоставляются следующим категориям налогоплательщиков:</a:t>
                      </a:r>
                    </a:p>
                    <a:p>
                      <a:pPr marR="176530" algn="just">
                        <a:lnSpc>
                          <a:spcPct val="150000"/>
                        </a:lnSpc>
                        <a:spcAft>
                          <a:spcPts val="0"/>
                        </a:spcAft>
                      </a:pPr>
                      <a:r>
                        <a:rPr lang="ru-RU" sz="1000" dirty="0">
                          <a:effectLst/>
                        </a:rPr>
                        <a:t>-  малоимущим семьям и малоимущим одиноко проживающим гражданам, среднегодовой доход которых ниже величины прожиточного минимума, установленного в Московской области на душу населения, имеющим в собственности, постоянном (бессрочном) пользовании или пожизненном наследуемом владении вышеуказанные земельные участки. Налоговая льгота предоставляется одному из членов семьи по одному земельному участку.</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tc>
                <a:tc>
                  <a:txBody>
                    <a:bodyPr/>
                    <a:lstStyle/>
                    <a:p>
                      <a:pPr marR="176530" algn="ctr">
                        <a:lnSpc>
                          <a:spcPct val="150000"/>
                        </a:lnSpc>
                        <a:spcAft>
                          <a:spcPts val="0"/>
                        </a:spcAft>
                      </a:pPr>
                      <a:r>
                        <a:rPr lang="ru-RU" sz="1000" dirty="0">
                          <a:effectLst/>
                          <a:latin typeface="Arial" panose="020B0604020202020204" pitchFamily="34" charset="0"/>
                          <a:cs typeface="Arial" panose="020B0604020202020204" pitchFamily="34" charset="0"/>
                        </a:rPr>
                        <a:t>50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16680" marR="16680"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L="0" marR="176530" indent="0" algn="ctr" defTabSz="914400" rtl="0" eaLnBrk="1" fontAlgn="auto" latinLnBrk="0" hangingPunct="1">
                        <a:lnSpc>
                          <a:spcPct val="150000"/>
                        </a:lnSpc>
                        <a:spcBef>
                          <a:spcPts val="0"/>
                        </a:spcBef>
                        <a:spcAft>
                          <a:spcPts val="0"/>
                        </a:spcAft>
                        <a:buClrTx/>
                        <a:buSzTx/>
                        <a:buFontTx/>
                        <a:buNone/>
                        <a:tabLst/>
                        <a:defRPr/>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p>
                  </a:txBody>
                  <a:tcPr marL="31459" marR="31459" marT="0" marB="0" anchor="ctr"/>
                </a:tc>
                <a:tc>
                  <a:txBody>
                    <a:bodyPr/>
                    <a:lstStyle/>
                    <a:p>
                      <a:pPr marL="0" marR="176530" indent="0" algn="ctr" defTabSz="914400" rtl="0" eaLnBrk="1" fontAlgn="auto" latinLnBrk="0" hangingPunct="1">
                        <a:lnSpc>
                          <a:spcPct val="150000"/>
                        </a:lnSpc>
                        <a:spcBef>
                          <a:spcPts val="0"/>
                        </a:spcBef>
                        <a:spcAft>
                          <a:spcPts val="0"/>
                        </a:spcAft>
                        <a:buClrTx/>
                        <a:buSzTx/>
                        <a:buFontTx/>
                        <a:buNone/>
                        <a:tabLst/>
                        <a:defRPr/>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p>
                  </a:txBody>
                  <a:tcPr marL="31459" marR="31459" marT="0" marB="0" anchor="ctr"/>
                </a:tc>
                <a:tc>
                  <a:txBody>
                    <a:bodyPr/>
                    <a:lstStyle/>
                    <a:p>
                      <a:pPr marL="0" marR="176530" indent="0" algn="ctr" defTabSz="914400" rtl="0" eaLnBrk="1" fontAlgn="auto" latinLnBrk="0" hangingPunct="1">
                        <a:lnSpc>
                          <a:spcPct val="150000"/>
                        </a:lnSpc>
                        <a:spcBef>
                          <a:spcPts val="0"/>
                        </a:spcBef>
                        <a:spcAft>
                          <a:spcPts val="0"/>
                        </a:spcAft>
                        <a:buClrTx/>
                        <a:buSzTx/>
                        <a:buFontTx/>
                        <a:buNone/>
                        <a:tabLst/>
                        <a:defRPr/>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p>
                  </a:txBody>
                  <a:tcPr marL="31459" marR="31459" marT="0" marB="0" anchor="ctr"/>
                </a:tc>
                <a:tc>
                  <a:txBody>
                    <a:bodyPr/>
                    <a:lstStyle/>
                    <a:p>
                      <a:pPr marL="0" marR="176530" indent="0" algn="ctr" defTabSz="914400" rtl="0" eaLnBrk="1" fontAlgn="auto" latinLnBrk="0" hangingPunct="1">
                        <a:lnSpc>
                          <a:spcPct val="150000"/>
                        </a:lnSpc>
                        <a:spcBef>
                          <a:spcPts val="0"/>
                        </a:spcBef>
                        <a:spcAft>
                          <a:spcPts val="0"/>
                        </a:spcAft>
                        <a:buClrTx/>
                        <a:buSzTx/>
                        <a:buFontTx/>
                        <a:buNone/>
                        <a:tabLst/>
                        <a:defRPr/>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p>
                  </a:txBody>
                  <a:tcPr marL="31459" marR="31459" marT="0" marB="0" anchor="ctr"/>
                </a:tc>
                <a:extLst>
                  <a:ext uri="{0D108BD9-81ED-4DB2-BD59-A6C34878D82A}">
                    <a16:rowId xmlns:a16="http://schemas.microsoft.com/office/drawing/2014/main" val="1825609417"/>
                  </a:ext>
                </a:extLst>
              </a:tr>
            </a:tbl>
          </a:graphicData>
        </a:graphic>
      </p:graphicFrame>
      <p:sp>
        <p:nvSpPr>
          <p:cNvPr id="3" name="Номер слайда 2">
            <a:extLst>
              <a:ext uri="{FF2B5EF4-FFF2-40B4-BE49-F238E27FC236}">
                <a16:creationId xmlns:a16="http://schemas.microsoft.com/office/drawing/2014/main" id="{5226E671-B45B-460B-B62C-7D2DD366391A}"/>
              </a:ext>
            </a:extLst>
          </p:cNvPr>
          <p:cNvSpPr>
            <a:spLocks noGrp="1"/>
          </p:cNvSpPr>
          <p:nvPr>
            <p:ph type="sldNum" sz="quarter" idx="12"/>
          </p:nvPr>
        </p:nvSpPr>
        <p:spPr>
          <a:xfrm>
            <a:off x="10879975" y="6486524"/>
            <a:ext cx="1312025" cy="365125"/>
          </a:xfrm>
        </p:spPr>
        <p:txBody>
          <a:bodyPr/>
          <a:lstStyle/>
          <a:p>
            <a:fld id="{F203300F-B5E5-4D9E-9381-383162CC59FB}" type="slidenum">
              <a:rPr lang="ru-RU" smtClean="0">
                <a:solidFill>
                  <a:schemeClr val="accent6">
                    <a:lumMod val="50000"/>
                  </a:schemeClr>
                </a:solidFill>
              </a:rPr>
              <a:t>36</a:t>
            </a:fld>
            <a:endParaRPr lang="ru-RU" dirty="0">
              <a:solidFill>
                <a:schemeClr val="accent6">
                  <a:lumMod val="50000"/>
                </a:schemeClr>
              </a:solidFill>
            </a:endParaRPr>
          </a:p>
        </p:txBody>
      </p:sp>
      <p:pic>
        <p:nvPicPr>
          <p:cNvPr id="7" name="Объект 6">
            <a:extLst>
              <a:ext uri="{FF2B5EF4-FFF2-40B4-BE49-F238E27FC236}">
                <a16:creationId xmlns:a16="http://schemas.microsoft.com/office/drawing/2014/main" id="{E2F56E4A-C71A-423D-A7C6-741292391107}"/>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40317983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7C4886C-9325-4E7F-92C2-A52B991832F9}"/>
              </a:ext>
            </a:extLst>
          </p:cNvPr>
          <p:cNvSpPr>
            <a:spLocks noGrp="1"/>
          </p:cNvSpPr>
          <p:nvPr>
            <p:ph type="title"/>
          </p:nvPr>
        </p:nvSpPr>
        <p:spPr>
          <a:xfrm>
            <a:off x="904241" y="7355"/>
            <a:ext cx="11115040" cy="1015663"/>
          </a:xfrm>
        </p:spPr>
        <p:txBody>
          <a:bodyPr vert="horz" lIns="91440" tIns="45720" rIns="91440" bIns="45720" rtlCol="0" anchor="ctr">
            <a:normAutofit fontScale="90000"/>
          </a:bodyPr>
          <a:lstStyle/>
          <a:p>
            <a:pPr algn="ctr">
              <a:lnSpc>
                <a:spcPct val="90000"/>
              </a:lnSpc>
            </a:pPr>
            <a:r>
              <a:rPr lang="ru-RU" sz="2400" dirty="0">
                <a:solidFill>
                  <a:schemeClr val="tx1"/>
                </a:solidFill>
              </a:rPr>
              <a:t>Реестр налоговых льгот по земельному налогу, установленных решением Совета депутатов </a:t>
            </a:r>
            <a:r>
              <a:rPr lang="ru-RU" sz="2400" dirty="0" err="1">
                <a:solidFill>
                  <a:schemeClr val="tx1"/>
                </a:solidFill>
              </a:rPr>
              <a:t>г.Долгопрудного</a:t>
            </a:r>
            <a:r>
              <a:rPr lang="ru-RU" sz="2400" dirty="0">
                <a:solidFill>
                  <a:schemeClr val="tx1"/>
                </a:solidFill>
              </a:rPr>
              <a:t> от 22.06.2012  № 95-нр «О земельном налоге на территории городского округа Долгопрудный»</a:t>
            </a:r>
          </a:p>
        </p:txBody>
      </p:sp>
      <p:graphicFrame>
        <p:nvGraphicFramePr>
          <p:cNvPr id="5" name="Объект 4">
            <a:extLst>
              <a:ext uri="{FF2B5EF4-FFF2-40B4-BE49-F238E27FC236}">
                <a16:creationId xmlns:a16="http://schemas.microsoft.com/office/drawing/2014/main" id="{DB84A273-9F30-42D0-A9F6-17B7899F2011}"/>
              </a:ext>
            </a:extLst>
          </p:cNvPr>
          <p:cNvGraphicFramePr>
            <a:graphicFrameLocks noGrp="1"/>
          </p:cNvGraphicFramePr>
          <p:nvPr>
            <p:ph idx="1"/>
            <p:extLst>
              <p:ext uri="{D42A27DB-BD31-4B8C-83A1-F6EECF244321}">
                <p14:modId xmlns:p14="http://schemas.microsoft.com/office/powerpoint/2010/main" val="1528763720"/>
              </p:ext>
            </p:extLst>
          </p:nvPr>
        </p:nvGraphicFramePr>
        <p:xfrm>
          <a:off x="153910" y="976946"/>
          <a:ext cx="11865371" cy="5440999"/>
        </p:xfrm>
        <a:graphic>
          <a:graphicData uri="http://schemas.openxmlformats.org/drawingml/2006/table">
            <a:tbl>
              <a:tblPr firstRow="1" firstCol="1" bandRow="1" bandCol="1">
                <a:tableStyleId>{5C22544A-7EE6-4342-B048-85BDC9FD1C3A}</a:tableStyleId>
              </a:tblPr>
              <a:tblGrid>
                <a:gridCol w="380244">
                  <a:extLst>
                    <a:ext uri="{9D8B030D-6E8A-4147-A177-3AD203B41FA5}">
                      <a16:colId xmlns:a16="http://schemas.microsoft.com/office/drawing/2014/main" val="1321127670"/>
                    </a:ext>
                  </a:extLst>
                </a:gridCol>
                <a:gridCol w="5078995">
                  <a:extLst>
                    <a:ext uri="{9D8B030D-6E8A-4147-A177-3AD203B41FA5}">
                      <a16:colId xmlns:a16="http://schemas.microsoft.com/office/drawing/2014/main" val="2385509948"/>
                    </a:ext>
                  </a:extLst>
                </a:gridCol>
                <a:gridCol w="832918">
                  <a:extLst>
                    <a:ext uri="{9D8B030D-6E8A-4147-A177-3AD203B41FA5}">
                      <a16:colId xmlns:a16="http://schemas.microsoft.com/office/drawing/2014/main" val="1121755877"/>
                    </a:ext>
                  </a:extLst>
                </a:gridCol>
                <a:gridCol w="1176951">
                  <a:extLst>
                    <a:ext uri="{9D8B030D-6E8A-4147-A177-3AD203B41FA5}">
                      <a16:colId xmlns:a16="http://schemas.microsoft.com/office/drawing/2014/main" val="2278974439"/>
                    </a:ext>
                  </a:extLst>
                </a:gridCol>
                <a:gridCol w="1077362">
                  <a:extLst>
                    <a:ext uri="{9D8B030D-6E8A-4147-A177-3AD203B41FA5}">
                      <a16:colId xmlns:a16="http://schemas.microsoft.com/office/drawing/2014/main" val="2270281270"/>
                    </a:ext>
                  </a:extLst>
                </a:gridCol>
                <a:gridCol w="1176951">
                  <a:extLst>
                    <a:ext uri="{9D8B030D-6E8A-4147-A177-3AD203B41FA5}">
                      <a16:colId xmlns:a16="http://schemas.microsoft.com/office/drawing/2014/main" val="3225516840"/>
                    </a:ext>
                  </a:extLst>
                </a:gridCol>
                <a:gridCol w="1041148">
                  <a:extLst>
                    <a:ext uri="{9D8B030D-6E8A-4147-A177-3AD203B41FA5}">
                      <a16:colId xmlns:a16="http://schemas.microsoft.com/office/drawing/2014/main" val="684575697"/>
                    </a:ext>
                  </a:extLst>
                </a:gridCol>
                <a:gridCol w="1100802">
                  <a:extLst>
                    <a:ext uri="{9D8B030D-6E8A-4147-A177-3AD203B41FA5}">
                      <a16:colId xmlns:a16="http://schemas.microsoft.com/office/drawing/2014/main" val="838502170"/>
                    </a:ext>
                  </a:extLst>
                </a:gridCol>
              </a:tblGrid>
              <a:tr h="433991">
                <a:tc rowSpan="2">
                  <a:txBody>
                    <a:bodyPr/>
                    <a:lstStyle/>
                    <a:p>
                      <a:pPr marR="176530">
                        <a:lnSpc>
                          <a:spcPct val="150000"/>
                        </a:lnSpc>
                        <a:spcAft>
                          <a:spcPts val="0"/>
                        </a:spcAft>
                      </a:pPr>
                      <a:r>
                        <a:rPr lang="ru-RU" sz="1000" dirty="0">
                          <a:effectLst/>
                        </a:rPr>
                        <a:t> </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20000"/>
                        <a:lumOff val="80000"/>
                      </a:schemeClr>
                    </a:solidFill>
                  </a:tcPr>
                </a:tc>
                <a:tc rowSpan="2">
                  <a:txBody>
                    <a:bodyPr/>
                    <a:lstStyle/>
                    <a:p>
                      <a:pPr marR="176530">
                        <a:lnSpc>
                          <a:spcPct val="150000"/>
                        </a:lnSpc>
                        <a:spcAft>
                          <a:spcPts val="0"/>
                        </a:spcAft>
                      </a:pPr>
                      <a:r>
                        <a:rPr lang="ru-RU" sz="900" dirty="0">
                          <a:solidFill>
                            <a:schemeClr val="accent3">
                              <a:lumMod val="50000"/>
                            </a:schemeClr>
                          </a:solidFill>
                          <a:effectLst/>
                          <a:latin typeface="Arial" panose="020B0604020202020204" pitchFamily="34" charset="0"/>
                          <a:cs typeface="Arial" panose="020B0604020202020204" pitchFamily="34" charset="0"/>
                        </a:rPr>
                        <a:t> </a:t>
                      </a:r>
                    </a:p>
                    <a:p>
                      <a:pPr marR="176530" algn="ctr">
                        <a:lnSpc>
                          <a:spcPct val="150000"/>
                        </a:lnSpc>
                        <a:spcAft>
                          <a:spcPts val="0"/>
                        </a:spcAft>
                      </a:pPr>
                      <a:r>
                        <a:rPr lang="ru-RU" sz="900" dirty="0">
                          <a:solidFill>
                            <a:schemeClr val="accent3">
                              <a:lumMod val="50000"/>
                            </a:schemeClr>
                          </a:solidFill>
                          <a:effectLst/>
                          <a:latin typeface="Arial" panose="020B0604020202020204" pitchFamily="34" charset="0"/>
                          <a:cs typeface="Arial" panose="020B0604020202020204" pitchFamily="34" charset="0"/>
                        </a:rPr>
                        <a:t>Наименование льготы</a:t>
                      </a:r>
                      <a:endParaRPr lang="ru-RU" sz="9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solidFill>
                      <a:schemeClr val="accent5">
                        <a:lumMod val="40000"/>
                        <a:lumOff val="60000"/>
                      </a:schemeClr>
                    </a:solidFill>
                  </a:tcPr>
                </a:tc>
                <a:tc rowSpan="2">
                  <a:txBody>
                    <a:bodyPr/>
                    <a:lstStyle/>
                    <a:p>
                      <a:pPr marR="176530" algn="ctr">
                        <a:lnSpc>
                          <a:spcPct val="150000"/>
                        </a:lnSpc>
                        <a:spcAft>
                          <a:spcPts val="0"/>
                        </a:spcAft>
                      </a:pPr>
                      <a:r>
                        <a:rPr lang="ru-RU" sz="900" dirty="0">
                          <a:solidFill>
                            <a:schemeClr val="accent3">
                              <a:lumMod val="50000"/>
                            </a:schemeClr>
                          </a:solidFill>
                          <a:effectLst/>
                          <a:latin typeface="Arial" panose="020B0604020202020204" pitchFamily="34" charset="0"/>
                          <a:cs typeface="Arial" panose="020B0604020202020204" pitchFamily="34" charset="0"/>
                        </a:rPr>
                        <a:t>Установленный размер </a:t>
                      </a:r>
                      <a:r>
                        <a:rPr lang="ru-RU" sz="900" dirty="0" smtClean="0">
                          <a:solidFill>
                            <a:schemeClr val="accent3">
                              <a:lumMod val="50000"/>
                            </a:schemeClr>
                          </a:solidFill>
                          <a:effectLst/>
                          <a:latin typeface="Arial" panose="020B0604020202020204" pitchFamily="34" charset="0"/>
                          <a:cs typeface="Arial" panose="020B0604020202020204" pitchFamily="34" charset="0"/>
                        </a:rPr>
                        <a:t>льготы</a:t>
                      </a:r>
                      <a:endParaRPr lang="ru-RU" sz="900" dirty="0">
                        <a:solidFill>
                          <a:schemeClr val="accent3">
                            <a:lumMod val="50000"/>
                          </a:schemeClr>
                        </a:solidFill>
                        <a:effectLst/>
                        <a:latin typeface="Arial" panose="020B0604020202020204" pitchFamily="34" charset="0"/>
                        <a:cs typeface="Arial" panose="020B0604020202020204" pitchFamily="34" charset="0"/>
                      </a:endParaRPr>
                    </a:p>
                  </a:txBody>
                  <a:tcPr marL="31459" marR="31459" marT="0" marB="0">
                    <a:solidFill>
                      <a:schemeClr val="accent5">
                        <a:lumMod val="40000"/>
                        <a:lumOff val="60000"/>
                      </a:schemeClr>
                    </a:solidFill>
                  </a:tcPr>
                </a:tc>
                <a:tc gridSpan="5">
                  <a:txBody>
                    <a:bodyPr/>
                    <a:lstStyle/>
                    <a:p>
                      <a:pPr marR="176530" algn="ctr">
                        <a:lnSpc>
                          <a:spcPct val="150000"/>
                        </a:lnSpc>
                        <a:spcAft>
                          <a:spcPts val="0"/>
                        </a:spcAft>
                      </a:pPr>
                      <a:r>
                        <a:rPr lang="ru-RU" sz="900" dirty="0" smtClean="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rPr>
                        <a:t>Оценка налоговых расходов в связи с предоставлением льгот</a:t>
                      </a:r>
                      <a:endParaRPr lang="ru-RU" sz="9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solidFill>
                      <a:schemeClr val="accent5">
                        <a:lumMod val="40000"/>
                        <a:lumOff val="60000"/>
                      </a:schemeClr>
                    </a:solidFill>
                  </a:tcPr>
                </a:tc>
                <a:tc hMerge="1">
                  <a:txBody>
                    <a:bodyPr/>
                    <a:lstStyle/>
                    <a:p>
                      <a:pPr marR="176530" algn="ctr">
                        <a:lnSpc>
                          <a:spcPct val="150000"/>
                        </a:lnSpc>
                        <a:spcAft>
                          <a:spcPts val="0"/>
                        </a:spcAft>
                      </a:pPr>
                      <a:endParaRPr lang="ru-RU" sz="9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solidFill>
                      <a:schemeClr val="accent5">
                        <a:lumMod val="40000"/>
                        <a:lumOff val="60000"/>
                      </a:schemeClr>
                    </a:solidFill>
                  </a:tcPr>
                </a:tc>
                <a:tc hMerge="1">
                  <a:txBody>
                    <a:bodyPr/>
                    <a:lstStyle/>
                    <a:p>
                      <a:pPr marR="176530" algn="ctr">
                        <a:lnSpc>
                          <a:spcPct val="150000"/>
                        </a:lnSpc>
                        <a:spcAft>
                          <a:spcPts val="0"/>
                        </a:spcAft>
                      </a:pPr>
                      <a:endParaRPr lang="ru-RU" sz="9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solidFill>
                      <a:schemeClr val="accent5">
                        <a:lumMod val="40000"/>
                        <a:lumOff val="60000"/>
                      </a:schemeClr>
                    </a:solidFill>
                  </a:tcPr>
                </a:tc>
                <a:tc hMerge="1">
                  <a:txBody>
                    <a:bodyPr/>
                    <a:lstStyle/>
                    <a:p>
                      <a:pPr marR="176530" algn="ctr">
                        <a:lnSpc>
                          <a:spcPct val="150000"/>
                        </a:lnSpc>
                        <a:spcAft>
                          <a:spcPts val="0"/>
                        </a:spcAft>
                      </a:pPr>
                      <a:endParaRPr lang="ru-RU" sz="9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solidFill>
                      <a:schemeClr val="accent5">
                        <a:lumMod val="40000"/>
                        <a:lumOff val="60000"/>
                      </a:schemeClr>
                    </a:solidFill>
                  </a:tcPr>
                </a:tc>
                <a:tc hMerge="1">
                  <a:txBody>
                    <a:bodyPr/>
                    <a:lstStyle/>
                    <a:p>
                      <a:pPr marR="176530" algn="ctr">
                        <a:lnSpc>
                          <a:spcPct val="150000"/>
                        </a:lnSpc>
                        <a:spcAft>
                          <a:spcPts val="0"/>
                        </a:spcAft>
                      </a:pPr>
                      <a:endParaRPr lang="ru-RU" sz="9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solidFill>
                      <a:schemeClr val="accent5">
                        <a:lumMod val="40000"/>
                        <a:lumOff val="60000"/>
                      </a:schemeClr>
                    </a:solidFill>
                  </a:tcPr>
                </a:tc>
                <a:extLst>
                  <a:ext uri="{0D108BD9-81ED-4DB2-BD59-A6C34878D82A}">
                    <a16:rowId xmlns:a16="http://schemas.microsoft.com/office/drawing/2014/main" val="3363464494"/>
                  </a:ext>
                </a:extLst>
              </a:tr>
              <a:tr h="131197">
                <a:tc vMerge="1">
                  <a:txBody>
                    <a:bodyPr/>
                    <a:lstStyle/>
                    <a:p>
                      <a:endParaRPr lang="ru-RU"/>
                    </a:p>
                  </a:txBody>
                  <a:tcPr/>
                </a:tc>
                <a:tc vMerge="1">
                  <a:txBody>
                    <a:bodyPr/>
                    <a:lstStyle/>
                    <a:p>
                      <a:endParaRPr lang="ru-RU"/>
                    </a:p>
                  </a:txBody>
                  <a:tcPr/>
                </a:tc>
                <a:tc vMerge="1">
                  <a:txBody>
                    <a:bodyPr/>
                    <a:lstStyle/>
                    <a:p>
                      <a:pPr marR="176530" algn="ctr">
                        <a:lnSpc>
                          <a:spcPct val="150000"/>
                        </a:lnSpc>
                        <a:spcAft>
                          <a:spcPts val="0"/>
                        </a:spcAft>
                      </a:pPr>
                      <a:endParaRPr lang="ru-RU"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algn="ctr" fontAlgn="b"/>
                      <a:r>
                        <a:rPr lang="ru-RU" sz="1100" b="1" u="none" strike="noStrike" dirty="0">
                          <a:effectLst/>
                        </a:rPr>
                        <a:t>Отчет </a:t>
                      </a:r>
                      <a:r>
                        <a:rPr lang="ru-RU" sz="1100" b="1" u="none" strike="noStrike" dirty="0" smtClean="0">
                          <a:effectLst/>
                        </a:rPr>
                        <a:t>2023 год, тыс. руб.</a:t>
                      </a:r>
                      <a:endParaRPr lang="ru-RU" sz="1100" b="1" i="0" u="none" strike="noStrike" dirty="0">
                        <a:effectLst/>
                        <a:latin typeface="Arial" panose="020B0604020202020204" pitchFamily="34" charset="0"/>
                      </a:endParaRPr>
                    </a:p>
                  </a:txBody>
                  <a:tcPr marL="7425" marR="7425" marT="7425" marB="0" anchor="b"/>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100" b="1" u="none" strike="noStrike" dirty="0" smtClean="0">
                          <a:effectLst/>
                        </a:rPr>
                        <a:t>Оценка 2024 год, тыс. руб.</a:t>
                      </a:r>
                      <a:endParaRPr lang="ru-RU" sz="1100" b="1" i="0" u="none" strike="noStrike" dirty="0" smtClean="0">
                        <a:effectLst/>
                        <a:latin typeface="Arial" panose="020B0604020202020204" pitchFamily="34" charset="0"/>
                      </a:endParaRPr>
                    </a:p>
                  </a:txBody>
                  <a:tcPr marL="7425" marR="7425" marT="7425" marB="0" anchor="b"/>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100" b="1" u="none" strike="noStrike" dirty="0" smtClean="0">
                          <a:effectLst/>
                        </a:rPr>
                        <a:t>Прогноз 2025 год, тыс. руб.</a:t>
                      </a:r>
                      <a:endParaRPr lang="ru-RU" sz="1100" b="1" i="0" u="none" strike="noStrike" dirty="0" smtClean="0">
                        <a:effectLst/>
                        <a:latin typeface="Arial" panose="020B0604020202020204" pitchFamily="34" charset="0"/>
                      </a:endParaRPr>
                    </a:p>
                  </a:txBody>
                  <a:tcPr marL="7425" marR="7425" marT="7425" marB="0" anchor="b"/>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100" b="1" u="none" strike="noStrike" dirty="0">
                          <a:effectLst/>
                        </a:rPr>
                        <a:t>Прогноз </a:t>
                      </a:r>
                      <a:r>
                        <a:rPr lang="ru-RU" sz="1100" b="1" u="none" strike="noStrike" dirty="0" smtClean="0">
                          <a:effectLst/>
                        </a:rPr>
                        <a:t>2026 год, тыс. руб.</a:t>
                      </a:r>
                      <a:endParaRPr lang="ru-RU" sz="1100" b="1" i="0" u="none" strike="noStrike" dirty="0" smtClean="0">
                        <a:effectLst/>
                        <a:latin typeface="Arial" panose="020B0604020202020204" pitchFamily="34" charset="0"/>
                      </a:endParaRPr>
                    </a:p>
                  </a:txBody>
                  <a:tcPr marL="7425" marR="7425" marT="7425" marB="0" anchor="b"/>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100" b="1" u="none" strike="noStrike" dirty="0">
                          <a:effectLst/>
                        </a:rPr>
                        <a:t>Прогноз </a:t>
                      </a:r>
                      <a:r>
                        <a:rPr lang="ru-RU" sz="1100" b="1" u="none" strike="noStrike" dirty="0" smtClean="0">
                          <a:effectLst/>
                        </a:rPr>
                        <a:t>2027 год, тыс. руб.</a:t>
                      </a:r>
                      <a:endParaRPr lang="ru-RU" sz="1100" b="1" i="0" u="none" strike="noStrike" dirty="0" smtClean="0">
                        <a:effectLst/>
                        <a:latin typeface="Arial" panose="020B0604020202020204" pitchFamily="34" charset="0"/>
                      </a:endParaRPr>
                    </a:p>
                  </a:txBody>
                  <a:tcPr marL="7425" marR="7425" marT="7425" marB="0" anchor="b"/>
                </a:tc>
                <a:extLst>
                  <a:ext uri="{0D108BD9-81ED-4DB2-BD59-A6C34878D82A}">
                    <a16:rowId xmlns:a16="http://schemas.microsoft.com/office/drawing/2014/main" val="967480096"/>
                  </a:ext>
                </a:extLst>
              </a:tr>
              <a:tr h="327851">
                <a:tc>
                  <a:txBody>
                    <a:bodyPr/>
                    <a:lstStyle/>
                    <a:p>
                      <a:pPr marR="176530">
                        <a:lnSpc>
                          <a:spcPct val="150000"/>
                        </a:lnSpc>
                        <a:spcAft>
                          <a:spcPts val="0"/>
                        </a:spcAft>
                      </a:pPr>
                      <a:r>
                        <a:rPr lang="ru-RU" sz="1050" dirty="0" smtClean="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rPr>
                        <a:t>16</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gn="just">
                        <a:lnSpc>
                          <a:spcPct val="150000"/>
                        </a:lnSpc>
                        <a:spcAft>
                          <a:spcPts val="0"/>
                        </a:spcAft>
                      </a:pPr>
                      <a:r>
                        <a:rPr lang="ru-RU" sz="1000" dirty="0" smtClean="0">
                          <a:effectLst/>
                          <a:latin typeface="Calibri" panose="020F0502020204030204" pitchFamily="34" charset="0"/>
                          <a:ea typeface="Calibri" panose="020F0502020204030204" pitchFamily="34" charset="0"/>
                          <a:cs typeface="Times New Roman" panose="02020603050405020304" pitchFamily="18" charset="0"/>
                        </a:rPr>
                        <a:t>лица, заключившие контракт о добровольном содействии в выполнении задач, возложенных на Вооруженные Силы Российской Федерации, принимавшие участие в специальной военной операции на территориях Украины, Донецкой Народной Республики, Луганской Народной Республики, Запорожской области, Херсонской области</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100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16680" marR="16680"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extLst>
                  <a:ext uri="{0D108BD9-81ED-4DB2-BD59-A6C34878D82A}">
                    <a16:rowId xmlns:a16="http://schemas.microsoft.com/office/drawing/2014/main" val="1825609417"/>
                  </a:ext>
                </a:extLst>
              </a:tr>
              <a:tr h="393239">
                <a:tc>
                  <a:txBody>
                    <a:bodyPr/>
                    <a:lstStyle/>
                    <a:p>
                      <a:pPr marR="176530">
                        <a:lnSpc>
                          <a:spcPct val="150000"/>
                        </a:lnSpc>
                        <a:spcAft>
                          <a:spcPts val="0"/>
                        </a:spcAft>
                      </a:pPr>
                      <a:r>
                        <a:rPr lang="ru-RU" sz="1050" dirty="0" smtClean="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rPr>
                        <a:t>17</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dirty="0" smtClean="0">
                          <a:effectLst/>
                          <a:latin typeface="Calibri" panose="020F0502020204030204" pitchFamily="34" charset="0"/>
                          <a:ea typeface="Calibri" panose="020F0502020204030204" pitchFamily="34" charset="0"/>
                          <a:cs typeface="Times New Roman" panose="02020603050405020304" pitchFamily="18" charset="0"/>
                        </a:rPr>
                        <a:t>граждане, призванные на военную службу по мобилизации в Вооруженные Силы Российской Федерации в соответствии с Указом Президента Российской Федерации от 21.09.2022 N 647 "Об объявлении частичной мобилизации в Российской Федерации"</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100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16680" marR="16680"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extLst>
                  <a:ext uri="{0D108BD9-81ED-4DB2-BD59-A6C34878D82A}">
                    <a16:rowId xmlns:a16="http://schemas.microsoft.com/office/drawing/2014/main" val="2358810388"/>
                  </a:ext>
                </a:extLst>
              </a:tr>
              <a:tr h="113354">
                <a:tc>
                  <a:txBody>
                    <a:bodyPr/>
                    <a:lstStyle/>
                    <a:p>
                      <a:pPr marR="176530">
                        <a:lnSpc>
                          <a:spcPct val="150000"/>
                        </a:lnSpc>
                        <a:spcAft>
                          <a:spcPts val="0"/>
                        </a:spcAft>
                      </a:pPr>
                      <a:r>
                        <a:rPr lang="ru-RU" sz="1050" dirty="0" smtClean="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rPr>
                        <a:t>18</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dirty="0">
                          <a:effectLst/>
                        </a:rPr>
                        <a:t>Земли  общего пользования муниципального образования</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marR="176530" algn="ctr">
                        <a:lnSpc>
                          <a:spcPct val="150000"/>
                        </a:lnSpc>
                        <a:spcAft>
                          <a:spcPts val="0"/>
                        </a:spcAft>
                      </a:pPr>
                      <a:r>
                        <a:rPr lang="ru-RU" sz="1000" dirty="0">
                          <a:effectLst/>
                          <a:latin typeface="Arial" panose="020B0604020202020204" pitchFamily="34" charset="0"/>
                          <a:cs typeface="Arial" panose="020B0604020202020204" pitchFamily="34" charset="0"/>
                        </a:rPr>
                        <a:t>100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rowSpan="4">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23 100,0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rowSpan="4">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23 100,0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rowSpan="4">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23 100,0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rowSpan="4">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23 100,0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rowSpan="4">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23 100,0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extLst>
                  <a:ext uri="{0D108BD9-81ED-4DB2-BD59-A6C34878D82A}">
                    <a16:rowId xmlns:a16="http://schemas.microsoft.com/office/drawing/2014/main" val="932395290"/>
                  </a:ext>
                </a:extLst>
              </a:tr>
              <a:tr h="214497">
                <a:tc>
                  <a:txBody>
                    <a:bodyPr/>
                    <a:lstStyle/>
                    <a:p>
                      <a:pPr marR="176530">
                        <a:lnSpc>
                          <a:spcPct val="150000"/>
                        </a:lnSpc>
                        <a:spcAft>
                          <a:spcPts val="0"/>
                        </a:spcAft>
                      </a:pPr>
                      <a:r>
                        <a:rPr lang="ru-RU" sz="1050" dirty="0" smtClean="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rPr>
                        <a:t>19</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a:effectLst/>
                        </a:rPr>
                        <a:t>Земли, предоставляемые для обеспечения деятельности органов муниципальной власти и муниципального управления</a:t>
                      </a:r>
                      <a:endParaRPr lang="ru-RU" sz="105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marR="176530" algn="ctr">
                        <a:lnSpc>
                          <a:spcPct val="150000"/>
                        </a:lnSpc>
                        <a:spcAft>
                          <a:spcPts val="0"/>
                        </a:spcAft>
                      </a:pPr>
                      <a:r>
                        <a:rPr lang="ru-RU" sz="1000" dirty="0">
                          <a:effectLst/>
                          <a:latin typeface="Arial" panose="020B0604020202020204" pitchFamily="34" charset="0"/>
                          <a:cs typeface="Arial" panose="020B0604020202020204" pitchFamily="34" charset="0"/>
                        </a:rPr>
                        <a:t>100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vMerge="1">
                  <a:txBody>
                    <a:bodyPr/>
                    <a:lstStyle/>
                    <a:p>
                      <a:pPr marR="176530" algn="ctr">
                        <a:lnSpc>
                          <a:spcPct val="150000"/>
                        </a:lnSpc>
                        <a:spcAft>
                          <a:spcPts val="0"/>
                        </a:spcAft>
                      </a:pP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vMerge="1">
                  <a:txBody>
                    <a:bodyPr/>
                    <a:lstStyle/>
                    <a:p>
                      <a:pPr marR="176530" algn="ctr">
                        <a:lnSpc>
                          <a:spcPct val="15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vMerge="1">
                  <a:txBody>
                    <a:bodyPr/>
                    <a:lstStyle/>
                    <a:p>
                      <a:pPr marR="176530" algn="ctr">
                        <a:lnSpc>
                          <a:spcPct val="15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vMerge="1">
                  <a:txBody>
                    <a:bodyPr/>
                    <a:lstStyle/>
                    <a:p>
                      <a:pPr marR="176530" algn="ctr">
                        <a:lnSpc>
                          <a:spcPct val="15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vMerge="1">
                  <a:txBody>
                    <a:bodyPr/>
                    <a:lstStyle/>
                    <a:p>
                      <a:pPr marR="176530" algn="ctr">
                        <a:lnSpc>
                          <a:spcPct val="15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extLst>
                  <a:ext uri="{0D108BD9-81ED-4DB2-BD59-A6C34878D82A}">
                    <a16:rowId xmlns:a16="http://schemas.microsoft.com/office/drawing/2014/main" val="3249617175"/>
                  </a:ext>
                </a:extLst>
              </a:tr>
              <a:tr h="214497">
                <a:tc>
                  <a:txBody>
                    <a:bodyPr/>
                    <a:lstStyle/>
                    <a:p>
                      <a:pPr marR="176530">
                        <a:lnSpc>
                          <a:spcPct val="150000"/>
                        </a:lnSpc>
                        <a:spcAft>
                          <a:spcPts val="0"/>
                        </a:spcAft>
                      </a:pPr>
                      <a:r>
                        <a:rPr lang="ru-RU" sz="1050" dirty="0" smtClean="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rPr>
                        <a:t>20</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gn="just">
                        <a:lnSpc>
                          <a:spcPct val="150000"/>
                        </a:lnSpc>
                        <a:spcAft>
                          <a:spcPts val="0"/>
                        </a:spcAft>
                      </a:pPr>
                      <a:r>
                        <a:rPr lang="ru-RU" sz="1000" dirty="0">
                          <a:effectLst/>
                        </a:rPr>
                        <a:t>Земли, находящиеся в собственности муниципального образования </a:t>
                      </a:r>
                      <a:r>
                        <a:rPr lang="ru-RU" sz="1000" dirty="0" smtClean="0">
                          <a:effectLst/>
                        </a:rPr>
                        <a:t>городской округ </a:t>
                      </a:r>
                      <a:r>
                        <a:rPr lang="ru-RU" sz="1000" dirty="0">
                          <a:effectLst/>
                        </a:rPr>
                        <a:t>Долгопрудный Московской </a:t>
                      </a:r>
                      <a:r>
                        <a:rPr lang="ru-RU" sz="1000" dirty="0" smtClean="0">
                          <a:effectLst/>
                        </a:rPr>
                        <a:t>области</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marR="176530" algn="ctr">
                        <a:lnSpc>
                          <a:spcPct val="150000"/>
                        </a:lnSpc>
                        <a:spcAft>
                          <a:spcPts val="0"/>
                        </a:spcAft>
                      </a:pPr>
                      <a:r>
                        <a:rPr lang="ru-RU" sz="1000" dirty="0">
                          <a:effectLst/>
                          <a:latin typeface="Arial" panose="020B0604020202020204" pitchFamily="34" charset="0"/>
                          <a:cs typeface="Arial" panose="020B0604020202020204" pitchFamily="34" charset="0"/>
                        </a:rPr>
                        <a:t>100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vMerge="1">
                  <a:txBody>
                    <a:bodyPr/>
                    <a:lstStyle/>
                    <a:p>
                      <a:pPr marR="176530" algn="ctr">
                        <a:lnSpc>
                          <a:spcPct val="150000"/>
                        </a:lnSpc>
                        <a:spcAft>
                          <a:spcPts val="0"/>
                        </a:spcAft>
                      </a:pP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vMerge="1">
                  <a:txBody>
                    <a:bodyPr/>
                    <a:lstStyle/>
                    <a:p>
                      <a:pPr marR="176530" algn="ctr">
                        <a:lnSpc>
                          <a:spcPct val="15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vMerge="1">
                  <a:txBody>
                    <a:bodyPr/>
                    <a:lstStyle/>
                    <a:p>
                      <a:pPr marR="176530" algn="ctr">
                        <a:lnSpc>
                          <a:spcPct val="15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vMerge="1">
                  <a:txBody>
                    <a:bodyPr/>
                    <a:lstStyle/>
                    <a:p>
                      <a:pPr marR="176530" algn="ctr">
                        <a:lnSpc>
                          <a:spcPct val="15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vMerge="1">
                  <a:txBody>
                    <a:bodyPr/>
                    <a:lstStyle/>
                    <a:p>
                      <a:pPr marR="176530" algn="ctr">
                        <a:lnSpc>
                          <a:spcPct val="15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extLst>
                  <a:ext uri="{0D108BD9-81ED-4DB2-BD59-A6C34878D82A}">
                    <a16:rowId xmlns:a16="http://schemas.microsoft.com/office/drawing/2014/main" val="292616702"/>
                  </a:ext>
                </a:extLst>
              </a:tr>
              <a:tr h="214497">
                <a:tc>
                  <a:txBody>
                    <a:bodyPr/>
                    <a:lstStyle/>
                    <a:p>
                      <a:pPr marR="176530">
                        <a:lnSpc>
                          <a:spcPct val="150000"/>
                        </a:lnSpc>
                        <a:spcAft>
                          <a:spcPts val="0"/>
                        </a:spcAft>
                      </a:pPr>
                      <a:r>
                        <a:rPr lang="ru-RU" sz="1050" dirty="0" smtClean="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rPr>
                        <a:t>21</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dirty="0">
                          <a:effectLst/>
                        </a:rPr>
                        <a:t>Земли, занятые муниципальным жилищным фондом</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marR="176530" algn="ctr">
                        <a:lnSpc>
                          <a:spcPct val="150000"/>
                        </a:lnSpc>
                        <a:spcAft>
                          <a:spcPts val="0"/>
                        </a:spcAft>
                      </a:pPr>
                      <a:r>
                        <a:rPr lang="ru-RU" sz="1000" dirty="0">
                          <a:effectLst/>
                          <a:latin typeface="Arial" panose="020B0604020202020204" pitchFamily="34" charset="0"/>
                          <a:cs typeface="Arial" panose="020B0604020202020204" pitchFamily="34" charset="0"/>
                        </a:rPr>
                        <a:t>100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vMerge="1">
                  <a:txBody>
                    <a:bodyPr/>
                    <a:lstStyle/>
                    <a:p>
                      <a:pPr marR="176530" algn="ctr">
                        <a:lnSpc>
                          <a:spcPct val="150000"/>
                        </a:lnSpc>
                        <a:spcAft>
                          <a:spcPts val="0"/>
                        </a:spcAft>
                      </a:pP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vMerge="1">
                  <a:txBody>
                    <a:bodyPr/>
                    <a:lstStyle/>
                    <a:p>
                      <a:pPr marR="176530" algn="ctr">
                        <a:lnSpc>
                          <a:spcPct val="15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vMerge="1">
                  <a:txBody>
                    <a:bodyPr/>
                    <a:lstStyle/>
                    <a:p>
                      <a:pPr marR="176530" algn="ctr">
                        <a:lnSpc>
                          <a:spcPct val="15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vMerge="1">
                  <a:txBody>
                    <a:bodyPr/>
                    <a:lstStyle/>
                    <a:p>
                      <a:pPr marR="176530" algn="ctr">
                        <a:lnSpc>
                          <a:spcPct val="15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vMerge="1">
                  <a:txBody>
                    <a:bodyPr/>
                    <a:lstStyle/>
                    <a:p>
                      <a:pPr marR="176530" algn="ctr">
                        <a:lnSpc>
                          <a:spcPct val="15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extLst>
                  <a:ext uri="{0D108BD9-81ED-4DB2-BD59-A6C34878D82A}">
                    <a16:rowId xmlns:a16="http://schemas.microsoft.com/office/drawing/2014/main" val="578114460"/>
                  </a:ext>
                </a:extLst>
              </a:tr>
              <a:tr h="441205">
                <a:tc>
                  <a:txBody>
                    <a:bodyPr/>
                    <a:lstStyle/>
                    <a:p>
                      <a:pPr marR="176530">
                        <a:lnSpc>
                          <a:spcPct val="150000"/>
                        </a:lnSpc>
                        <a:spcAft>
                          <a:spcPts val="0"/>
                        </a:spcAft>
                      </a:pPr>
                      <a:r>
                        <a:rPr lang="ru-RU" sz="1050" dirty="0" smtClean="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rPr>
                        <a:t>22</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dirty="0">
                          <a:effectLst/>
                        </a:rPr>
                        <a:t>Государственные и муниципальные учреждения Московской области, вид деятельности которых направлен на сопровождение процедуры оформления права муниципальной собственности и собственности Московской области на объекты недвижимости, включая земельные участки.</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tc>
                <a:tc>
                  <a:txBody>
                    <a:bodyPr/>
                    <a:lstStyle/>
                    <a:p>
                      <a:pPr marR="176530" algn="ctr">
                        <a:lnSpc>
                          <a:spcPct val="150000"/>
                        </a:lnSpc>
                        <a:spcAft>
                          <a:spcPts val="0"/>
                        </a:spcAft>
                      </a:pPr>
                      <a:r>
                        <a:rPr lang="ru-RU" sz="1000" dirty="0">
                          <a:effectLst/>
                          <a:latin typeface="Arial" panose="020B0604020202020204" pitchFamily="34" charset="0"/>
                          <a:cs typeface="Arial" panose="020B0604020202020204" pitchFamily="34" charset="0"/>
                        </a:rPr>
                        <a:t>100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16680" marR="16680"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21 314,0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21 314,0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21 314,0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21 314,0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21 314,0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extLst>
                  <a:ext uri="{0D108BD9-81ED-4DB2-BD59-A6C34878D82A}">
                    <a16:rowId xmlns:a16="http://schemas.microsoft.com/office/drawing/2014/main" val="3339061674"/>
                  </a:ext>
                </a:extLst>
              </a:tr>
              <a:tr h="101144">
                <a:tc>
                  <a:txBody>
                    <a:bodyPr/>
                    <a:lstStyle/>
                    <a:p>
                      <a:pPr marR="176530">
                        <a:lnSpc>
                          <a:spcPct val="150000"/>
                        </a:lnSpc>
                        <a:spcAft>
                          <a:spcPts val="0"/>
                        </a:spcAft>
                      </a:pPr>
                      <a:r>
                        <a:rPr lang="ru-RU" sz="1050" dirty="0" smtClean="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rPr>
                        <a:t>23</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algn="just">
                        <a:lnSpc>
                          <a:spcPct val="150000"/>
                        </a:lnSpc>
                        <a:spcAft>
                          <a:spcPts val="0"/>
                        </a:spcAft>
                      </a:pPr>
                      <a:r>
                        <a:rPr lang="ru-RU" sz="1000" dirty="0">
                          <a:effectLst/>
                        </a:rPr>
                        <a:t> Земельные участки под закрытыми для эксплуатации полигонами твердых бытовых отходов</a:t>
                      </a:r>
                      <a:r>
                        <a:rPr lang="ru-RU" sz="1000" dirty="0" smtClean="0">
                          <a:effectLst/>
                        </a:rPr>
                        <a:t>.</a:t>
                      </a:r>
                      <a:endParaRPr lang="ru-RU" sz="1000" dirty="0">
                        <a:effectLst/>
                      </a:endParaRPr>
                    </a:p>
                  </a:txBody>
                  <a:tcPr marL="16680" marR="16680" marT="0" marB="0"/>
                </a:tc>
                <a:tc>
                  <a:txBody>
                    <a:bodyPr/>
                    <a:lstStyle/>
                    <a:p>
                      <a:pPr marR="176530" algn="ctr">
                        <a:lnSpc>
                          <a:spcPct val="150000"/>
                        </a:lnSpc>
                        <a:spcAft>
                          <a:spcPts val="0"/>
                        </a:spcAft>
                      </a:pPr>
                      <a:r>
                        <a:rPr lang="ru-RU" sz="1000" dirty="0">
                          <a:effectLst/>
                          <a:latin typeface="Arial" panose="020B0604020202020204" pitchFamily="34" charset="0"/>
                          <a:cs typeface="Arial" panose="020B0604020202020204" pitchFamily="34" charset="0"/>
                        </a:rPr>
                        <a:t>100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16680" marR="16680" marT="0" marB="0" anchor="ctr"/>
                </a:tc>
                <a:tc>
                  <a:txBody>
                    <a:bodyPr/>
                    <a:lstStyle/>
                    <a:p>
                      <a:pPr algn="ctr"/>
                      <a:r>
                        <a:rPr lang="ru-RU" sz="1000" dirty="0" smtClean="0">
                          <a:latin typeface="Arial" panose="020B0604020202020204" pitchFamily="34" charset="0"/>
                          <a:cs typeface="Arial" panose="020B0604020202020204" pitchFamily="34" charset="0"/>
                        </a:rPr>
                        <a:t>10 449,0</a:t>
                      </a:r>
                      <a:endParaRPr lang="ru-RU" sz="1000" dirty="0">
                        <a:latin typeface="Arial" panose="020B0604020202020204" pitchFamily="34" charset="0"/>
                        <a:cs typeface="Arial" panose="020B0604020202020204" pitchFamily="34" charset="0"/>
                      </a:endParaRPr>
                    </a:p>
                  </a:txBody>
                  <a:tcPr marL="31459" marR="31459" marT="0" marB="0" anchor="ctr"/>
                </a:tc>
                <a:tc>
                  <a:txBody>
                    <a:bodyPr/>
                    <a:lstStyle/>
                    <a:p>
                      <a:pPr algn="ctr"/>
                      <a:r>
                        <a:rPr lang="ru-RU" sz="1000" dirty="0" smtClean="0">
                          <a:latin typeface="Arial" panose="020B0604020202020204" pitchFamily="34" charset="0"/>
                          <a:cs typeface="Arial" panose="020B0604020202020204" pitchFamily="34" charset="0"/>
                        </a:rPr>
                        <a:t>10 449,0</a:t>
                      </a:r>
                      <a:endParaRPr lang="ru-RU" sz="1000" dirty="0">
                        <a:latin typeface="Arial" panose="020B0604020202020204" pitchFamily="34" charset="0"/>
                        <a:cs typeface="Arial" panose="020B0604020202020204" pitchFamily="34" charset="0"/>
                      </a:endParaRPr>
                    </a:p>
                  </a:txBody>
                  <a:tcPr marL="31459" marR="31459" marT="0" marB="0" anchor="ctr"/>
                </a:tc>
                <a:tc>
                  <a:txBody>
                    <a:bodyPr/>
                    <a:lstStyle/>
                    <a:p>
                      <a:pPr algn="ctr"/>
                      <a:r>
                        <a:rPr lang="ru-RU" sz="1000" dirty="0" smtClean="0">
                          <a:latin typeface="Arial" panose="020B0604020202020204" pitchFamily="34" charset="0"/>
                          <a:cs typeface="Arial" panose="020B0604020202020204" pitchFamily="34" charset="0"/>
                        </a:rPr>
                        <a:t>10 449,0</a:t>
                      </a:r>
                      <a:endParaRPr lang="ru-RU" sz="1000" dirty="0">
                        <a:latin typeface="Arial" panose="020B0604020202020204" pitchFamily="34" charset="0"/>
                        <a:cs typeface="Arial" panose="020B0604020202020204" pitchFamily="34" charset="0"/>
                      </a:endParaRPr>
                    </a:p>
                  </a:txBody>
                  <a:tcPr marL="31459" marR="31459" marT="0" marB="0" anchor="ctr"/>
                </a:tc>
                <a:tc>
                  <a:txBody>
                    <a:bodyPr/>
                    <a:lstStyle/>
                    <a:p>
                      <a:pPr algn="ctr"/>
                      <a:r>
                        <a:rPr lang="ru-RU" sz="1000" dirty="0" smtClean="0">
                          <a:latin typeface="Arial" panose="020B0604020202020204" pitchFamily="34" charset="0"/>
                          <a:cs typeface="Arial" panose="020B0604020202020204" pitchFamily="34" charset="0"/>
                        </a:rPr>
                        <a:t>10 449,0</a:t>
                      </a:r>
                      <a:endParaRPr lang="ru-RU" sz="1000" dirty="0">
                        <a:latin typeface="Arial" panose="020B0604020202020204" pitchFamily="34" charset="0"/>
                        <a:cs typeface="Arial" panose="020B0604020202020204" pitchFamily="34" charset="0"/>
                      </a:endParaRPr>
                    </a:p>
                  </a:txBody>
                  <a:tcPr marL="31459" marR="31459" marT="0" marB="0" anchor="ctr"/>
                </a:tc>
                <a:tc>
                  <a:txBody>
                    <a:bodyPr/>
                    <a:lstStyle/>
                    <a:p>
                      <a:pPr algn="ctr"/>
                      <a:r>
                        <a:rPr lang="ru-RU" sz="1000" dirty="0" smtClean="0">
                          <a:latin typeface="Arial" panose="020B0604020202020204" pitchFamily="34" charset="0"/>
                          <a:cs typeface="Arial" panose="020B0604020202020204" pitchFamily="34" charset="0"/>
                        </a:rPr>
                        <a:t>10 449,0</a:t>
                      </a:r>
                      <a:endParaRPr lang="ru-RU" sz="1000" dirty="0">
                        <a:latin typeface="Arial" panose="020B0604020202020204" pitchFamily="34" charset="0"/>
                        <a:cs typeface="Arial" panose="020B0604020202020204" pitchFamily="34" charset="0"/>
                      </a:endParaRPr>
                    </a:p>
                  </a:txBody>
                  <a:tcPr marL="31459" marR="31459" marT="0" marB="0" anchor="ctr"/>
                </a:tc>
                <a:extLst>
                  <a:ext uri="{0D108BD9-81ED-4DB2-BD59-A6C34878D82A}">
                    <a16:rowId xmlns:a16="http://schemas.microsoft.com/office/drawing/2014/main" val="3685860859"/>
                  </a:ext>
                </a:extLst>
              </a:tr>
              <a:tr h="101144">
                <a:tc>
                  <a:txBody>
                    <a:bodyPr/>
                    <a:lstStyle/>
                    <a:p>
                      <a:pPr marR="176530">
                        <a:lnSpc>
                          <a:spcPct val="150000"/>
                        </a:lnSpc>
                        <a:spcAft>
                          <a:spcPts val="0"/>
                        </a:spcAft>
                      </a:pP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algn="ctr">
                        <a:lnSpc>
                          <a:spcPct val="150000"/>
                        </a:lnSpc>
                        <a:spcAft>
                          <a:spcPts val="0"/>
                        </a:spcAft>
                      </a:pPr>
                      <a:r>
                        <a:rPr lang="ru-RU" sz="1000" b="1" dirty="0" smtClean="0">
                          <a:effectLst/>
                        </a:rPr>
                        <a:t>ИТОГО</a:t>
                      </a:r>
                      <a:endParaRPr lang="ru-RU" sz="1000" b="1" dirty="0">
                        <a:effectLst/>
                      </a:endParaRPr>
                    </a:p>
                  </a:txBody>
                  <a:tcPr marL="16680" marR="16680" marT="0" marB="0"/>
                </a:tc>
                <a:tc>
                  <a:txBody>
                    <a:bodyPr/>
                    <a:lstStyle/>
                    <a:p>
                      <a:pPr marR="176530" algn="ctr">
                        <a:lnSpc>
                          <a:spcPct val="15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16680" marR="16680" marT="0" marB="0" anchor="ctr"/>
                </a:tc>
                <a:tc>
                  <a:txBody>
                    <a:bodyPr/>
                    <a:lstStyle/>
                    <a:p>
                      <a:pPr algn="ctr"/>
                      <a:r>
                        <a:rPr lang="ru-RU" sz="1000" dirty="0" smtClean="0">
                          <a:latin typeface="Arial" panose="020B0604020202020204" pitchFamily="34" charset="0"/>
                          <a:cs typeface="Arial" panose="020B0604020202020204" pitchFamily="34" charset="0"/>
                        </a:rPr>
                        <a:t>73 453,0</a:t>
                      </a:r>
                      <a:endParaRPr lang="ru-RU" sz="1000" dirty="0">
                        <a:latin typeface="Arial" panose="020B0604020202020204" pitchFamily="34" charset="0"/>
                        <a:cs typeface="Arial" panose="020B0604020202020204" pitchFamily="34" charset="0"/>
                      </a:endParaRPr>
                    </a:p>
                  </a:txBody>
                  <a:tcPr marL="31459" marR="31459" marT="0" marB="0" anchor="ctr"/>
                </a:tc>
                <a:tc>
                  <a:txBody>
                    <a:bodyPr/>
                    <a:lstStyle/>
                    <a:p>
                      <a:pPr algn="ctr"/>
                      <a:r>
                        <a:rPr lang="ru-RU" sz="1000" dirty="0" smtClean="0">
                          <a:latin typeface="Arial" panose="020B0604020202020204" pitchFamily="34" charset="0"/>
                          <a:cs typeface="Arial" panose="020B0604020202020204" pitchFamily="34" charset="0"/>
                        </a:rPr>
                        <a:t>73 453,0</a:t>
                      </a:r>
                      <a:endParaRPr lang="ru-RU" sz="1000" dirty="0">
                        <a:latin typeface="Arial" panose="020B0604020202020204" pitchFamily="34" charset="0"/>
                        <a:cs typeface="Arial" panose="020B0604020202020204" pitchFamily="34" charset="0"/>
                      </a:endParaRPr>
                    </a:p>
                  </a:txBody>
                  <a:tcPr marL="31459" marR="31459" marT="0" marB="0" anchor="ctr"/>
                </a:tc>
                <a:tc>
                  <a:txBody>
                    <a:bodyPr/>
                    <a:lstStyle/>
                    <a:p>
                      <a:pPr algn="ctr"/>
                      <a:r>
                        <a:rPr lang="ru-RU" sz="1000" dirty="0" smtClean="0">
                          <a:latin typeface="Arial" panose="020B0604020202020204" pitchFamily="34" charset="0"/>
                          <a:cs typeface="Arial" panose="020B0604020202020204" pitchFamily="34" charset="0"/>
                        </a:rPr>
                        <a:t>73 453,0</a:t>
                      </a:r>
                      <a:endParaRPr lang="ru-RU" sz="1000" dirty="0">
                        <a:latin typeface="Arial" panose="020B0604020202020204" pitchFamily="34" charset="0"/>
                        <a:cs typeface="Arial" panose="020B0604020202020204" pitchFamily="34" charset="0"/>
                      </a:endParaRPr>
                    </a:p>
                  </a:txBody>
                  <a:tcPr marL="31459" marR="31459" marT="0" marB="0" anchor="ctr"/>
                </a:tc>
                <a:tc>
                  <a:txBody>
                    <a:bodyPr/>
                    <a:lstStyle/>
                    <a:p>
                      <a:pPr algn="ctr"/>
                      <a:r>
                        <a:rPr lang="ru-RU" sz="1000" dirty="0" smtClean="0">
                          <a:latin typeface="Arial" panose="020B0604020202020204" pitchFamily="34" charset="0"/>
                          <a:cs typeface="Arial" panose="020B0604020202020204" pitchFamily="34" charset="0"/>
                        </a:rPr>
                        <a:t>73 453,0</a:t>
                      </a:r>
                      <a:endParaRPr lang="ru-RU" sz="1000" dirty="0">
                        <a:latin typeface="Arial" panose="020B0604020202020204" pitchFamily="34" charset="0"/>
                        <a:cs typeface="Arial" panose="020B0604020202020204" pitchFamily="34" charset="0"/>
                      </a:endParaRPr>
                    </a:p>
                  </a:txBody>
                  <a:tcPr marL="31459" marR="31459" marT="0" marB="0" anchor="ctr"/>
                </a:tc>
                <a:tc>
                  <a:txBody>
                    <a:bodyPr/>
                    <a:lstStyle/>
                    <a:p>
                      <a:pPr algn="ctr"/>
                      <a:r>
                        <a:rPr lang="ru-RU" sz="1000" dirty="0" smtClean="0">
                          <a:latin typeface="Arial" panose="020B0604020202020204" pitchFamily="34" charset="0"/>
                          <a:cs typeface="Arial" panose="020B0604020202020204" pitchFamily="34" charset="0"/>
                        </a:rPr>
                        <a:t>73 453,0</a:t>
                      </a:r>
                      <a:endParaRPr lang="ru-RU" sz="1000" dirty="0">
                        <a:latin typeface="Arial" panose="020B0604020202020204" pitchFamily="34" charset="0"/>
                        <a:cs typeface="Arial" panose="020B0604020202020204" pitchFamily="34" charset="0"/>
                      </a:endParaRPr>
                    </a:p>
                  </a:txBody>
                  <a:tcPr marL="31459" marR="31459" marT="0" marB="0" anchor="ctr"/>
                </a:tc>
                <a:extLst>
                  <a:ext uri="{0D108BD9-81ED-4DB2-BD59-A6C34878D82A}">
                    <a16:rowId xmlns:a16="http://schemas.microsoft.com/office/drawing/2014/main" val="238218061"/>
                  </a:ext>
                </a:extLst>
              </a:tr>
            </a:tbl>
          </a:graphicData>
        </a:graphic>
      </p:graphicFrame>
      <p:sp>
        <p:nvSpPr>
          <p:cNvPr id="3" name="Номер слайда 2">
            <a:extLst>
              <a:ext uri="{FF2B5EF4-FFF2-40B4-BE49-F238E27FC236}">
                <a16:creationId xmlns:a16="http://schemas.microsoft.com/office/drawing/2014/main" id="{5226E671-B45B-460B-B62C-7D2DD366391A}"/>
              </a:ext>
            </a:extLst>
          </p:cNvPr>
          <p:cNvSpPr>
            <a:spLocks noGrp="1"/>
          </p:cNvSpPr>
          <p:nvPr>
            <p:ph type="sldNum" sz="quarter" idx="12"/>
          </p:nvPr>
        </p:nvSpPr>
        <p:spPr>
          <a:xfrm>
            <a:off x="10879975" y="6486524"/>
            <a:ext cx="1312025" cy="365125"/>
          </a:xfrm>
        </p:spPr>
        <p:txBody>
          <a:bodyPr/>
          <a:lstStyle/>
          <a:p>
            <a:fld id="{F203300F-B5E5-4D9E-9381-383162CC59FB}" type="slidenum">
              <a:rPr lang="ru-RU" smtClean="0">
                <a:solidFill>
                  <a:schemeClr val="accent6">
                    <a:lumMod val="50000"/>
                  </a:schemeClr>
                </a:solidFill>
              </a:rPr>
              <a:t>37</a:t>
            </a:fld>
            <a:endParaRPr lang="ru-RU" dirty="0">
              <a:solidFill>
                <a:schemeClr val="accent6">
                  <a:lumMod val="50000"/>
                </a:schemeClr>
              </a:solidFill>
            </a:endParaRPr>
          </a:p>
        </p:txBody>
      </p:sp>
      <p:pic>
        <p:nvPicPr>
          <p:cNvPr id="7" name="Объект 6">
            <a:extLst>
              <a:ext uri="{FF2B5EF4-FFF2-40B4-BE49-F238E27FC236}">
                <a16:creationId xmlns:a16="http://schemas.microsoft.com/office/drawing/2014/main" id="{E2F56E4A-C71A-423D-A7C6-741292391107}"/>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2031037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703BF44-2851-4E9F-8FC6-1B620C0AF2F8}"/>
              </a:ext>
            </a:extLst>
          </p:cNvPr>
          <p:cNvSpPr>
            <a:spLocks noGrp="1"/>
          </p:cNvSpPr>
          <p:nvPr>
            <p:ph type="title"/>
          </p:nvPr>
        </p:nvSpPr>
        <p:spPr>
          <a:xfrm>
            <a:off x="853440" y="188913"/>
            <a:ext cx="11087735" cy="1123839"/>
          </a:xfrm>
        </p:spPr>
        <p:txBody>
          <a:bodyPr vert="horz" lIns="91440" tIns="45720" rIns="91440" bIns="45720" rtlCol="0" anchor="ctr">
            <a:normAutofit fontScale="90000"/>
          </a:bodyPr>
          <a:lstStyle/>
          <a:p>
            <a:pPr algn="ctr">
              <a:lnSpc>
                <a:spcPct val="90000"/>
              </a:lnSpc>
            </a:pPr>
            <a:r>
              <a:rPr lang="ru-RU" sz="2400" dirty="0">
                <a:solidFill>
                  <a:schemeClr val="tx1"/>
                </a:solidFill>
              </a:rPr>
              <a:t> Реестр налоговых льгот по налогу на имущество физических лиц, установленных решением Совета депутатов </a:t>
            </a:r>
            <a:r>
              <a:rPr lang="ru-RU" sz="2400" dirty="0" err="1">
                <a:solidFill>
                  <a:schemeClr val="tx1"/>
                </a:solidFill>
              </a:rPr>
              <a:t>г.Долгопрудного</a:t>
            </a:r>
            <a:r>
              <a:rPr lang="ru-RU" sz="2400" dirty="0">
                <a:solidFill>
                  <a:schemeClr val="tx1"/>
                </a:solidFill>
              </a:rPr>
              <a:t> от 19.11.2014  № 24-нр «О налоге на имущество физических лиц на территории городского округа Долгопрудный Московской области»</a:t>
            </a:r>
          </a:p>
        </p:txBody>
      </p:sp>
      <p:graphicFrame>
        <p:nvGraphicFramePr>
          <p:cNvPr id="5" name="Объект 4">
            <a:extLst>
              <a:ext uri="{FF2B5EF4-FFF2-40B4-BE49-F238E27FC236}">
                <a16:creationId xmlns:a16="http://schemas.microsoft.com/office/drawing/2014/main" id="{CFC9D265-B401-488C-BFD4-DF2E874EB8D3}"/>
              </a:ext>
            </a:extLst>
          </p:cNvPr>
          <p:cNvGraphicFramePr>
            <a:graphicFrameLocks noGrp="1"/>
          </p:cNvGraphicFramePr>
          <p:nvPr>
            <p:ph idx="1"/>
            <p:extLst>
              <p:ext uri="{D42A27DB-BD31-4B8C-83A1-F6EECF244321}">
                <p14:modId xmlns:p14="http://schemas.microsoft.com/office/powerpoint/2010/main" val="1807210959"/>
              </p:ext>
            </p:extLst>
          </p:nvPr>
        </p:nvGraphicFramePr>
        <p:xfrm>
          <a:off x="371192" y="1831435"/>
          <a:ext cx="11569987" cy="2626181"/>
        </p:xfrm>
        <a:graphic>
          <a:graphicData uri="http://schemas.openxmlformats.org/drawingml/2006/table">
            <a:tbl>
              <a:tblPr firstRow="1" firstCol="1" bandRow="1" bandCol="1">
                <a:tableStyleId>{5C22544A-7EE6-4342-B048-85BDC9FD1C3A}</a:tableStyleId>
              </a:tblPr>
              <a:tblGrid>
                <a:gridCol w="199456">
                  <a:extLst>
                    <a:ext uri="{9D8B030D-6E8A-4147-A177-3AD203B41FA5}">
                      <a16:colId xmlns:a16="http://schemas.microsoft.com/office/drawing/2014/main" val="1279463112"/>
                    </a:ext>
                  </a:extLst>
                </a:gridCol>
                <a:gridCol w="4907625">
                  <a:extLst>
                    <a:ext uri="{9D8B030D-6E8A-4147-A177-3AD203B41FA5}">
                      <a16:colId xmlns:a16="http://schemas.microsoft.com/office/drawing/2014/main" val="1843131260"/>
                    </a:ext>
                  </a:extLst>
                </a:gridCol>
                <a:gridCol w="1077151">
                  <a:extLst>
                    <a:ext uri="{9D8B030D-6E8A-4147-A177-3AD203B41FA5}">
                      <a16:colId xmlns:a16="http://schemas.microsoft.com/office/drawing/2014/main" val="4121513783"/>
                    </a:ext>
                  </a:extLst>
                </a:gridCol>
                <a:gridCol w="1077151">
                  <a:extLst>
                    <a:ext uri="{9D8B030D-6E8A-4147-A177-3AD203B41FA5}">
                      <a16:colId xmlns:a16="http://schemas.microsoft.com/office/drawing/2014/main" val="3964166637"/>
                    </a:ext>
                  </a:extLst>
                </a:gridCol>
                <a:gridCol w="1077151">
                  <a:extLst>
                    <a:ext uri="{9D8B030D-6E8A-4147-A177-3AD203B41FA5}">
                      <a16:colId xmlns:a16="http://schemas.microsoft.com/office/drawing/2014/main" val="3656041719"/>
                    </a:ext>
                  </a:extLst>
                </a:gridCol>
                <a:gridCol w="1077151">
                  <a:extLst>
                    <a:ext uri="{9D8B030D-6E8A-4147-A177-3AD203B41FA5}">
                      <a16:colId xmlns:a16="http://schemas.microsoft.com/office/drawing/2014/main" val="4179386208"/>
                    </a:ext>
                  </a:extLst>
                </a:gridCol>
                <a:gridCol w="1077151">
                  <a:extLst>
                    <a:ext uri="{9D8B030D-6E8A-4147-A177-3AD203B41FA5}">
                      <a16:colId xmlns:a16="http://schemas.microsoft.com/office/drawing/2014/main" val="772993604"/>
                    </a:ext>
                  </a:extLst>
                </a:gridCol>
                <a:gridCol w="1077151">
                  <a:extLst>
                    <a:ext uri="{9D8B030D-6E8A-4147-A177-3AD203B41FA5}">
                      <a16:colId xmlns:a16="http://schemas.microsoft.com/office/drawing/2014/main" val="1041102883"/>
                    </a:ext>
                  </a:extLst>
                </a:gridCol>
              </a:tblGrid>
              <a:tr h="513413">
                <a:tc rowSpan="2">
                  <a:txBody>
                    <a:bodyPr/>
                    <a:lstStyle/>
                    <a:p>
                      <a:pPr marR="176530">
                        <a:lnSpc>
                          <a:spcPct val="150000"/>
                        </a:lnSpc>
                        <a:spcAft>
                          <a:spcPts val="0"/>
                        </a:spcAft>
                      </a:pPr>
                      <a:r>
                        <a:rPr lang="ru-RU" sz="1400" dirty="0">
                          <a:effectLst/>
                        </a:rPr>
                        <a:t>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5">
                        <a:lumMod val="20000"/>
                        <a:lumOff val="80000"/>
                      </a:schemeClr>
                    </a:solidFill>
                  </a:tcPr>
                </a:tc>
                <a:tc rowSpan="2">
                  <a:txBody>
                    <a:bodyPr/>
                    <a:lstStyle/>
                    <a:p>
                      <a:pPr marR="176530" algn="ctr">
                        <a:lnSpc>
                          <a:spcPct val="150000"/>
                        </a:lnSpc>
                        <a:spcAft>
                          <a:spcPts val="0"/>
                        </a:spcAft>
                      </a:pPr>
                      <a:r>
                        <a:rPr lang="ru-RU" sz="1000" dirty="0">
                          <a:solidFill>
                            <a:schemeClr val="accent3">
                              <a:lumMod val="50000"/>
                            </a:schemeClr>
                          </a:solidFill>
                          <a:effectLst/>
                          <a:latin typeface="Arial" panose="020B0604020202020204" pitchFamily="34" charset="0"/>
                          <a:cs typeface="Arial" panose="020B0604020202020204" pitchFamily="34" charset="0"/>
                        </a:rPr>
                        <a:t> </a:t>
                      </a:r>
                    </a:p>
                    <a:p>
                      <a:pPr marR="176530" algn="ctr">
                        <a:lnSpc>
                          <a:spcPct val="150000"/>
                        </a:lnSpc>
                        <a:spcAft>
                          <a:spcPts val="0"/>
                        </a:spcAft>
                      </a:pPr>
                      <a:r>
                        <a:rPr lang="ru-RU" sz="1000" dirty="0">
                          <a:solidFill>
                            <a:schemeClr val="accent3">
                              <a:lumMod val="50000"/>
                            </a:schemeClr>
                          </a:solidFill>
                          <a:effectLst/>
                          <a:latin typeface="Arial" panose="020B0604020202020204" pitchFamily="34" charset="0"/>
                          <a:cs typeface="Arial" panose="020B0604020202020204" pitchFamily="34" charset="0"/>
                        </a:rPr>
                        <a:t>Наименование льготы</a:t>
                      </a:r>
                      <a:endParaRPr lang="ru-RU" sz="10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solidFill>
                      <a:schemeClr val="accent5">
                        <a:lumMod val="40000"/>
                        <a:lumOff val="60000"/>
                      </a:schemeClr>
                    </a:solidFill>
                  </a:tcPr>
                </a:tc>
                <a:tc rowSpan="2">
                  <a:txBody>
                    <a:bodyPr/>
                    <a:lstStyle/>
                    <a:p>
                      <a:pPr marR="176530" algn="ctr">
                        <a:lnSpc>
                          <a:spcPct val="150000"/>
                        </a:lnSpc>
                        <a:spcAft>
                          <a:spcPts val="0"/>
                        </a:spcAft>
                      </a:pPr>
                      <a:r>
                        <a:rPr lang="ru-RU" sz="1000" dirty="0" smtClean="0">
                          <a:solidFill>
                            <a:schemeClr val="accent3">
                              <a:lumMod val="50000"/>
                            </a:schemeClr>
                          </a:solidFill>
                          <a:effectLst/>
                          <a:latin typeface="Arial" panose="020B0604020202020204" pitchFamily="34" charset="0"/>
                          <a:cs typeface="Arial" panose="020B0604020202020204" pitchFamily="34" charset="0"/>
                        </a:rPr>
                        <a:t>Установленный размер льготы</a:t>
                      </a:r>
                      <a:endParaRPr lang="ru-RU" sz="1000" dirty="0">
                        <a:solidFill>
                          <a:schemeClr val="accent3">
                            <a:lumMod val="50000"/>
                          </a:schemeClr>
                        </a:solidFill>
                        <a:effectLst/>
                        <a:latin typeface="Arial" panose="020B0604020202020204" pitchFamily="34" charset="0"/>
                        <a:cs typeface="Arial" panose="020B0604020202020204" pitchFamily="34" charset="0"/>
                      </a:endParaRPr>
                    </a:p>
                  </a:txBody>
                  <a:tcPr marL="68580" marR="68580" marT="0" marB="0" anchor="ctr">
                    <a:solidFill>
                      <a:schemeClr val="accent5">
                        <a:lumMod val="40000"/>
                        <a:lumOff val="60000"/>
                      </a:schemeClr>
                    </a:solidFill>
                  </a:tcPr>
                </a:tc>
                <a:tc gridSpan="5">
                  <a:txBody>
                    <a:bodyPr/>
                    <a:lstStyle/>
                    <a:p>
                      <a:pPr marR="176530" algn="ctr">
                        <a:lnSpc>
                          <a:spcPct val="150000"/>
                        </a:lnSpc>
                        <a:spcAft>
                          <a:spcPts val="0"/>
                        </a:spcAft>
                      </a:pPr>
                      <a:r>
                        <a:rPr lang="ru-RU" sz="1000" dirty="0" smtClean="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rPr>
                        <a:t>Оценка налоговых расходов в связи с предоставлением льгот</a:t>
                      </a:r>
                      <a:endParaRPr lang="ru-RU" sz="10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solidFill>
                      <a:schemeClr val="accent5">
                        <a:lumMod val="40000"/>
                        <a:lumOff val="60000"/>
                      </a:schemeClr>
                    </a:solidFill>
                  </a:tcPr>
                </a:tc>
                <a:tc hMerge="1">
                  <a:txBody>
                    <a:bodyPr/>
                    <a:lstStyle/>
                    <a:p>
                      <a:pPr marR="176530" algn="ctr">
                        <a:lnSpc>
                          <a:spcPct val="150000"/>
                        </a:lnSpc>
                        <a:spcAft>
                          <a:spcPts val="0"/>
                        </a:spcAft>
                      </a:pPr>
                      <a:endParaRPr lang="ru-RU" sz="9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solidFill>
                      <a:schemeClr val="accent5">
                        <a:lumMod val="40000"/>
                        <a:lumOff val="60000"/>
                      </a:schemeClr>
                    </a:solidFill>
                  </a:tcPr>
                </a:tc>
                <a:tc hMerge="1">
                  <a:txBody>
                    <a:bodyPr/>
                    <a:lstStyle/>
                    <a:p>
                      <a:pPr marR="176530" algn="ctr">
                        <a:lnSpc>
                          <a:spcPct val="150000"/>
                        </a:lnSpc>
                        <a:spcAft>
                          <a:spcPts val="0"/>
                        </a:spcAft>
                      </a:pPr>
                      <a:endParaRPr lang="ru-RU" sz="9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solidFill>
                      <a:schemeClr val="accent5">
                        <a:lumMod val="40000"/>
                        <a:lumOff val="60000"/>
                      </a:schemeClr>
                    </a:solidFill>
                  </a:tcPr>
                </a:tc>
                <a:tc hMerge="1">
                  <a:txBody>
                    <a:bodyPr/>
                    <a:lstStyle/>
                    <a:p>
                      <a:pPr marR="176530" algn="ctr">
                        <a:lnSpc>
                          <a:spcPct val="150000"/>
                        </a:lnSpc>
                        <a:spcAft>
                          <a:spcPts val="0"/>
                        </a:spcAft>
                      </a:pPr>
                      <a:endParaRPr lang="ru-RU" sz="9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solidFill>
                      <a:schemeClr val="accent5">
                        <a:lumMod val="40000"/>
                        <a:lumOff val="60000"/>
                      </a:schemeClr>
                    </a:solidFill>
                  </a:tcPr>
                </a:tc>
                <a:tc hMerge="1">
                  <a:txBody>
                    <a:bodyPr/>
                    <a:lstStyle/>
                    <a:p>
                      <a:pPr marR="176530" algn="ctr">
                        <a:lnSpc>
                          <a:spcPct val="150000"/>
                        </a:lnSpc>
                        <a:spcAft>
                          <a:spcPts val="0"/>
                        </a:spcAft>
                      </a:pPr>
                      <a:endParaRPr lang="ru-RU" sz="9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solidFill>
                      <a:schemeClr val="accent5">
                        <a:lumMod val="40000"/>
                        <a:lumOff val="60000"/>
                      </a:schemeClr>
                    </a:solidFill>
                  </a:tcPr>
                </a:tc>
                <a:extLst>
                  <a:ext uri="{0D108BD9-81ED-4DB2-BD59-A6C34878D82A}">
                    <a16:rowId xmlns:a16="http://schemas.microsoft.com/office/drawing/2014/main" val="1526780116"/>
                  </a:ext>
                </a:extLst>
              </a:tr>
              <a:tr h="205574">
                <a:tc vMerge="1">
                  <a:txBody>
                    <a:bodyPr/>
                    <a:lstStyle/>
                    <a:p>
                      <a:endParaRPr lang="ru-RU"/>
                    </a:p>
                  </a:txBody>
                  <a:tcPr/>
                </a:tc>
                <a:tc vMerge="1">
                  <a:txBody>
                    <a:bodyPr/>
                    <a:lstStyle/>
                    <a:p>
                      <a:endParaRPr lang="ru-RU"/>
                    </a:p>
                  </a:txBody>
                  <a:tcPr/>
                </a:tc>
                <a:tc vMerge="1">
                  <a:txBody>
                    <a:bodyPr/>
                    <a:lstStyle/>
                    <a:p>
                      <a:pPr marR="176530" algn="ctr">
                        <a:lnSpc>
                          <a:spcPct val="150000"/>
                        </a:lnSpc>
                        <a:spcAft>
                          <a:spcPts val="0"/>
                        </a:spcAft>
                      </a:pPr>
                      <a:endParaRPr lang="ru-RU" sz="10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fontAlgn="b"/>
                      <a:r>
                        <a:rPr lang="ru-RU" sz="1000" b="1" u="none" strike="noStrike" dirty="0">
                          <a:effectLst/>
                          <a:latin typeface="Arial" panose="020B0604020202020204" pitchFamily="34" charset="0"/>
                          <a:cs typeface="Arial" panose="020B0604020202020204" pitchFamily="34" charset="0"/>
                        </a:rPr>
                        <a:t>Отчет </a:t>
                      </a:r>
                      <a:r>
                        <a:rPr lang="ru-RU" sz="1000" b="1" u="none" strike="noStrike" dirty="0" smtClean="0">
                          <a:effectLst/>
                          <a:latin typeface="Arial" panose="020B0604020202020204" pitchFamily="34" charset="0"/>
                          <a:cs typeface="Arial" panose="020B0604020202020204" pitchFamily="34" charset="0"/>
                        </a:rPr>
                        <a:t>2023 год, тыс. руб.</a:t>
                      </a:r>
                      <a:endParaRPr lang="ru-RU" sz="1000" b="1" i="0" u="none" strike="noStrike" dirty="0">
                        <a:effectLst/>
                        <a:latin typeface="Arial" panose="020B0604020202020204" pitchFamily="34" charset="0"/>
                        <a:cs typeface="Arial" panose="020B0604020202020204" pitchFamily="34" charset="0"/>
                      </a:endParaRPr>
                    </a:p>
                  </a:txBody>
                  <a:tcPr marL="7425" marR="7425" marT="7425" marB="0" anchor="ct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000" b="1" u="none" strike="noStrike" dirty="0" smtClean="0">
                          <a:effectLst/>
                          <a:latin typeface="Arial" panose="020B0604020202020204" pitchFamily="34" charset="0"/>
                          <a:cs typeface="Arial" panose="020B0604020202020204" pitchFamily="34" charset="0"/>
                        </a:rPr>
                        <a:t>Оценка 2024 год, тыс. руб.</a:t>
                      </a:r>
                      <a:endParaRPr lang="ru-RU" sz="1000" b="1" i="0" u="none" strike="noStrike" dirty="0" smtClean="0">
                        <a:effectLst/>
                        <a:latin typeface="Arial" panose="020B0604020202020204" pitchFamily="34" charset="0"/>
                        <a:cs typeface="Arial" panose="020B0604020202020204" pitchFamily="34" charset="0"/>
                      </a:endParaRPr>
                    </a:p>
                  </a:txBody>
                  <a:tcPr marL="7425" marR="7425" marT="7425" marB="0" anchor="ct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000" b="1" u="none" strike="noStrike" dirty="0" smtClean="0">
                          <a:effectLst/>
                          <a:latin typeface="Arial" panose="020B0604020202020204" pitchFamily="34" charset="0"/>
                          <a:cs typeface="Arial" panose="020B0604020202020204" pitchFamily="34" charset="0"/>
                        </a:rPr>
                        <a:t>Прогноз 2025 год, тыс. руб.</a:t>
                      </a:r>
                      <a:endParaRPr lang="ru-RU" sz="1000" b="1" i="0" u="none" strike="noStrike" dirty="0" smtClean="0">
                        <a:effectLst/>
                        <a:latin typeface="Arial" panose="020B0604020202020204" pitchFamily="34" charset="0"/>
                        <a:cs typeface="Arial" panose="020B0604020202020204" pitchFamily="34" charset="0"/>
                      </a:endParaRPr>
                    </a:p>
                  </a:txBody>
                  <a:tcPr marL="7425" marR="7425" marT="7425" marB="0" anchor="ct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000" b="1" u="none" strike="noStrike" dirty="0">
                          <a:effectLst/>
                          <a:latin typeface="Arial" panose="020B0604020202020204" pitchFamily="34" charset="0"/>
                          <a:cs typeface="Arial" panose="020B0604020202020204" pitchFamily="34" charset="0"/>
                        </a:rPr>
                        <a:t>Прогноз </a:t>
                      </a:r>
                      <a:r>
                        <a:rPr lang="ru-RU" sz="1000" b="1" u="none" strike="noStrike" dirty="0" smtClean="0">
                          <a:effectLst/>
                          <a:latin typeface="Arial" panose="020B0604020202020204" pitchFamily="34" charset="0"/>
                          <a:cs typeface="Arial" panose="020B0604020202020204" pitchFamily="34" charset="0"/>
                        </a:rPr>
                        <a:t>2026 год, тыс. руб.</a:t>
                      </a:r>
                      <a:endParaRPr lang="ru-RU" sz="1000" b="1" i="0" u="none" strike="noStrike" dirty="0" smtClean="0">
                        <a:effectLst/>
                        <a:latin typeface="Arial" panose="020B0604020202020204" pitchFamily="34" charset="0"/>
                        <a:cs typeface="Arial" panose="020B0604020202020204" pitchFamily="34" charset="0"/>
                      </a:endParaRPr>
                    </a:p>
                  </a:txBody>
                  <a:tcPr marL="7425" marR="7425" marT="7425" marB="0" anchor="ct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000" b="1" u="none" strike="noStrike" dirty="0">
                          <a:effectLst/>
                          <a:latin typeface="Arial" panose="020B0604020202020204" pitchFamily="34" charset="0"/>
                          <a:cs typeface="Arial" panose="020B0604020202020204" pitchFamily="34" charset="0"/>
                        </a:rPr>
                        <a:t>Прогноз </a:t>
                      </a:r>
                      <a:r>
                        <a:rPr lang="ru-RU" sz="1000" b="1" u="none" strike="noStrike" dirty="0" smtClean="0">
                          <a:effectLst/>
                          <a:latin typeface="Arial" panose="020B0604020202020204" pitchFamily="34" charset="0"/>
                          <a:cs typeface="Arial" panose="020B0604020202020204" pitchFamily="34" charset="0"/>
                        </a:rPr>
                        <a:t>2027 год, тыс. руб.</a:t>
                      </a:r>
                      <a:endParaRPr lang="ru-RU" sz="1000" b="1" i="0" u="none" strike="noStrike" dirty="0" smtClean="0">
                        <a:effectLst/>
                        <a:latin typeface="Arial" panose="020B0604020202020204" pitchFamily="34" charset="0"/>
                        <a:cs typeface="Arial" panose="020B0604020202020204" pitchFamily="34" charset="0"/>
                      </a:endParaRPr>
                    </a:p>
                  </a:txBody>
                  <a:tcPr marL="7425" marR="7425" marT="7425" marB="0" anchor="ctr"/>
                </a:tc>
                <a:extLst>
                  <a:ext uri="{0D108BD9-81ED-4DB2-BD59-A6C34878D82A}">
                    <a16:rowId xmlns:a16="http://schemas.microsoft.com/office/drawing/2014/main" val="3135003964"/>
                  </a:ext>
                </a:extLst>
              </a:tr>
              <a:tr h="1168821">
                <a:tc>
                  <a:txBody>
                    <a:bodyPr/>
                    <a:lstStyle/>
                    <a:p>
                      <a:pPr marR="176530">
                        <a:lnSpc>
                          <a:spcPct val="150000"/>
                        </a:lnSpc>
                        <a:spcAft>
                          <a:spcPts val="0"/>
                        </a:spcAft>
                      </a:pPr>
                      <a:r>
                        <a:rPr lang="ru-RU" sz="1400" dirty="0">
                          <a:solidFill>
                            <a:schemeClr val="accent3">
                              <a:lumMod val="50000"/>
                            </a:schemeClr>
                          </a:solidFill>
                          <a:effectLst/>
                        </a:rPr>
                        <a:t>1</a:t>
                      </a:r>
                      <a:endParaRPr lang="ru-RU" sz="140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5">
                        <a:lumMod val="40000"/>
                        <a:lumOff val="60000"/>
                      </a:schemeClr>
                    </a:solidFill>
                  </a:tcPr>
                </a:tc>
                <a:tc>
                  <a:txBody>
                    <a:bodyPr/>
                    <a:lstStyle/>
                    <a:p>
                      <a:pPr algn="just">
                        <a:lnSpc>
                          <a:spcPct val="150000"/>
                        </a:lnSpc>
                        <a:spcAft>
                          <a:spcPts val="0"/>
                        </a:spcAft>
                      </a:pPr>
                      <a:r>
                        <a:rPr lang="ru-RU" sz="1000" dirty="0">
                          <a:effectLst/>
                          <a:latin typeface="Arial" panose="020B0604020202020204" pitchFamily="34" charset="0"/>
                          <a:cs typeface="Arial" panose="020B0604020202020204" pitchFamily="34" charset="0"/>
                        </a:rPr>
                        <a:t>Освобождается от уплаты налога на имущество физических лиц один из родителей в многодетной малоимущей семье, имеющей трех и более несовершеннолетних детей, среднедушевой доход которых ниже величины прожиточного минимума, установленной в Московской области на душу населения, в отношении одного объекта налогообложения жилого назначения по выбору налогоплательщика: комната, квартира, индивидуальный жилой дом.</a:t>
                      </a:r>
                    </a:p>
                    <a:p>
                      <a:pPr marR="176530">
                        <a:lnSpc>
                          <a:spcPct val="150000"/>
                        </a:lnSpc>
                        <a:spcAft>
                          <a:spcPts val="0"/>
                        </a:spcAft>
                      </a:pPr>
                      <a:r>
                        <a:rPr lang="ru-RU" sz="1000" dirty="0">
                          <a:effectLst/>
                          <a:latin typeface="Arial" panose="020B0604020202020204" pitchFamily="34" charset="0"/>
                          <a:cs typeface="Arial" panose="020B0604020202020204" pitchFamily="34" charset="0"/>
                        </a:rPr>
                        <a:t> </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marR="176530" algn="ctr">
                        <a:lnSpc>
                          <a:spcPct val="150000"/>
                        </a:lnSpc>
                        <a:spcAft>
                          <a:spcPts val="0"/>
                        </a:spcAft>
                      </a:pPr>
                      <a:r>
                        <a:rPr lang="ru-RU" sz="1000" dirty="0">
                          <a:effectLst/>
                          <a:latin typeface="Arial" panose="020B0604020202020204" pitchFamily="34" charset="0"/>
                          <a:cs typeface="Arial" panose="020B0604020202020204" pitchFamily="34" charset="0"/>
                        </a:rPr>
                        <a:t>100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fontAlgn="ctr"/>
                      <a:r>
                        <a:rPr lang="ru-RU" sz="1000" b="1" u="none" strike="noStrike" dirty="0">
                          <a:effectLst/>
                          <a:latin typeface="Arial" panose="020B0604020202020204" pitchFamily="34" charset="0"/>
                          <a:cs typeface="Arial" panose="020B0604020202020204" pitchFamily="34" charset="0"/>
                        </a:rPr>
                        <a:t>0,0</a:t>
                      </a:r>
                      <a:endParaRPr lang="ru-RU" sz="1000" b="1" i="0" u="none" strike="noStrike" dirty="0">
                        <a:effectLst/>
                        <a:latin typeface="Arial" panose="020B0604020202020204" pitchFamily="34" charset="0"/>
                        <a:cs typeface="Arial" panose="020B0604020202020204" pitchFamily="34" charset="0"/>
                      </a:endParaRPr>
                    </a:p>
                  </a:txBody>
                  <a:tcPr marL="7425" marR="7425" marT="7425" marB="0" anchor="ctr"/>
                </a:tc>
                <a:tc>
                  <a:txBody>
                    <a:bodyPr/>
                    <a:lstStyle/>
                    <a:p>
                      <a:pPr algn="ctr" fontAlgn="ctr"/>
                      <a:r>
                        <a:rPr lang="ru-RU" sz="1000" b="1" u="none" strike="noStrike" dirty="0">
                          <a:effectLst/>
                          <a:latin typeface="Arial" panose="020B0604020202020204" pitchFamily="34" charset="0"/>
                          <a:cs typeface="Arial" panose="020B0604020202020204" pitchFamily="34" charset="0"/>
                        </a:rPr>
                        <a:t>0,0</a:t>
                      </a:r>
                      <a:endParaRPr lang="ru-RU" sz="1000" b="1" i="0" u="none" strike="noStrike" dirty="0">
                        <a:effectLst/>
                        <a:latin typeface="Arial" panose="020B0604020202020204" pitchFamily="34" charset="0"/>
                        <a:cs typeface="Arial" panose="020B0604020202020204" pitchFamily="34" charset="0"/>
                      </a:endParaRPr>
                    </a:p>
                  </a:txBody>
                  <a:tcPr marL="7425" marR="7425" marT="7425" marB="0" anchor="ctr"/>
                </a:tc>
                <a:tc>
                  <a:txBody>
                    <a:bodyPr/>
                    <a:lstStyle/>
                    <a:p>
                      <a:pPr algn="ctr" fontAlgn="ctr"/>
                      <a:r>
                        <a:rPr lang="ru-RU" sz="1000" b="1" u="none" strike="noStrike" dirty="0">
                          <a:effectLst/>
                          <a:latin typeface="Arial" panose="020B0604020202020204" pitchFamily="34" charset="0"/>
                          <a:cs typeface="Arial" panose="020B0604020202020204" pitchFamily="34" charset="0"/>
                        </a:rPr>
                        <a:t>0,0</a:t>
                      </a:r>
                      <a:endParaRPr lang="ru-RU" sz="1000" b="1" i="0" u="none" strike="noStrike" dirty="0">
                        <a:effectLst/>
                        <a:latin typeface="Arial" panose="020B0604020202020204" pitchFamily="34" charset="0"/>
                        <a:cs typeface="Arial" panose="020B0604020202020204" pitchFamily="34" charset="0"/>
                      </a:endParaRPr>
                    </a:p>
                  </a:txBody>
                  <a:tcPr marL="7425" marR="7425" marT="7425" marB="0" anchor="ctr"/>
                </a:tc>
                <a:tc>
                  <a:txBody>
                    <a:bodyPr/>
                    <a:lstStyle/>
                    <a:p>
                      <a:pPr algn="ctr" fontAlgn="ctr"/>
                      <a:r>
                        <a:rPr lang="ru-RU" sz="1000" b="1" u="none" strike="noStrike" dirty="0">
                          <a:effectLst/>
                          <a:latin typeface="Arial" panose="020B0604020202020204" pitchFamily="34" charset="0"/>
                          <a:cs typeface="Arial" panose="020B0604020202020204" pitchFamily="34" charset="0"/>
                        </a:rPr>
                        <a:t>0,0</a:t>
                      </a:r>
                      <a:endParaRPr lang="ru-RU" sz="1000" b="1" i="0" u="none" strike="noStrike" dirty="0">
                        <a:effectLst/>
                        <a:latin typeface="Arial" panose="020B0604020202020204" pitchFamily="34" charset="0"/>
                        <a:cs typeface="Arial" panose="020B0604020202020204" pitchFamily="34" charset="0"/>
                      </a:endParaRPr>
                    </a:p>
                  </a:txBody>
                  <a:tcPr marL="7425" marR="7425" marT="7425" marB="0" anchor="ctr"/>
                </a:tc>
                <a:tc>
                  <a:txBody>
                    <a:bodyPr/>
                    <a:lstStyle/>
                    <a:p>
                      <a:pPr algn="ctr" fontAlgn="ctr"/>
                      <a:r>
                        <a:rPr lang="ru-RU" sz="1000" b="1" u="none" strike="noStrike" dirty="0">
                          <a:effectLst/>
                          <a:latin typeface="Arial" panose="020B0604020202020204" pitchFamily="34" charset="0"/>
                          <a:cs typeface="Arial" panose="020B0604020202020204" pitchFamily="34" charset="0"/>
                        </a:rPr>
                        <a:t>0,0</a:t>
                      </a:r>
                      <a:endParaRPr lang="ru-RU" sz="1000" b="1" i="0" u="none" strike="noStrike" dirty="0">
                        <a:effectLst/>
                        <a:latin typeface="Arial" panose="020B0604020202020204" pitchFamily="34" charset="0"/>
                        <a:cs typeface="Arial" panose="020B0604020202020204" pitchFamily="34" charset="0"/>
                      </a:endParaRPr>
                    </a:p>
                  </a:txBody>
                  <a:tcPr marL="7425" marR="7425" marT="7425" marB="0" anchor="ctr"/>
                </a:tc>
                <a:extLst>
                  <a:ext uri="{0D108BD9-81ED-4DB2-BD59-A6C34878D82A}">
                    <a16:rowId xmlns:a16="http://schemas.microsoft.com/office/drawing/2014/main" val="3550630834"/>
                  </a:ext>
                </a:extLst>
              </a:tr>
            </a:tbl>
          </a:graphicData>
        </a:graphic>
      </p:graphicFrame>
      <p:sp>
        <p:nvSpPr>
          <p:cNvPr id="3" name="Номер слайда 2">
            <a:extLst>
              <a:ext uri="{FF2B5EF4-FFF2-40B4-BE49-F238E27FC236}">
                <a16:creationId xmlns:a16="http://schemas.microsoft.com/office/drawing/2014/main" id="{EEE6F9DC-FD53-4708-8FF7-8249DB38DFC5}"/>
              </a:ext>
            </a:extLst>
          </p:cNvPr>
          <p:cNvSpPr>
            <a:spLocks noGrp="1"/>
          </p:cNvSpPr>
          <p:nvPr>
            <p:ph type="sldNum" sz="quarter" idx="12"/>
          </p:nvPr>
        </p:nvSpPr>
        <p:spPr>
          <a:xfrm>
            <a:off x="10879975" y="6492875"/>
            <a:ext cx="1312025" cy="365125"/>
          </a:xfrm>
        </p:spPr>
        <p:txBody>
          <a:bodyPr/>
          <a:lstStyle/>
          <a:p>
            <a:fld id="{F203300F-B5E5-4D9E-9381-383162CC59FB}" type="slidenum">
              <a:rPr lang="ru-RU" smtClean="0">
                <a:solidFill>
                  <a:schemeClr val="accent6">
                    <a:lumMod val="50000"/>
                  </a:schemeClr>
                </a:solidFill>
              </a:rPr>
              <a:t>38</a:t>
            </a:fld>
            <a:endParaRPr lang="ru-RU">
              <a:solidFill>
                <a:schemeClr val="accent6">
                  <a:lumMod val="50000"/>
                </a:schemeClr>
              </a:solidFill>
            </a:endParaRPr>
          </a:p>
        </p:txBody>
      </p:sp>
      <p:pic>
        <p:nvPicPr>
          <p:cNvPr id="6" name="Объект 6">
            <a:extLst>
              <a:ext uri="{FF2B5EF4-FFF2-40B4-BE49-F238E27FC236}">
                <a16:creationId xmlns:a16="http://schemas.microsoft.com/office/drawing/2014/main" id="{29337CEB-888F-497E-8B08-EAC60DD2B9A8}"/>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27594187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1B28A71-053A-4858-A46A-CD1B8762371C}"/>
              </a:ext>
            </a:extLst>
          </p:cNvPr>
          <p:cNvSpPr>
            <a:spLocks noGrp="1"/>
          </p:cNvSpPr>
          <p:nvPr>
            <p:ph type="title"/>
          </p:nvPr>
        </p:nvSpPr>
        <p:spPr>
          <a:xfrm>
            <a:off x="838200" y="14950"/>
            <a:ext cx="10515600" cy="715224"/>
          </a:xfrm>
        </p:spPr>
        <p:txBody>
          <a:bodyPr>
            <a:noAutofit/>
          </a:bodyPr>
          <a:lstStyle/>
          <a:p>
            <a:pPr algn="ctr"/>
            <a:r>
              <a:rPr lang="ru-RU" sz="2400" dirty="0"/>
              <a:t>Расходы бюджета городского округа Долгопрудный на </a:t>
            </a:r>
            <a:r>
              <a:rPr lang="ru-RU" sz="2400" dirty="0" smtClean="0"/>
              <a:t>2023-2027 </a:t>
            </a:r>
            <a:r>
              <a:rPr lang="ru-RU" sz="2400" dirty="0"/>
              <a:t>гг. </a:t>
            </a:r>
            <a:br>
              <a:rPr lang="ru-RU" sz="2400" dirty="0"/>
            </a:br>
            <a:r>
              <a:rPr lang="ru-RU" sz="2400" dirty="0"/>
              <a:t>по разделам бюджетной классификации </a:t>
            </a:r>
          </a:p>
        </p:txBody>
      </p:sp>
      <p:sp>
        <p:nvSpPr>
          <p:cNvPr id="4" name="Номер слайда 3">
            <a:extLst>
              <a:ext uri="{FF2B5EF4-FFF2-40B4-BE49-F238E27FC236}">
                <a16:creationId xmlns:a16="http://schemas.microsoft.com/office/drawing/2014/main" id="{E6DE0060-9F58-4945-A113-180BBA99467F}"/>
              </a:ext>
            </a:extLst>
          </p:cNvPr>
          <p:cNvSpPr>
            <a:spLocks noGrp="1"/>
          </p:cNvSpPr>
          <p:nvPr>
            <p:ph type="sldNum" sz="quarter" idx="12"/>
          </p:nvPr>
        </p:nvSpPr>
        <p:spPr>
          <a:xfrm>
            <a:off x="9448800" y="6477925"/>
            <a:ext cx="2743200" cy="365125"/>
          </a:xfrm>
        </p:spPr>
        <p:txBody>
          <a:bodyPr/>
          <a:lstStyle/>
          <a:p>
            <a:fld id="{E4EB6E89-BA87-4003-BD23-6BDF40F3EBED}" type="slidenum">
              <a:rPr lang="ru-RU" smtClean="0"/>
              <a:pPr/>
              <a:t>39</a:t>
            </a:fld>
            <a:endParaRPr lang="ru-RU" dirty="0"/>
          </a:p>
        </p:txBody>
      </p:sp>
      <p:sp>
        <p:nvSpPr>
          <p:cNvPr id="6" name="Прямоугольник 5">
            <a:extLst>
              <a:ext uri="{FF2B5EF4-FFF2-40B4-BE49-F238E27FC236}">
                <a16:creationId xmlns:a16="http://schemas.microsoft.com/office/drawing/2014/main" id="{D3DA6461-BF93-41EA-A4BC-9CD9211C82AB}"/>
              </a:ext>
            </a:extLst>
          </p:cNvPr>
          <p:cNvSpPr/>
          <p:nvPr/>
        </p:nvSpPr>
        <p:spPr>
          <a:xfrm>
            <a:off x="10726189" y="596462"/>
            <a:ext cx="1255222" cy="307777"/>
          </a:xfrm>
          <a:prstGeom prst="rect">
            <a:avLst/>
          </a:prstGeom>
        </p:spPr>
        <p:txBody>
          <a:bodyPr wrap="square">
            <a:spAutoFit/>
          </a:bodyPr>
          <a:lstStyle/>
          <a:p>
            <a:r>
              <a:rPr lang="ru-RU" sz="1400" dirty="0"/>
              <a:t>(тыс. рублей)</a:t>
            </a:r>
          </a:p>
        </p:txBody>
      </p:sp>
      <p:graphicFrame>
        <p:nvGraphicFramePr>
          <p:cNvPr id="8" name="Объект 7">
            <a:extLst>
              <a:ext uri="{FF2B5EF4-FFF2-40B4-BE49-F238E27FC236}">
                <a16:creationId xmlns:a16="http://schemas.microsoft.com/office/drawing/2014/main" id="{3DD62234-DC97-4401-AE08-C500BE749E9B}"/>
              </a:ext>
            </a:extLst>
          </p:cNvPr>
          <p:cNvGraphicFramePr>
            <a:graphicFrameLocks noGrp="1"/>
          </p:cNvGraphicFramePr>
          <p:nvPr>
            <p:ph idx="1"/>
            <p:extLst>
              <p:ext uri="{D42A27DB-BD31-4B8C-83A1-F6EECF244321}">
                <p14:modId xmlns:p14="http://schemas.microsoft.com/office/powerpoint/2010/main" val="827933321"/>
              </p:ext>
            </p:extLst>
          </p:nvPr>
        </p:nvGraphicFramePr>
        <p:xfrm>
          <a:off x="970283" y="1026879"/>
          <a:ext cx="10866118" cy="5705135"/>
        </p:xfrm>
        <a:graphic>
          <a:graphicData uri="http://schemas.openxmlformats.org/drawingml/2006/table">
            <a:tbl>
              <a:tblPr>
                <a:tableStyleId>{5C22544A-7EE6-4342-B048-85BDC9FD1C3A}</a:tableStyleId>
              </a:tblPr>
              <a:tblGrid>
                <a:gridCol w="5464537">
                  <a:extLst>
                    <a:ext uri="{9D8B030D-6E8A-4147-A177-3AD203B41FA5}">
                      <a16:colId xmlns:a16="http://schemas.microsoft.com/office/drawing/2014/main" val="2000536900"/>
                    </a:ext>
                  </a:extLst>
                </a:gridCol>
                <a:gridCol w="1108017">
                  <a:extLst>
                    <a:ext uri="{9D8B030D-6E8A-4147-A177-3AD203B41FA5}">
                      <a16:colId xmlns:a16="http://schemas.microsoft.com/office/drawing/2014/main" val="399698325"/>
                    </a:ext>
                  </a:extLst>
                </a:gridCol>
                <a:gridCol w="1108017">
                  <a:extLst>
                    <a:ext uri="{9D8B030D-6E8A-4147-A177-3AD203B41FA5}">
                      <a16:colId xmlns:a16="http://schemas.microsoft.com/office/drawing/2014/main" val="1552169965"/>
                    </a:ext>
                  </a:extLst>
                </a:gridCol>
                <a:gridCol w="1108017">
                  <a:extLst>
                    <a:ext uri="{9D8B030D-6E8A-4147-A177-3AD203B41FA5}">
                      <a16:colId xmlns:a16="http://schemas.microsoft.com/office/drawing/2014/main" val="2600721301"/>
                    </a:ext>
                  </a:extLst>
                </a:gridCol>
                <a:gridCol w="1032470">
                  <a:extLst>
                    <a:ext uri="{9D8B030D-6E8A-4147-A177-3AD203B41FA5}">
                      <a16:colId xmlns:a16="http://schemas.microsoft.com/office/drawing/2014/main" val="429115478"/>
                    </a:ext>
                  </a:extLst>
                </a:gridCol>
                <a:gridCol w="1045060">
                  <a:extLst>
                    <a:ext uri="{9D8B030D-6E8A-4147-A177-3AD203B41FA5}">
                      <a16:colId xmlns:a16="http://schemas.microsoft.com/office/drawing/2014/main" val="2650936760"/>
                    </a:ext>
                  </a:extLst>
                </a:gridCol>
              </a:tblGrid>
              <a:tr h="774931">
                <a:tc>
                  <a:txBody>
                    <a:bodyPr/>
                    <a:lstStyle/>
                    <a:p>
                      <a:pPr algn="ctr" fontAlgn="ctr"/>
                      <a:r>
                        <a:rPr lang="ru-RU" sz="1200" b="1" i="0" u="none" strike="noStrike" dirty="0">
                          <a:effectLst/>
                          <a:latin typeface="Arial" panose="020B0604020202020204" pitchFamily="34" charset="0"/>
                        </a:rPr>
                        <a:t>Наименование</a:t>
                      </a:r>
                    </a:p>
                  </a:txBody>
                  <a:tcPr marL="9525" marR="9525" marT="9525" marB="0" anchor="ctr">
                    <a:solidFill>
                      <a:schemeClr val="accent2">
                        <a:lumMod val="20000"/>
                        <a:lumOff val="80000"/>
                      </a:schemeClr>
                    </a:solidFill>
                  </a:tcPr>
                </a:tc>
                <a:tc>
                  <a:txBody>
                    <a:bodyPr/>
                    <a:lstStyle/>
                    <a:p>
                      <a:pPr algn="ctr" fontAlgn="ctr"/>
                      <a:r>
                        <a:rPr lang="ru-RU" sz="1200" b="1" i="0" u="none" strike="noStrike" dirty="0">
                          <a:effectLst/>
                          <a:latin typeface="Arial" panose="020B0604020202020204" pitchFamily="34" charset="0"/>
                        </a:rPr>
                        <a:t>Исполнение за </a:t>
                      </a:r>
                      <a:r>
                        <a:rPr lang="ru-RU" sz="1200" b="1" i="0" u="none" strike="noStrike" dirty="0" smtClean="0">
                          <a:effectLst/>
                          <a:latin typeface="Arial" panose="020B0604020202020204" pitchFamily="34" charset="0"/>
                        </a:rPr>
                        <a:t>2023 </a:t>
                      </a:r>
                      <a:r>
                        <a:rPr lang="ru-RU" sz="1200" b="1" i="0" u="none" strike="noStrike" dirty="0">
                          <a:effectLst/>
                          <a:latin typeface="Arial" panose="020B0604020202020204" pitchFamily="34" charset="0"/>
                        </a:rPr>
                        <a:t>год</a:t>
                      </a:r>
                    </a:p>
                  </a:txBody>
                  <a:tcPr marL="9525" marR="9525" marT="9525" marB="0" anchor="ctr">
                    <a:solidFill>
                      <a:schemeClr val="accent2">
                        <a:lumMod val="20000"/>
                        <a:lumOff val="80000"/>
                      </a:schemeClr>
                    </a:solidFill>
                  </a:tcPr>
                </a:tc>
                <a:tc>
                  <a:txBody>
                    <a:bodyPr/>
                    <a:lstStyle/>
                    <a:p>
                      <a:pPr algn="ctr" fontAlgn="ctr"/>
                      <a:r>
                        <a:rPr lang="ru-RU" sz="1200" b="1" i="0" u="none" strike="noStrike" dirty="0">
                          <a:effectLst/>
                          <a:latin typeface="Arial" panose="020B0604020202020204" pitchFamily="34" charset="0"/>
                        </a:rPr>
                        <a:t>Уточненный план </a:t>
                      </a:r>
                      <a:r>
                        <a:rPr lang="ru-RU" sz="1200" b="1" i="0" u="none" strike="noStrike" dirty="0" smtClean="0">
                          <a:effectLst/>
                          <a:latin typeface="Arial" panose="020B0604020202020204" pitchFamily="34" charset="0"/>
                        </a:rPr>
                        <a:t>на 2024 </a:t>
                      </a:r>
                      <a:r>
                        <a:rPr lang="ru-RU" sz="1200" b="1" i="0" u="none" strike="noStrike" dirty="0">
                          <a:effectLst/>
                          <a:latin typeface="Arial" panose="020B0604020202020204" pitchFamily="34" charset="0"/>
                        </a:rPr>
                        <a:t>год</a:t>
                      </a:r>
                    </a:p>
                  </a:txBody>
                  <a:tcPr marL="9525" marR="9525" marT="9525" marB="0" anchor="ctr">
                    <a:solidFill>
                      <a:schemeClr val="accent2">
                        <a:lumMod val="20000"/>
                        <a:lumOff val="80000"/>
                      </a:schemeClr>
                    </a:solidFill>
                  </a:tcPr>
                </a:tc>
                <a:tc>
                  <a:txBody>
                    <a:bodyPr/>
                    <a:lstStyle/>
                    <a:p>
                      <a:pPr algn="ctr" fontAlgn="ctr"/>
                      <a:r>
                        <a:rPr lang="ru-RU" sz="1200" b="1" i="0" u="none" strike="noStrike" dirty="0">
                          <a:effectLst/>
                          <a:latin typeface="Arial" panose="020B0604020202020204" pitchFamily="34" charset="0"/>
                        </a:rPr>
                        <a:t>Проект бюджета на </a:t>
                      </a:r>
                      <a:r>
                        <a:rPr lang="ru-RU" sz="1200" b="1" i="0" u="none" strike="noStrike" dirty="0" smtClean="0">
                          <a:effectLst/>
                          <a:latin typeface="Arial" panose="020B0604020202020204" pitchFamily="34" charset="0"/>
                        </a:rPr>
                        <a:t>2025 </a:t>
                      </a:r>
                      <a:r>
                        <a:rPr lang="ru-RU" sz="1200" b="1" i="0" u="none" strike="noStrike" dirty="0">
                          <a:effectLst/>
                          <a:latin typeface="Arial" panose="020B0604020202020204" pitchFamily="34" charset="0"/>
                        </a:rPr>
                        <a:t>год</a:t>
                      </a:r>
                    </a:p>
                  </a:txBody>
                  <a:tcPr marL="9525" marR="9525" marT="9525" marB="0" anchor="ctr">
                    <a:solidFill>
                      <a:schemeClr val="accent2">
                        <a:lumMod val="20000"/>
                        <a:lumOff val="80000"/>
                      </a:schemeClr>
                    </a:solidFill>
                  </a:tcPr>
                </a:tc>
                <a:tc>
                  <a:txBody>
                    <a:bodyPr/>
                    <a:lstStyle/>
                    <a:p>
                      <a:pPr algn="ctr" fontAlgn="ctr"/>
                      <a:r>
                        <a:rPr lang="ru-RU" sz="1200" b="1" i="0" u="none" strike="noStrike" dirty="0">
                          <a:effectLst/>
                          <a:latin typeface="Arial" panose="020B0604020202020204" pitchFamily="34" charset="0"/>
                        </a:rPr>
                        <a:t>Проект бюджета на </a:t>
                      </a:r>
                      <a:r>
                        <a:rPr lang="ru-RU" sz="1200" b="1" i="0" u="none" strike="noStrike" dirty="0" smtClean="0">
                          <a:effectLst/>
                          <a:latin typeface="Arial" panose="020B0604020202020204" pitchFamily="34" charset="0"/>
                        </a:rPr>
                        <a:t>2026 </a:t>
                      </a:r>
                      <a:r>
                        <a:rPr lang="ru-RU" sz="1200" b="1" i="0" u="none" strike="noStrike" dirty="0">
                          <a:effectLst/>
                          <a:latin typeface="Arial" panose="020B0604020202020204" pitchFamily="34" charset="0"/>
                        </a:rPr>
                        <a:t>год</a:t>
                      </a:r>
                    </a:p>
                  </a:txBody>
                  <a:tcPr marL="9525" marR="9525" marT="9525" marB="0" anchor="ctr">
                    <a:solidFill>
                      <a:schemeClr val="accent2">
                        <a:lumMod val="20000"/>
                        <a:lumOff val="80000"/>
                      </a:schemeClr>
                    </a:solidFill>
                  </a:tcPr>
                </a:tc>
                <a:tc>
                  <a:txBody>
                    <a:bodyPr/>
                    <a:lstStyle/>
                    <a:p>
                      <a:pPr algn="ctr" fontAlgn="ctr"/>
                      <a:r>
                        <a:rPr lang="ru-RU" sz="1200" b="1" i="0" u="none" strike="noStrike" dirty="0">
                          <a:effectLst/>
                          <a:latin typeface="Arial" panose="020B0604020202020204" pitchFamily="34" charset="0"/>
                        </a:rPr>
                        <a:t>Проект бюджета на </a:t>
                      </a:r>
                      <a:r>
                        <a:rPr lang="ru-RU" sz="1200" b="1" i="0" u="none" strike="noStrike" dirty="0" smtClean="0">
                          <a:effectLst/>
                          <a:latin typeface="Arial" panose="020B0604020202020204" pitchFamily="34" charset="0"/>
                        </a:rPr>
                        <a:t>2027 </a:t>
                      </a:r>
                      <a:r>
                        <a:rPr lang="ru-RU" sz="1200" b="1" i="0" u="none" strike="noStrike" dirty="0">
                          <a:effectLst/>
                          <a:latin typeface="Arial" panose="020B0604020202020204" pitchFamily="34" charset="0"/>
                        </a:rPr>
                        <a:t>год</a:t>
                      </a:r>
                    </a:p>
                  </a:txBody>
                  <a:tcPr marL="9525" marR="9525" marT="9525" marB="0" anchor="ctr">
                    <a:solidFill>
                      <a:schemeClr val="accent2">
                        <a:lumMod val="20000"/>
                        <a:lumOff val="80000"/>
                      </a:schemeClr>
                    </a:solidFill>
                  </a:tcPr>
                </a:tc>
                <a:extLst>
                  <a:ext uri="{0D108BD9-81ED-4DB2-BD59-A6C34878D82A}">
                    <a16:rowId xmlns:a16="http://schemas.microsoft.com/office/drawing/2014/main" val="401605832"/>
                  </a:ext>
                </a:extLst>
              </a:tr>
              <a:tr h="318888">
                <a:tc>
                  <a:txBody>
                    <a:bodyPr/>
                    <a:lstStyle/>
                    <a:p>
                      <a:pPr algn="l" fontAlgn="t"/>
                      <a:r>
                        <a:rPr lang="ru-RU" sz="1200" b="1" i="0" u="none" strike="noStrike">
                          <a:effectLst/>
                          <a:latin typeface="Arial" panose="020B0604020202020204" pitchFamily="34" charset="0"/>
                        </a:rPr>
                        <a:t>Общегосударственные вопросы</a:t>
                      </a:r>
                    </a:p>
                  </a:txBody>
                  <a:tcPr marL="9525" marR="9525" marT="9525" marB="0">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557 379,3</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564 723,8</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rgbClr val="000000"/>
                          </a:solidFill>
                          <a:effectLst/>
                          <a:latin typeface="Arial" panose="020B0604020202020204" pitchFamily="34" charset="0"/>
                          <a:ea typeface="+mn-ea"/>
                          <a:cs typeface="+mn-cs"/>
                        </a:rPr>
                        <a:t>678 616,8</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a:solidFill>
                            <a:srgbClr val="000000"/>
                          </a:solidFill>
                          <a:effectLst/>
                          <a:latin typeface="Arial" panose="020B0604020202020204" pitchFamily="34" charset="0"/>
                          <a:ea typeface="+mn-ea"/>
                          <a:cs typeface="+mn-cs"/>
                        </a:rPr>
                        <a:t>663 128,3</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rgbClr val="000000"/>
                          </a:solidFill>
                          <a:effectLst/>
                          <a:latin typeface="Arial" panose="020B0604020202020204" pitchFamily="34" charset="0"/>
                          <a:ea typeface="+mn-ea"/>
                          <a:cs typeface="+mn-cs"/>
                        </a:rPr>
                        <a:t>668 376,1</a:t>
                      </a:r>
                    </a:p>
                  </a:txBody>
                  <a:tcPr marL="9525" marR="9525" marT="9525" marB="0" anchor="ctr">
                    <a:solidFill>
                      <a:schemeClr val="accent2">
                        <a:lumMod val="20000"/>
                        <a:lumOff val="80000"/>
                      </a:schemeClr>
                    </a:solidFill>
                  </a:tcPr>
                </a:tc>
                <a:extLst>
                  <a:ext uri="{0D108BD9-81ED-4DB2-BD59-A6C34878D82A}">
                    <a16:rowId xmlns:a16="http://schemas.microsoft.com/office/drawing/2014/main" val="2927046960"/>
                  </a:ext>
                </a:extLst>
              </a:tr>
              <a:tr h="296817">
                <a:tc>
                  <a:txBody>
                    <a:bodyPr/>
                    <a:lstStyle/>
                    <a:p>
                      <a:pPr algn="l" fontAlgn="t"/>
                      <a:r>
                        <a:rPr lang="ru-RU" sz="1200" b="1" i="0" u="none" strike="noStrike">
                          <a:effectLst/>
                          <a:latin typeface="Arial" panose="020B0604020202020204" pitchFamily="34" charset="0"/>
                        </a:rPr>
                        <a:t>Национальная оборона</a:t>
                      </a:r>
                    </a:p>
                  </a:txBody>
                  <a:tcPr marL="9525" marR="9525" marT="9525" marB="0">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8 541,4</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8 666,5</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a:solidFill>
                            <a:srgbClr val="000000"/>
                          </a:solidFill>
                          <a:effectLst/>
                          <a:latin typeface="Arial" panose="020B0604020202020204" pitchFamily="34" charset="0"/>
                          <a:ea typeface="+mn-ea"/>
                          <a:cs typeface="+mn-cs"/>
                        </a:rPr>
                        <a:t>9 386,9</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a:solidFill>
                            <a:srgbClr val="000000"/>
                          </a:solidFill>
                          <a:effectLst/>
                          <a:latin typeface="Arial" panose="020B0604020202020204" pitchFamily="34" charset="0"/>
                          <a:ea typeface="+mn-ea"/>
                          <a:cs typeface="+mn-cs"/>
                        </a:rPr>
                        <a:t>9 821,3</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rgbClr val="000000"/>
                          </a:solidFill>
                          <a:effectLst/>
                          <a:latin typeface="Arial" panose="020B0604020202020204" pitchFamily="34" charset="0"/>
                          <a:ea typeface="+mn-ea"/>
                          <a:cs typeface="+mn-cs"/>
                        </a:rPr>
                        <a:t>10 209,0</a:t>
                      </a:r>
                    </a:p>
                  </a:txBody>
                  <a:tcPr marL="9525" marR="9525" marT="9525" marB="0" anchor="ctr">
                    <a:solidFill>
                      <a:schemeClr val="accent2">
                        <a:lumMod val="20000"/>
                        <a:lumOff val="80000"/>
                      </a:schemeClr>
                    </a:solidFill>
                  </a:tcPr>
                </a:tc>
                <a:extLst>
                  <a:ext uri="{0D108BD9-81ED-4DB2-BD59-A6C34878D82A}">
                    <a16:rowId xmlns:a16="http://schemas.microsoft.com/office/drawing/2014/main" val="3701007671"/>
                  </a:ext>
                </a:extLst>
              </a:tr>
              <a:tr h="346286">
                <a:tc>
                  <a:txBody>
                    <a:bodyPr/>
                    <a:lstStyle/>
                    <a:p>
                      <a:pPr algn="l" fontAlgn="t"/>
                      <a:r>
                        <a:rPr lang="ru-RU" sz="1200" b="1" i="0" u="none" strike="noStrike">
                          <a:effectLst/>
                          <a:latin typeface="Arial" panose="020B0604020202020204" pitchFamily="34" charset="0"/>
                        </a:rPr>
                        <a:t>Национальная безопасность и правоохранительная деятельность</a:t>
                      </a:r>
                    </a:p>
                  </a:txBody>
                  <a:tcPr marL="9525" marR="9525" marT="9525" marB="0">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49 232,3</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53 191,3</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rgbClr val="000000"/>
                          </a:solidFill>
                          <a:effectLst/>
                          <a:latin typeface="Arial" panose="020B0604020202020204" pitchFamily="34" charset="0"/>
                          <a:ea typeface="+mn-ea"/>
                          <a:cs typeface="+mn-cs"/>
                        </a:rPr>
                        <a:t>57 124,6</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rgbClr val="000000"/>
                          </a:solidFill>
                          <a:effectLst/>
                          <a:latin typeface="Arial" panose="020B0604020202020204" pitchFamily="34" charset="0"/>
                          <a:ea typeface="+mn-ea"/>
                          <a:cs typeface="+mn-cs"/>
                        </a:rPr>
                        <a:t>53 124,6</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rgbClr val="000000"/>
                          </a:solidFill>
                          <a:effectLst/>
                          <a:latin typeface="Arial" panose="020B0604020202020204" pitchFamily="34" charset="0"/>
                          <a:ea typeface="+mn-ea"/>
                          <a:cs typeface="+mn-cs"/>
                        </a:rPr>
                        <a:t>53 124,6</a:t>
                      </a:r>
                    </a:p>
                  </a:txBody>
                  <a:tcPr marL="9525" marR="9525" marT="9525" marB="0" anchor="ctr">
                    <a:solidFill>
                      <a:schemeClr val="accent2">
                        <a:lumMod val="20000"/>
                        <a:lumOff val="80000"/>
                      </a:schemeClr>
                    </a:solidFill>
                  </a:tcPr>
                </a:tc>
                <a:extLst>
                  <a:ext uri="{0D108BD9-81ED-4DB2-BD59-A6C34878D82A}">
                    <a16:rowId xmlns:a16="http://schemas.microsoft.com/office/drawing/2014/main" val="3505889044"/>
                  </a:ext>
                </a:extLst>
              </a:tr>
              <a:tr h="376729">
                <a:tc>
                  <a:txBody>
                    <a:bodyPr/>
                    <a:lstStyle/>
                    <a:p>
                      <a:pPr algn="l" fontAlgn="t"/>
                      <a:r>
                        <a:rPr lang="ru-RU" sz="1200" b="1" i="0" u="none" strike="noStrike">
                          <a:effectLst/>
                          <a:latin typeface="Arial" panose="020B0604020202020204" pitchFamily="34" charset="0"/>
                        </a:rPr>
                        <a:t>Национальная экономика</a:t>
                      </a:r>
                    </a:p>
                  </a:txBody>
                  <a:tcPr marL="9525" marR="9525" marT="9525" marB="0">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441 084,0</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488 518,9</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a:solidFill>
                            <a:srgbClr val="000000"/>
                          </a:solidFill>
                          <a:effectLst/>
                          <a:latin typeface="Arial" panose="020B0604020202020204" pitchFamily="34" charset="0"/>
                          <a:ea typeface="+mn-ea"/>
                          <a:cs typeface="+mn-cs"/>
                        </a:rPr>
                        <a:t>420 033,5</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a:solidFill>
                            <a:srgbClr val="000000"/>
                          </a:solidFill>
                          <a:effectLst/>
                          <a:latin typeface="Arial" panose="020B0604020202020204" pitchFamily="34" charset="0"/>
                          <a:ea typeface="+mn-ea"/>
                          <a:cs typeface="+mn-cs"/>
                        </a:rPr>
                        <a:t>404 532,5</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rgbClr val="000000"/>
                          </a:solidFill>
                          <a:effectLst/>
                          <a:latin typeface="Arial" panose="020B0604020202020204" pitchFamily="34" charset="0"/>
                          <a:ea typeface="+mn-ea"/>
                          <a:cs typeface="+mn-cs"/>
                        </a:rPr>
                        <a:t>407 871,0</a:t>
                      </a:r>
                    </a:p>
                  </a:txBody>
                  <a:tcPr marL="9525" marR="9525" marT="9525" marB="0" anchor="ctr">
                    <a:solidFill>
                      <a:schemeClr val="accent2">
                        <a:lumMod val="20000"/>
                        <a:lumOff val="80000"/>
                      </a:schemeClr>
                    </a:solidFill>
                  </a:tcPr>
                </a:tc>
                <a:extLst>
                  <a:ext uri="{0D108BD9-81ED-4DB2-BD59-A6C34878D82A}">
                    <a16:rowId xmlns:a16="http://schemas.microsoft.com/office/drawing/2014/main" val="1602466590"/>
                  </a:ext>
                </a:extLst>
              </a:tr>
              <a:tr h="346286">
                <a:tc>
                  <a:txBody>
                    <a:bodyPr/>
                    <a:lstStyle/>
                    <a:p>
                      <a:pPr algn="l" fontAlgn="t"/>
                      <a:r>
                        <a:rPr lang="ru-RU" sz="1200" b="1" i="0" u="none" strike="noStrike">
                          <a:effectLst/>
                          <a:latin typeface="Arial" panose="020B0604020202020204" pitchFamily="34" charset="0"/>
                        </a:rPr>
                        <a:t>Жилищно-коммунальное хозяйство</a:t>
                      </a:r>
                    </a:p>
                  </a:txBody>
                  <a:tcPr marL="9525" marR="9525" marT="9525" marB="0">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1 162 762,3</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1 012 126,3</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a:solidFill>
                            <a:srgbClr val="000000"/>
                          </a:solidFill>
                          <a:effectLst/>
                          <a:latin typeface="Arial" panose="020B0604020202020204" pitchFamily="34" charset="0"/>
                          <a:ea typeface="+mn-ea"/>
                          <a:cs typeface="+mn-cs"/>
                        </a:rPr>
                        <a:t>1 244 951,4</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rgbClr val="000000"/>
                          </a:solidFill>
                          <a:effectLst/>
                          <a:latin typeface="Arial" panose="020B0604020202020204" pitchFamily="34" charset="0"/>
                          <a:ea typeface="+mn-ea"/>
                          <a:cs typeface="+mn-cs"/>
                        </a:rPr>
                        <a:t>941 647,0</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rgbClr val="000000"/>
                          </a:solidFill>
                          <a:effectLst/>
                          <a:latin typeface="Arial" panose="020B0604020202020204" pitchFamily="34" charset="0"/>
                          <a:ea typeface="+mn-ea"/>
                          <a:cs typeface="+mn-cs"/>
                        </a:rPr>
                        <a:t>1 120 330,6</a:t>
                      </a:r>
                    </a:p>
                  </a:txBody>
                  <a:tcPr marL="9525" marR="9525" marT="9525" marB="0" anchor="ctr">
                    <a:solidFill>
                      <a:schemeClr val="accent2">
                        <a:lumMod val="20000"/>
                        <a:lumOff val="80000"/>
                      </a:schemeClr>
                    </a:solidFill>
                  </a:tcPr>
                </a:tc>
                <a:extLst>
                  <a:ext uri="{0D108BD9-81ED-4DB2-BD59-A6C34878D82A}">
                    <a16:rowId xmlns:a16="http://schemas.microsoft.com/office/drawing/2014/main" val="2224545687"/>
                  </a:ext>
                </a:extLst>
              </a:tr>
              <a:tr h="376729">
                <a:tc>
                  <a:txBody>
                    <a:bodyPr/>
                    <a:lstStyle/>
                    <a:p>
                      <a:pPr algn="l" fontAlgn="t"/>
                      <a:r>
                        <a:rPr lang="ru-RU" sz="1200" b="1" i="0" u="none" strike="noStrike">
                          <a:effectLst/>
                          <a:latin typeface="Arial" panose="020B0604020202020204" pitchFamily="34" charset="0"/>
                        </a:rPr>
                        <a:t>Охрана окружающей среды</a:t>
                      </a:r>
                    </a:p>
                  </a:txBody>
                  <a:tcPr marL="9525" marR="9525" marT="9525" marB="0">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8 983,9</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15 020,5</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a:solidFill>
                            <a:srgbClr val="000000"/>
                          </a:solidFill>
                          <a:effectLst/>
                          <a:latin typeface="Arial" panose="020B0604020202020204" pitchFamily="34" charset="0"/>
                          <a:ea typeface="+mn-ea"/>
                          <a:cs typeface="+mn-cs"/>
                        </a:rPr>
                        <a:t>43 824,6</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rgbClr val="000000"/>
                          </a:solidFill>
                          <a:effectLst/>
                          <a:latin typeface="Arial" panose="020B0604020202020204" pitchFamily="34" charset="0"/>
                          <a:ea typeface="+mn-ea"/>
                          <a:cs typeface="+mn-cs"/>
                        </a:rPr>
                        <a:t>43 824,3</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rgbClr val="000000"/>
                          </a:solidFill>
                          <a:effectLst/>
                          <a:latin typeface="Arial" panose="020B0604020202020204" pitchFamily="34" charset="0"/>
                          <a:ea typeface="+mn-ea"/>
                          <a:cs typeface="+mn-cs"/>
                        </a:rPr>
                        <a:t>43 824,3</a:t>
                      </a:r>
                    </a:p>
                  </a:txBody>
                  <a:tcPr marL="9525" marR="9525" marT="9525" marB="0" anchor="ctr">
                    <a:solidFill>
                      <a:schemeClr val="accent2">
                        <a:lumMod val="20000"/>
                        <a:lumOff val="80000"/>
                      </a:schemeClr>
                    </a:solidFill>
                  </a:tcPr>
                </a:tc>
                <a:extLst>
                  <a:ext uri="{0D108BD9-81ED-4DB2-BD59-A6C34878D82A}">
                    <a16:rowId xmlns:a16="http://schemas.microsoft.com/office/drawing/2014/main" val="1346162108"/>
                  </a:ext>
                </a:extLst>
              </a:tr>
              <a:tr h="410977">
                <a:tc>
                  <a:txBody>
                    <a:bodyPr/>
                    <a:lstStyle/>
                    <a:p>
                      <a:pPr algn="l" fontAlgn="t"/>
                      <a:r>
                        <a:rPr lang="ru-RU" sz="1200" b="1" i="0" u="none" strike="noStrike">
                          <a:effectLst/>
                          <a:latin typeface="Arial" panose="020B0604020202020204" pitchFamily="34" charset="0"/>
                        </a:rPr>
                        <a:t>Образование</a:t>
                      </a:r>
                    </a:p>
                  </a:txBody>
                  <a:tcPr marL="9525" marR="9525" marT="9525" marB="0">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4 033 840,7</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3 768 773,8</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a:solidFill>
                            <a:srgbClr val="000000"/>
                          </a:solidFill>
                          <a:effectLst/>
                          <a:latin typeface="Arial" panose="020B0604020202020204" pitchFamily="34" charset="0"/>
                          <a:ea typeface="+mn-ea"/>
                          <a:cs typeface="+mn-cs"/>
                        </a:rPr>
                        <a:t>4 059 369,5</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rgbClr val="000000"/>
                          </a:solidFill>
                          <a:effectLst/>
                          <a:latin typeface="Arial" panose="020B0604020202020204" pitchFamily="34" charset="0"/>
                          <a:ea typeface="+mn-ea"/>
                          <a:cs typeface="+mn-cs"/>
                        </a:rPr>
                        <a:t>3 925 048,3</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rgbClr val="000000"/>
                          </a:solidFill>
                          <a:effectLst/>
                          <a:latin typeface="Arial" panose="020B0604020202020204" pitchFamily="34" charset="0"/>
                          <a:ea typeface="+mn-ea"/>
                          <a:cs typeface="+mn-cs"/>
                        </a:rPr>
                        <a:t>3 654 260,5</a:t>
                      </a:r>
                    </a:p>
                  </a:txBody>
                  <a:tcPr marL="9525" marR="9525" marT="9525" marB="0" anchor="ctr">
                    <a:solidFill>
                      <a:schemeClr val="accent2">
                        <a:lumMod val="20000"/>
                        <a:lumOff val="80000"/>
                      </a:schemeClr>
                    </a:solidFill>
                  </a:tcPr>
                </a:tc>
                <a:extLst>
                  <a:ext uri="{0D108BD9-81ED-4DB2-BD59-A6C34878D82A}">
                    <a16:rowId xmlns:a16="http://schemas.microsoft.com/office/drawing/2014/main" val="3741656999"/>
                  </a:ext>
                </a:extLst>
              </a:tr>
              <a:tr h="410977">
                <a:tc>
                  <a:txBody>
                    <a:bodyPr/>
                    <a:lstStyle/>
                    <a:p>
                      <a:pPr algn="l" fontAlgn="t"/>
                      <a:r>
                        <a:rPr lang="ru-RU" sz="1200" b="1" i="0" u="none" strike="noStrike">
                          <a:effectLst/>
                          <a:latin typeface="Arial" panose="020B0604020202020204" pitchFamily="34" charset="0"/>
                        </a:rPr>
                        <a:t>Культура и кинематография</a:t>
                      </a:r>
                    </a:p>
                  </a:txBody>
                  <a:tcPr marL="9525" marR="9525" marT="9525" marB="0">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238 980,6</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254 094,9</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a:solidFill>
                            <a:srgbClr val="000000"/>
                          </a:solidFill>
                          <a:effectLst/>
                          <a:latin typeface="Arial" panose="020B0604020202020204" pitchFamily="34" charset="0"/>
                          <a:ea typeface="+mn-ea"/>
                          <a:cs typeface="+mn-cs"/>
                        </a:rPr>
                        <a:t>211 223,1</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a:solidFill>
                            <a:srgbClr val="000000"/>
                          </a:solidFill>
                          <a:effectLst/>
                          <a:latin typeface="Arial" panose="020B0604020202020204" pitchFamily="34" charset="0"/>
                          <a:ea typeface="+mn-ea"/>
                          <a:cs typeface="+mn-cs"/>
                        </a:rPr>
                        <a:t>205 738,9</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rgbClr val="000000"/>
                          </a:solidFill>
                          <a:effectLst/>
                          <a:latin typeface="Arial" panose="020B0604020202020204" pitchFamily="34" charset="0"/>
                          <a:ea typeface="+mn-ea"/>
                          <a:cs typeface="+mn-cs"/>
                        </a:rPr>
                        <a:t>203 141,3</a:t>
                      </a:r>
                    </a:p>
                  </a:txBody>
                  <a:tcPr marL="9525" marR="9525" marT="9525" marB="0" anchor="ctr">
                    <a:solidFill>
                      <a:schemeClr val="accent2">
                        <a:lumMod val="20000"/>
                        <a:lumOff val="80000"/>
                      </a:schemeClr>
                    </a:solidFill>
                  </a:tcPr>
                </a:tc>
                <a:extLst>
                  <a:ext uri="{0D108BD9-81ED-4DB2-BD59-A6C34878D82A}">
                    <a16:rowId xmlns:a16="http://schemas.microsoft.com/office/drawing/2014/main" val="4130118599"/>
                  </a:ext>
                </a:extLst>
              </a:tr>
              <a:tr h="308995">
                <a:tc>
                  <a:txBody>
                    <a:bodyPr/>
                    <a:lstStyle/>
                    <a:p>
                      <a:pPr algn="l" fontAlgn="t"/>
                      <a:r>
                        <a:rPr lang="ru-RU" sz="1200" b="1" i="0" u="none" strike="noStrike">
                          <a:effectLst/>
                          <a:latin typeface="Arial" panose="020B0604020202020204" pitchFamily="34" charset="0"/>
                        </a:rPr>
                        <a:t>Здравоохранение</a:t>
                      </a:r>
                    </a:p>
                  </a:txBody>
                  <a:tcPr marL="9525" marR="9525" marT="9525" marB="0">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4 913,9</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2 444,0</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a:solidFill>
                            <a:srgbClr val="000000"/>
                          </a:solidFill>
                          <a:effectLst/>
                          <a:latin typeface="Arial" panose="020B0604020202020204" pitchFamily="34" charset="0"/>
                          <a:ea typeface="+mn-ea"/>
                          <a:cs typeface="+mn-cs"/>
                        </a:rPr>
                        <a:t>3 444,0</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a:solidFill>
                            <a:srgbClr val="000000"/>
                          </a:solidFill>
                          <a:effectLst/>
                          <a:latin typeface="Arial" panose="020B0604020202020204" pitchFamily="34" charset="0"/>
                          <a:ea typeface="+mn-ea"/>
                          <a:cs typeface="+mn-cs"/>
                        </a:rPr>
                        <a:t>3 444,0</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rgbClr val="000000"/>
                          </a:solidFill>
                          <a:effectLst/>
                          <a:latin typeface="Arial" panose="020B0604020202020204" pitchFamily="34" charset="0"/>
                          <a:ea typeface="+mn-ea"/>
                          <a:cs typeface="+mn-cs"/>
                        </a:rPr>
                        <a:t>3 444,0</a:t>
                      </a:r>
                    </a:p>
                  </a:txBody>
                  <a:tcPr marL="9525" marR="9525" marT="9525" marB="0" anchor="ctr">
                    <a:solidFill>
                      <a:schemeClr val="accent2">
                        <a:lumMod val="20000"/>
                        <a:lumOff val="80000"/>
                      </a:schemeClr>
                    </a:solidFill>
                  </a:tcPr>
                </a:tc>
                <a:extLst>
                  <a:ext uri="{0D108BD9-81ED-4DB2-BD59-A6C34878D82A}">
                    <a16:rowId xmlns:a16="http://schemas.microsoft.com/office/drawing/2014/main" val="3772384093"/>
                  </a:ext>
                </a:extLst>
              </a:tr>
              <a:tr h="318888">
                <a:tc>
                  <a:txBody>
                    <a:bodyPr/>
                    <a:lstStyle/>
                    <a:p>
                      <a:pPr algn="l" fontAlgn="t"/>
                      <a:r>
                        <a:rPr lang="ru-RU" sz="1200" b="1" i="0" u="none" strike="noStrike">
                          <a:effectLst/>
                          <a:latin typeface="Arial" panose="020B0604020202020204" pitchFamily="34" charset="0"/>
                        </a:rPr>
                        <a:t>Социальная политика</a:t>
                      </a:r>
                    </a:p>
                  </a:txBody>
                  <a:tcPr marL="9525" marR="9525" marT="9525" marB="0">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102 223,1</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146 309,6</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rgbClr val="000000"/>
                          </a:solidFill>
                          <a:effectLst/>
                          <a:latin typeface="Arial" panose="020B0604020202020204" pitchFamily="34" charset="0"/>
                          <a:ea typeface="+mn-ea"/>
                          <a:cs typeface="+mn-cs"/>
                        </a:rPr>
                        <a:t>103 864,2</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a:solidFill>
                            <a:srgbClr val="000000"/>
                          </a:solidFill>
                          <a:effectLst/>
                          <a:latin typeface="Arial" panose="020B0604020202020204" pitchFamily="34" charset="0"/>
                          <a:ea typeface="+mn-ea"/>
                          <a:cs typeface="+mn-cs"/>
                        </a:rPr>
                        <a:t>109 218,6</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rgbClr val="000000"/>
                          </a:solidFill>
                          <a:effectLst/>
                          <a:latin typeface="Arial" panose="020B0604020202020204" pitchFamily="34" charset="0"/>
                          <a:ea typeface="+mn-ea"/>
                          <a:cs typeface="+mn-cs"/>
                        </a:rPr>
                        <a:t>109 424,6</a:t>
                      </a:r>
                    </a:p>
                  </a:txBody>
                  <a:tcPr marL="9525" marR="9525" marT="9525" marB="0" anchor="ctr">
                    <a:solidFill>
                      <a:schemeClr val="accent2">
                        <a:lumMod val="20000"/>
                        <a:lumOff val="80000"/>
                      </a:schemeClr>
                    </a:solidFill>
                  </a:tcPr>
                </a:tc>
                <a:extLst>
                  <a:ext uri="{0D108BD9-81ED-4DB2-BD59-A6C34878D82A}">
                    <a16:rowId xmlns:a16="http://schemas.microsoft.com/office/drawing/2014/main" val="4089617215"/>
                  </a:ext>
                </a:extLst>
              </a:tr>
              <a:tr h="346286">
                <a:tc>
                  <a:txBody>
                    <a:bodyPr/>
                    <a:lstStyle/>
                    <a:p>
                      <a:pPr algn="l" fontAlgn="t"/>
                      <a:r>
                        <a:rPr lang="ru-RU" sz="1200" b="1" i="0" u="none" strike="noStrike">
                          <a:effectLst/>
                          <a:latin typeface="Arial" panose="020B0604020202020204" pitchFamily="34" charset="0"/>
                        </a:rPr>
                        <a:t>Физическая культура и спорт</a:t>
                      </a:r>
                    </a:p>
                  </a:txBody>
                  <a:tcPr marL="9525" marR="9525" marT="9525" marB="0">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141 762,8</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151 421,8</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a:solidFill>
                            <a:srgbClr val="000000"/>
                          </a:solidFill>
                          <a:effectLst/>
                          <a:latin typeface="Arial" panose="020B0604020202020204" pitchFamily="34" charset="0"/>
                          <a:ea typeface="+mn-ea"/>
                          <a:cs typeface="+mn-cs"/>
                        </a:rPr>
                        <a:t>162 736,4</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a:solidFill>
                            <a:srgbClr val="000000"/>
                          </a:solidFill>
                          <a:effectLst/>
                          <a:latin typeface="Arial" panose="020B0604020202020204" pitchFamily="34" charset="0"/>
                          <a:ea typeface="+mn-ea"/>
                          <a:cs typeface="+mn-cs"/>
                        </a:rPr>
                        <a:t>154 074,3</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rgbClr val="000000"/>
                          </a:solidFill>
                          <a:effectLst/>
                          <a:latin typeface="Arial" panose="020B0604020202020204" pitchFamily="34" charset="0"/>
                          <a:ea typeface="+mn-ea"/>
                          <a:cs typeface="+mn-cs"/>
                        </a:rPr>
                        <a:t>154 074,3</a:t>
                      </a:r>
                    </a:p>
                  </a:txBody>
                  <a:tcPr marL="9525" marR="9525" marT="9525" marB="0" anchor="ctr">
                    <a:solidFill>
                      <a:schemeClr val="accent2">
                        <a:lumMod val="20000"/>
                        <a:lumOff val="80000"/>
                      </a:schemeClr>
                    </a:solidFill>
                  </a:tcPr>
                </a:tc>
                <a:extLst>
                  <a:ext uri="{0D108BD9-81ED-4DB2-BD59-A6C34878D82A}">
                    <a16:rowId xmlns:a16="http://schemas.microsoft.com/office/drawing/2014/main" val="2891817773"/>
                  </a:ext>
                </a:extLst>
              </a:tr>
              <a:tr h="376729">
                <a:tc>
                  <a:txBody>
                    <a:bodyPr/>
                    <a:lstStyle/>
                    <a:p>
                      <a:pPr algn="l" fontAlgn="b"/>
                      <a:r>
                        <a:rPr lang="ru-RU" sz="1200" b="1" i="0" u="none" strike="noStrike">
                          <a:effectLst/>
                          <a:latin typeface="Arial" panose="020B0604020202020204" pitchFamily="34" charset="0"/>
                        </a:rPr>
                        <a:t>Средства массовой информации</a:t>
                      </a:r>
                    </a:p>
                  </a:txBody>
                  <a:tcPr marL="9525" marR="9525" marT="9525" marB="0" anchor="b">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25 630,8</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27 843,0</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a:solidFill>
                            <a:srgbClr val="000000"/>
                          </a:solidFill>
                          <a:effectLst/>
                          <a:latin typeface="Arial" panose="020B0604020202020204" pitchFamily="34" charset="0"/>
                          <a:ea typeface="+mn-ea"/>
                          <a:cs typeface="+mn-cs"/>
                        </a:rPr>
                        <a:t>25 617,8</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a:solidFill>
                            <a:srgbClr val="000000"/>
                          </a:solidFill>
                          <a:effectLst/>
                          <a:latin typeface="Arial" panose="020B0604020202020204" pitchFamily="34" charset="0"/>
                          <a:ea typeface="+mn-ea"/>
                          <a:cs typeface="+mn-cs"/>
                        </a:rPr>
                        <a:t>25 617,8</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rgbClr val="000000"/>
                          </a:solidFill>
                          <a:effectLst/>
                          <a:latin typeface="Arial" panose="020B0604020202020204" pitchFamily="34" charset="0"/>
                          <a:ea typeface="+mn-ea"/>
                          <a:cs typeface="+mn-cs"/>
                        </a:rPr>
                        <a:t>25 617,8</a:t>
                      </a:r>
                    </a:p>
                  </a:txBody>
                  <a:tcPr marL="9525" marR="9525" marT="9525" marB="0" anchor="ctr">
                    <a:solidFill>
                      <a:schemeClr val="accent2">
                        <a:lumMod val="20000"/>
                        <a:lumOff val="80000"/>
                      </a:schemeClr>
                    </a:solidFill>
                  </a:tcPr>
                </a:tc>
                <a:extLst>
                  <a:ext uri="{0D108BD9-81ED-4DB2-BD59-A6C34878D82A}">
                    <a16:rowId xmlns:a16="http://schemas.microsoft.com/office/drawing/2014/main" val="2359705586"/>
                  </a:ext>
                </a:extLst>
              </a:tr>
              <a:tr h="376729">
                <a:tc>
                  <a:txBody>
                    <a:bodyPr/>
                    <a:lstStyle/>
                    <a:p>
                      <a:pPr algn="l" fontAlgn="ctr"/>
                      <a:r>
                        <a:rPr lang="ru-RU" sz="1200" b="1" i="0" u="none" strike="noStrike">
                          <a:solidFill>
                            <a:srgbClr val="000000"/>
                          </a:solidFill>
                          <a:effectLst/>
                          <a:latin typeface="Arial" panose="020B0604020202020204" pitchFamily="34" charset="0"/>
                        </a:rPr>
                        <a:t>Обслуживание государственного (муниципального) долга</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3 580,6</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19 906,3</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a:solidFill>
                            <a:srgbClr val="000000"/>
                          </a:solidFill>
                          <a:effectLst/>
                          <a:latin typeface="Arial" panose="020B0604020202020204" pitchFamily="34" charset="0"/>
                          <a:ea typeface="+mn-ea"/>
                          <a:cs typeface="+mn-cs"/>
                        </a:rPr>
                        <a:t>12 203,0</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a:solidFill>
                            <a:srgbClr val="000000"/>
                          </a:solidFill>
                          <a:effectLst/>
                          <a:latin typeface="Arial" panose="020B0604020202020204" pitchFamily="34" charset="0"/>
                          <a:ea typeface="+mn-ea"/>
                          <a:cs typeface="+mn-cs"/>
                        </a:rPr>
                        <a:t>0,0</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rgbClr val="000000"/>
                          </a:solidFill>
                          <a:effectLst/>
                          <a:latin typeface="Arial" panose="020B0604020202020204" pitchFamily="34" charset="0"/>
                          <a:ea typeface="+mn-ea"/>
                          <a:cs typeface="+mn-cs"/>
                        </a:rPr>
                        <a:t>0,0</a:t>
                      </a:r>
                    </a:p>
                  </a:txBody>
                  <a:tcPr marL="9525" marR="9525" marT="9525" marB="0" anchor="ctr">
                    <a:solidFill>
                      <a:schemeClr val="accent2">
                        <a:lumMod val="20000"/>
                        <a:lumOff val="80000"/>
                      </a:schemeClr>
                    </a:solidFill>
                  </a:tcPr>
                </a:tc>
                <a:extLst>
                  <a:ext uri="{0D108BD9-81ED-4DB2-BD59-A6C34878D82A}">
                    <a16:rowId xmlns:a16="http://schemas.microsoft.com/office/drawing/2014/main" val="3552262103"/>
                  </a:ext>
                </a:extLst>
              </a:tr>
              <a:tr h="318888">
                <a:tc>
                  <a:txBody>
                    <a:bodyPr/>
                    <a:lstStyle/>
                    <a:p>
                      <a:pPr algn="l" fontAlgn="b"/>
                      <a:r>
                        <a:rPr lang="ru-RU" sz="1200" b="1" i="0" u="none" strike="noStrike">
                          <a:effectLst/>
                          <a:latin typeface="Arial" panose="020B0604020202020204" pitchFamily="34" charset="0"/>
                        </a:rPr>
                        <a:t>ВСЕГО РАСХОДОВ</a:t>
                      </a:r>
                    </a:p>
                  </a:txBody>
                  <a:tcPr marL="9525" marR="9525" marT="9525" marB="0" anchor="b">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6 778 915,6</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6 513 040,6</a:t>
                      </a:r>
                    </a:p>
                  </a:txBody>
                  <a:tcPr marL="9525" marR="9525" marT="9525" marB="0" anchor="ctr">
                    <a:solidFill>
                      <a:schemeClr val="accent2">
                        <a:lumMod val="20000"/>
                        <a:lumOff val="80000"/>
                      </a:schemeClr>
                    </a:solidFill>
                  </a:tcPr>
                </a:tc>
                <a:tc>
                  <a:txBody>
                    <a:bodyPr/>
                    <a:lstStyle/>
                    <a:p>
                      <a:pPr algn="r" fontAlgn="ctr"/>
                      <a:r>
                        <a:rPr lang="ru-RU" sz="1200" b="1" i="0" u="none" strike="noStrike" kern="1200" dirty="0">
                          <a:solidFill>
                            <a:schemeClr val="dk1"/>
                          </a:solidFill>
                          <a:effectLst/>
                          <a:latin typeface="Arial" panose="020B0604020202020204" pitchFamily="34" charset="0"/>
                          <a:ea typeface="+mn-ea"/>
                          <a:cs typeface="+mn-cs"/>
                        </a:rPr>
                        <a:t>7 032 396,0</a:t>
                      </a:r>
                    </a:p>
                  </a:txBody>
                  <a:tcPr marL="9525" marR="9525" marT="9525" marB="0" anchor="ctr">
                    <a:solidFill>
                      <a:schemeClr val="accent2">
                        <a:lumMod val="20000"/>
                        <a:lumOff val="80000"/>
                      </a:schemeClr>
                    </a:solidFill>
                  </a:tcPr>
                </a:tc>
                <a:tc>
                  <a:txBody>
                    <a:bodyPr/>
                    <a:lstStyle/>
                    <a:p>
                      <a:pPr algn="r" fontAlgn="ctr"/>
                      <a:r>
                        <a:rPr lang="ru-RU" sz="1200" b="1" i="0" u="none" strike="noStrike" kern="1200" dirty="0">
                          <a:solidFill>
                            <a:schemeClr val="dk1"/>
                          </a:solidFill>
                          <a:effectLst/>
                          <a:latin typeface="Arial" panose="020B0604020202020204" pitchFamily="34" charset="0"/>
                          <a:ea typeface="+mn-ea"/>
                          <a:cs typeface="+mn-cs"/>
                        </a:rPr>
                        <a:t>6 539 220,0</a:t>
                      </a:r>
                    </a:p>
                  </a:txBody>
                  <a:tcPr marL="9525" marR="9525" marT="9525" marB="0" anchor="ctr">
                    <a:solidFill>
                      <a:schemeClr val="accent2">
                        <a:lumMod val="20000"/>
                        <a:lumOff val="80000"/>
                      </a:schemeClr>
                    </a:solidFill>
                  </a:tcPr>
                </a:tc>
                <a:tc>
                  <a:txBody>
                    <a:bodyPr/>
                    <a:lstStyle/>
                    <a:p>
                      <a:pPr algn="r" fontAlgn="ctr"/>
                      <a:r>
                        <a:rPr lang="ru-RU" sz="1200" b="1" i="0" u="none" strike="noStrike" kern="1200" dirty="0">
                          <a:solidFill>
                            <a:schemeClr val="dk1"/>
                          </a:solidFill>
                          <a:effectLst/>
                          <a:latin typeface="Arial" panose="020B0604020202020204" pitchFamily="34" charset="0"/>
                          <a:ea typeface="+mn-ea"/>
                          <a:cs typeface="+mn-cs"/>
                        </a:rPr>
                        <a:t>6 453 698,1</a:t>
                      </a:r>
                    </a:p>
                  </a:txBody>
                  <a:tcPr marL="9525" marR="9525" marT="9525" marB="0" anchor="ctr">
                    <a:solidFill>
                      <a:schemeClr val="accent2">
                        <a:lumMod val="20000"/>
                        <a:lumOff val="80000"/>
                      </a:schemeClr>
                    </a:solidFill>
                  </a:tcPr>
                </a:tc>
                <a:extLst>
                  <a:ext uri="{0D108BD9-81ED-4DB2-BD59-A6C34878D82A}">
                    <a16:rowId xmlns:a16="http://schemas.microsoft.com/office/drawing/2014/main" val="1304733558"/>
                  </a:ext>
                </a:extLst>
              </a:tr>
            </a:tbl>
          </a:graphicData>
        </a:graphic>
      </p:graphicFrame>
      <p:pic>
        <p:nvPicPr>
          <p:cNvPr id="9" name="Объект 6">
            <a:extLst>
              <a:ext uri="{FF2B5EF4-FFF2-40B4-BE49-F238E27FC236}">
                <a16:creationId xmlns:a16="http://schemas.microsoft.com/office/drawing/2014/main" id="{93A7003E-7213-4F61-B4BE-CA8679F8C140}"/>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1547706674"/>
      </p:ext>
    </p:extLst>
  </p:cSld>
  <p:clrMapOvr>
    <a:masterClrMapping/>
  </p:clrMapOvr>
  <p:transition spd="med">
    <p:split/>
  </p:transition>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9000">
              <a:schemeClr val="accent1">
                <a:lumMod val="5000"/>
                <a:lumOff val="95000"/>
              </a:schemeClr>
            </a:gs>
            <a:gs pos="46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8D00511-6621-40FA-9ACF-AD2898F42479}"/>
              </a:ext>
            </a:extLst>
          </p:cNvPr>
          <p:cNvSpPr>
            <a:spLocks noGrp="1"/>
          </p:cNvSpPr>
          <p:nvPr>
            <p:ph type="title"/>
          </p:nvPr>
        </p:nvSpPr>
        <p:spPr>
          <a:xfrm>
            <a:off x="1062181" y="136525"/>
            <a:ext cx="10298545" cy="731693"/>
          </a:xfrm>
        </p:spPr>
        <p:txBody>
          <a:bodyPr>
            <a:normAutofit fontScale="90000"/>
          </a:bodyPr>
          <a:lstStyle/>
          <a:p>
            <a:pPr algn="ctr"/>
            <a:r>
              <a:rPr lang="ru-RU" sz="2000" b="1" dirty="0"/>
              <a:t/>
            </a:r>
            <a:br>
              <a:rPr lang="ru-RU" sz="2000" b="1" dirty="0"/>
            </a:br>
            <a:r>
              <a:rPr lang="ru-RU" sz="2000" b="1" dirty="0"/>
              <a:t/>
            </a:r>
            <a:br>
              <a:rPr lang="ru-RU" sz="2000" b="1" dirty="0"/>
            </a:br>
            <a:r>
              <a:rPr lang="ru-RU" sz="2000" b="1" dirty="0"/>
              <a:t/>
            </a:r>
            <a:br>
              <a:rPr lang="ru-RU" sz="2000" b="1" dirty="0"/>
            </a:br>
            <a:r>
              <a:rPr lang="ru-RU" sz="2000" b="1" dirty="0"/>
              <a:t>              </a:t>
            </a:r>
            <a:r>
              <a:rPr lang="ru-RU" sz="2700" dirty="0"/>
              <a:t>Описание административно-территориального образования города       Долгопрудный</a:t>
            </a:r>
            <a:r>
              <a:rPr lang="ru-RU" b="1" dirty="0"/>
              <a:t/>
            </a:r>
            <a:br>
              <a:rPr lang="ru-RU" b="1" dirty="0"/>
            </a:br>
            <a:endParaRPr lang="ru-RU" b="1" dirty="0"/>
          </a:p>
        </p:txBody>
      </p:sp>
      <p:sp>
        <p:nvSpPr>
          <p:cNvPr id="3" name="Объект 2">
            <a:extLst>
              <a:ext uri="{FF2B5EF4-FFF2-40B4-BE49-F238E27FC236}">
                <a16:creationId xmlns:a16="http://schemas.microsoft.com/office/drawing/2014/main" id="{2AF8B959-9FE1-4011-8147-30E57DAB1228}"/>
              </a:ext>
            </a:extLst>
          </p:cNvPr>
          <p:cNvSpPr>
            <a:spLocks noGrp="1"/>
          </p:cNvSpPr>
          <p:nvPr>
            <p:ph idx="1"/>
          </p:nvPr>
        </p:nvSpPr>
        <p:spPr>
          <a:xfrm>
            <a:off x="411494" y="1043901"/>
            <a:ext cx="10515600" cy="5321876"/>
          </a:xfrm>
        </p:spPr>
        <p:txBody>
          <a:bodyPr>
            <a:noAutofit/>
          </a:bodyPr>
          <a:lstStyle/>
          <a:p>
            <a:pPr marL="0" indent="0">
              <a:lnSpc>
                <a:spcPct val="170000"/>
              </a:lnSpc>
              <a:buNone/>
            </a:pPr>
            <a:r>
              <a:rPr lang="ru-RU" sz="1200" dirty="0">
                <a:effectLst>
                  <a:outerShdw blurRad="38100" dist="38100" dir="2700000" algn="tl">
                    <a:srgbClr val="000000">
                      <a:alpha val="43137"/>
                    </a:srgbClr>
                  </a:outerShdw>
                </a:effectLst>
              </a:rPr>
              <a:t>Город Долгопрудный — муниципальное образование областного значения. Статус города Долгопрудный обрел в 1957 году. Площадь города — 3052 гектар. Своими южными границами он примыкает по Дмитровскому шоссе к МКАД и расположен в 8 километрах от аэропорта Шереметьево. С запада город граничит с каналом имени Москвы, на севере с городским округом Мытищи, с ним же город граничит и на востоке, здесь же проходит граница с Москвой.</a:t>
            </a:r>
          </a:p>
          <a:p>
            <a:pPr marL="0" indent="0">
              <a:buNone/>
            </a:pPr>
            <a:r>
              <a:rPr lang="ru-RU" sz="1200" dirty="0">
                <a:effectLst>
                  <a:outerShdw blurRad="38100" dist="38100" dir="2700000" algn="tl">
                    <a:srgbClr val="000000">
                      <a:alpha val="43137"/>
                    </a:srgbClr>
                  </a:outerShdw>
                </a:effectLst>
              </a:rPr>
              <a:t>В состав города были в разное время включены:</a:t>
            </a:r>
          </a:p>
          <a:p>
            <a:r>
              <a:rPr lang="ru-RU" sz="1200" dirty="0">
                <a:effectLst>
                  <a:outerShdw blurRad="38100" dist="38100" dir="2700000" algn="tl">
                    <a:srgbClr val="000000">
                      <a:alpha val="43137"/>
                    </a:srgbClr>
                  </a:outerShdw>
                </a:effectLst>
              </a:rPr>
              <a:t>посёлок </a:t>
            </a:r>
            <a:r>
              <a:rPr lang="ru-RU" sz="1200" dirty="0">
                <a:effectLst>
                  <a:outerShdw blurRad="38100" dist="38100" dir="2700000" algn="tl">
                    <a:srgbClr val="000000">
                      <a:alpha val="43137"/>
                    </a:srgbClr>
                  </a:outerShdw>
                </a:effectLst>
                <a:hlinkClick r:id="rId2" tooltip="Хлебниково (микрорайон Долгопрудного)">
                  <a:extLst>
                    <a:ext uri="{A12FA001-AC4F-418D-AE19-62706E023703}">
                      <ahyp:hlinkClr xmlns:ahyp="http://schemas.microsoft.com/office/drawing/2018/hyperlinkcolor" xmlns="" val="tx"/>
                    </a:ext>
                  </a:extLst>
                </a:hlinkClick>
              </a:rPr>
              <a:t>Хлебниково</a:t>
            </a:r>
            <a:r>
              <a:rPr lang="ru-RU" sz="1200" dirty="0">
                <a:effectLst>
                  <a:outerShdw blurRad="38100" dist="38100" dir="2700000" algn="tl">
                    <a:srgbClr val="000000">
                      <a:alpha val="43137"/>
                    </a:srgbClr>
                  </a:outerShdw>
                </a:effectLst>
              </a:rPr>
              <a:t>,</a:t>
            </a:r>
          </a:p>
          <a:p>
            <a:r>
              <a:rPr lang="ru-RU" sz="1200" dirty="0">
                <a:effectLst>
                  <a:outerShdw blurRad="38100" dist="38100" dir="2700000" algn="tl">
                    <a:srgbClr val="000000">
                      <a:alpha val="43137"/>
                    </a:srgbClr>
                  </a:outerShdw>
                </a:effectLst>
              </a:rPr>
              <a:t>село </a:t>
            </a:r>
            <a:r>
              <a:rPr lang="ru-RU" sz="1200" dirty="0" err="1">
                <a:effectLst>
                  <a:outerShdw blurRad="38100" dist="38100" dir="2700000" algn="tl">
                    <a:srgbClr val="000000">
                      <a:alpha val="43137"/>
                    </a:srgbClr>
                  </a:outerShdw>
                </a:effectLst>
                <a:hlinkClick r:id="rId3" tooltip="Павельцево (микрорайон Долгопрудного)">
                  <a:extLst>
                    <a:ext uri="{A12FA001-AC4F-418D-AE19-62706E023703}">
                      <ahyp:hlinkClr xmlns:ahyp="http://schemas.microsoft.com/office/drawing/2018/hyperlinkcolor" xmlns="" val="tx"/>
                    </a:ext>
                  </a:extLst>
                </a:hlinkClick>
              </a:rPr>
              <a:t>Павельцево</a:t>
            </a:r>
            <a:r>
              <a:rPr lang="ru-RU" sz="1200" dirty="0">
                <a:effectLst>
                  <a:outerShdw blurRad="38100" dist="38100" dir="2700000" algn="tl">
                    <a:srgbClr val="000000">
                      <a:alpha val="43137"/>
                    </a:srgbClr>
                  </a:outerShdw>
                </a:effectLst>
              </a:rPr>
              <a:t>,</a:t>
            </a:r>
          </a:p>
          <a:p>
            <a:r>
              <a:rPr lang="ru-RU" sz="1200" dirty="0">
                <a:effectLst>
                  <a:outerShdw blurRad="38100" dist="38100" dir="2700000" algn="tl">
                    <a:srgbClr val="000000">
                      <a:alpha val="43137"/>
                    </a:srgbClr>
                  </a:outerShdw>
                </a:effectLst>
              </a:rPr>
              <a:t>рабочий посёлок </a:t>
            </a:r>
            <a:r>
              <a:rPr lang="ru-RU" sz="1200" dirty="0">
                <a:effectLst>
                  <a:outerShdw blurRad="38100" dist="38100" dir="2700000" algn="tl">
                    <a:srgbClr val="000000">
                      <a:alpha val="43137"/>
                    </a:srgbClr>
                  </a:outerShdw>
                </a:effectLst>
                <a:hlinkClick r:id="rId4" tooltip="Шереметьевский (микрорайон Долгопрудного)">
                  <a:extLst>
                    <a:ext uri="{A12FA001-AC4F-418D-AE19-62706E023703}">
                      <ahyp:hlinkClr xmlns:ahyp="http://schemas.microsoft.com/office/drawing/2018/hyperlinkcolor" xmlns="" val="tx"/>
                    </a:ext>
                  </a:extLst>
                </a:hlinkClick>
              </a:rPr>
              <a:t>Шереметьевский</a:t>
            </a:r>
            <a:r>
              <a:rPr lang="ru-RU" sz="1200" dirty="0">
                <a:effectLst>
                  <a:outerShdw blurRad="38100" dist="38100" dir="2700000" algn="tl">
                    <a:srgbClr val="000000">
                      <a:alpha val="43137"/>
                    </a:srgbClr>
                  </a:outerShdw>
                </a:effectLst>
              </a:rPr>
              <a:t>, находящиеся на севере за каналом</a:t>
            </a:r>
          </a:p>
          <a:p>
            <a:pPr marL="0" indent="0">
              <a:buNone/>
            </a:pPr>
            <a:r>
              <a:rPr lang="ru-RU" sz="1200" dirty="0">
                <a:effectLst>
                  <a:outerShdw blurRad="38100" dist="38100" dir="2700000" algn="tl">
                    <a:srgbClr val="000000">
                      <a:alpha val="43137"/>
                    </a:srgbClr>
                  </a:outerShdw>
                </a:effectLst>
              </a:rPr>
              <a:t> имени Москвы.</a:t>
            </a:r>
          </a:p>
          <a:p>
            <a:pPr marL="0" indent="0">
              <a:lnSpc>
                <a:spcPct val="120000"/>
              </a:lnSpc>
              <a:buNone/>
            </a:pPr>
            <a:r>
              <a:rPr lang="ru-RU" sz="1200" dirty="0">
                <a:effectLst>
                  <a:outerShdw blurRad="38100" dist="38100" dir="2700000" algn="tl">
                    <a:srgbClr val="000000">
                      <a:alpha val="43137"/>
                    </a:srgbClr>
                  </a:outerShdw>
                </a:effectLst>
              </a:rPr>
              <a:t>Основная отличительная черта современного Долгопрудного — огромный </a:t>
            </a:r>
          </a:p>
          <a:p>
            <a:pPr marL="0" indent="0">
              <a:lnSpc>
                <a:spcPct val="120000"/>
              </a:lnSpc>
              <a:buNone/>
            </a:pPr>
            <a:r>
              <a:rPr lang="ru-RU" sz="1200" dirty="0">
                <a:effectLst>
                  <a:outerShdw blurRad="38100" dist="38100" dir="2700000" algn="tl">
                    <a:srgbClr val="000000">
                      <a:alpha val="43137"/>
                    </a:srgbClr>
                  </a:outerShdw>
                </a:effectLst>
              </a:rPr>
              <a:t>научный и производственный потенциал, в настоящее время в </a:t>
            </a:r>
          </a:p>
          <a:p>
            <a:pPr marL="0" indent="0">
              <a:lnSpc>
                <a:spcPct val="120000"/>
              </a:lnSpc>
              <a:buNone/>
            </a:pPr>
            <a:r>
              <a:rPr lang="ru-RU" sz="1200" dirty="0">
                <a:effectLst>
                  <a:outerShdw blurRad="38100" dist="38100" dir="2700000" algn="tl">
                    <a:srgbClr val="000000">
                      <a:alpha val="43137"/>
                    </a:srgbClr>
                  </a:outerShdw>
                </a:effectLst>
              </a:rPr>
              <a:t>городе широко развита образовательная,  научно-исследовательская сфера. </a:t>
            </a:r>
          </a:p>
          <a:p>
            <a:pPr marL="0" indent="0">
              <a:lnSpc>
                <a:spcPct val="120000"/>
              </a:lnSpc>
              <a:buNone/>
            </a:pPr>
            <a:r>
              <a:rPr lang="ru-RU" sz="1200" dirty="0">
                <a:effectLst>
                  <a:outerShdw blurRad="38100" dist="38100" dir="2700000" algn="tl">
                    <a:srgbClr val="000000">
                      <a:alpha val="43137"/>
                    </a:srgbClr>
                  </a:outerShdw>
                </a:effectLst>
              </a:rPr>
              <a:t>Власти города весьма озабочены благоустройством улиц, парков и домов </a:t>
            </a:r>
          </a:p>
          <a:p>
            <a:pPr marL="0" indent="0">
              <a:lnSpc>
                <a:spcPct val="120000"/>
              </a:lnSpc>
              <a:buNone/>
            </a:pPr>
            <a:r>
              <a:rPr lang="ru-RU" sz="1200" dirty="0">
                <a:effectLst>
                  <a:outerShdw blurRad="38100" dist="38100" dir="2700000" algn="tl">
                    <a:srgbClr val="000000">
                      <a:alpha val="43137"/>
                    </a:srgbClr>
                  </a:outerShdw>
                </a:effectLst>
              </a:rPr>
              <a:t>(постоянно идет реорганизация Долгопрудного: снос ветхого жилищного </a:t>
            </a:r>
          </a:p>
          <a:p>
            <a:pPr marL="0" indent="0">
              <a:lnSpc>
                <a:spcPct val="120000"/>
              </a:lnSpc>
              <a:buNone/>
            </a:pPr>
            <a:r>
              <a:rPr lang="ru-RU" sz="1200" dirty="0">
                <a:effectLst>
                  <a:outerShdw blurRad="38100" dist="38100" dir="2700000" algn="tl">
                    <a:srgbClr val="000000">
                      <a:alpha val="43137"/>
                    </a:srgbClr>
                  </a:outerShdw>
                </a:effectLst>
              </a:rPr>
              <a:t>фонда, строительство современных зданий и объектов культуры)</a:t>
            </a:r>
          </a:p>
          <a:p>
            <a:pPr marL="0" indent="0">
              <a:lnSpc>
                <a:spcPct val="100000"/>
              </a:lnSpc>
              <a:buNone/>
            </a:pPr>
            <a:endParaRPr lang="ru-RU" sz="1200" dirty="0"/>
          </a:p>
          <a:p>
            <a:pPr marL="0" indent="0">
              <a:lnSpc>
                <a:spcPct val="100000"/>
              </a:lnSpc>
              <a:buNone/>
            </a:pPr>
            <a:endParaRPr lang="ru-RU" sz="1200" dirty="0"/>
          </a:p>
          <a:p>
            <a:pPr marL="0" indent="0">
              <a:lnSpc>
                <a:spcPct val="100000"/>
              </a:lnSpc>
              <a:buNone/>
            </a:pPr>
            <a:endParaRPr lang="ru-RU" sz="1200" dirty="0"/>
          </a:p>
          <a:p>
            <a:pPr marL="0" indent="0">
              <a:lnSpc>
                <a:spcPct val="100000"/>
              </a:lnSpc>
              <a:buNone/>
            </a:pPr>
            <a:endParaRPr lang="ru-RU" sz="1200" dirty="0"/>
          </a:p>
          <a:p>
            <a:pPr marL="0" indent="0">
              <a:lnSpc>
                <a:spcPct val="100000"/>
              </a:lnSpc>
              <a:buNone/>
            </a:pPr>
            <a:endParaRPr lang="ru-RU" sz="1200" dirty="0"/>
          </a:p>
          <a:p>
            <a:pPr marL="0" indent="0">
              <a:lnSpc>
                <a:spcPct val="100000"/>
              </a:lnSpc>
              <a:buNone/>
            </a:pPr>
            <a:endParaRPr lang="ru-RU" sz="1200" dirty="0"/>
          </a:p>
          <a:p>
            <a:pPr marL="0" indent="0">
              <a:lnSpc>
                <a:spcPct val="100000"/>
              </a:lnSpc>
              <a:buNone/>
            </a:pPr>
            <a:endParaRPr lang="ru-RU" sz="1200" dirty="0"/>
          </a:p>
          <a:p>
            <a:pPr marL="0" indent="0">
              <a:lnSpc>
                <a:spcPct val="100000"/>
              </a:lnSpc>
              <a:buNone/>
            </a:pPr>
            <a:endParaRPr lang="ru-RU" sz="1200" dirty="0"/>
          </a:p>
          <a:p>
            <a:pPr marL="0" indent="0">
              <a:lnSpc>
                <a:spcPct val="100000"/>
              </a:lnSpc>
              <a:buNone/>
            </a:pPr>
            <a:r>
              <a:rPr lang="ru-RU" sz="1200" dirty="0"/>
              <a:t>). </a:t>
            </a:r>
          </a:p>
        </p:txBody>
      </p:sp>
      <p:sp>
        <p:nvSpPr>
          <p:cNvPr id="4" name="Номер слайда 3">
            <a:extLst>
              <a:ext uri="{FF2B5EF4-FFF2-40B4-BE49-F238E27FC236}">
                <a16:creationId xmlns:a16="http://schemas.microsoft.com/office/drawing/2014/main" id="{C5890A83-8278-4AF4-86F0-6E8977872DB7}"/>
              </a:ext>
            </a:extLst>
          </p:cNvPr>
          <p:cNvSpPr>
            <a:spLocks noGrp="1"/>
          </p:cNvSpPr>
          <p:nvPr>
            <p:ph type="sldNum" sz="quarter" idx="12"/>
          </p:nvPr>
        </p:nvSpPr>
        <p:spPr>
          <a:xfrm>
            <a:off x="11444748" y="6532439"/>
            <a:ext cx="387926" cy="198869"/>
          </a:xfrm>
        </p:spPr>
        <p:txBody>
          <a:bodyPr/>
          <a:lstStyle/>
          <a:p>
            <a:fld id="{5C57661F-B2B1-4F5C-A5BA-3FA02C8F7456}" type="slidenum">
              <a:rPr lang="ru-RU" smtClean="0"/>
              <a:t>4</a:t>
            </a:fld>
            <a:endParaRPr lang="ru-RU" dirty="0"/>
          </a:p>
        </p:txBody>
      </p:sp>
      <p:pic>
        <p:nvPicPr>
          <p:cNvPr id="5" name="Объект 6">
            <a:extLst>
              <a:ext uri="{FF2B5EF4-FFF2-40B4-BE49-F238E27FC236}">
                <a16:creationId xmlns:a16="http://schemas.microsoft.com/office/drawing/2014/main" id="{7DA1789F-2D6D-4709-9EA4-589F6773ACE5}"/>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pic>
        <p:nvPicPr>
          <p:cNvPr id="12" name="Рисунок 11">
            <a:extLst>
              <a:ext uri="{FF2B5EF4-FFF2-40B4-BE49-F238E27FC236}">
                <a16:creationId xmlns:a16="http://schemas.microsoft.com/office/drawing/2014/main" id="{D7FD6AB4-06C1-4B8A-9485-01CB7C392A45}"/>
              </a:ext>
            </a:extLst>
          </p:cNvPr>
          <p:cNvPicPr>
            <a:picLocks noChangeAspect="1"/>
          </p:cNvPicPr>
          <p:nvPr/>
        </p:nvPicPr>
        <p:blipFill rotWithShape="1">
          <a:blip r:embed="rId6">
            <a:extLst>
              <a:ext uri="{28A0092B-C50C-407E-A947-70E740481C1C}">
                <a14:useLocalDpi xmlns:a14="http://schemas.microsoft.com/office/drawing/2010/main" val="0"/>
              </a:ext>
            </a:extLst>
          </a:blip>
          <a:srcRect t="1381"/>
          <a:stretch/>
        </p:blipFill>
        <p:spPr>
          <a:xfrm>
            <a:off x="6701493" y="2138771"/>
            <a:ext cx="5131181" cy="4309036"/>
          </a:xfrm>
          <a:prstGeom prst="rect">
            <a:avLst/>
          </a:prstGeom>
        </p:spPr>
      </p:pic>
    </p:spTree>
    <p:extLst>
      <p:ext uri="{BB962C8B-B14F-4D97-AF65-F5344CB8AC3E}">
        <p14:creationId xmlns:p14="http://schemas.microsoft.com/office/powerpoint/2010/main" val="131909350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Объект 4">
            <a:extLst>
              <a:ext uri="{FF2B5EF4-FFF2-40B4-BE49-F238E27FC236}">
                <a16:creationId xmlns:a16="http://schemas.microsoft.com/office/drawing/2014/main" id="{313FBAEE-60DE-42EF-AA5F-544D621F509A}"/>
              </a:ext>
            </a:extLst>
          </p:cNvPr>
          <p:cNvGraphicFramePr>
            <a:graphicFrameLocks noGrp="1"/>
          </p:cNvGraphicFramePr>
          <p:nvPr>
            <p:ph idx="1"/>
            <p:extLst>
              <p:ext uri="{D42A27DB-BD31-4B8C-83A1-F6EECF244321}">
                <p14:modId xmlns:p14="http://schemas.microsoft.com/office/powerpoint/2010/main" val="3589976350"/>
              </p:ext>
            </p:extLst>
          </p:nvPr>
        </p:nvGraphicFramePr>
        <p:xfrm>
          <a:off x="318655" y="707892"/>
          <a:ext cx="11622865" cy="5429112"/>
        </p:xfrm>
        <a:graphic>
          <a:graphicData uri="http://schemas.openxmlformats.org/drawingml/2006/table">
            <a:tbl>
              <a:tblPr firstRow="1" bandRow="1">
                <a:tableStyleId>{5C22544A-7EE6-4342-B048-85BDC9FD1C3A}</a:tableStyleId>
              </a:tblPr>
              <a:tblGrid>
                <a:gridCol w="393003">
                  <a:extLst>
                    <a:ext uri="{9D8B030D-6E8A-4147-A177-3AD203B41FA5}">
                      <a16:colId xmlns:a16="http://schemas.microsoft.com/office/drawing/2014/main" val="3038087298"/>
                    </a:ext>
                  </a:extLst>
                </a:gridCol>
                <a:gridCol w="5332025">
                  <a:extLst>
                    <a:ext uri="{9D8B030D-6E8A-4147-A177-3AD203B41FA5}">
                      <a16:colId xmlns:a16="http://schemas.microsoft.com/office/drawing/2014/main" val="2756780485"/>
                    </a:ext>
                  </a:extLst>
                </a:gridCol>
                <a:gridCol w="1223606">
                  <a:extLst>
                    <a:ext uri="{9D8B030D-6E8A-4147-A177-3AD203B41FA5}">
                      <a16:colId xmlns:a16="http://schemas.microsoft.com/office/drawing/2014/main" val="2790182147"/>
                    </a:ext>
                  </a:extLst>
                </a:gridCol>
                <a:gridCol w="944881">
                  <a:extLst>
                    <a:ext uri="{9D8B030D-6E8A-4147-A177-3AD203B41FA5}">
                      <a16:colId xmlns:a16="http://schemas.microsoft.com/office/drawing/2014/main" val="1351568753"/>
                    </a:ext>
                  </a:extLst>
                </a:gridCol>
                <a:gridCol w="1070307">
                  <a:extLst>
                    <a:ext uri="{9D8B030D-6E8A-4147-A177-3AD203B41FA5}">
                      <a16:colId xmlns:a16="http://schemas.microsoft.com/office/drawing/2014/main" val="3715216646"/>
                    </a:ext>
                  </a:extLst>
                </a:gridCol>
                <a:gridCol w="961604">
                  <a:extLst>
                    <a:ext uri="{9D8B030D-6E8A-4147-A177-3AD203B41FA5}">
                      <a16:colId xmlns:a16="http://schemas.microsoft.com/office/drawing/2014/main" val="1496127964"/>
                    </a:ext>
                  </a:extLst>
                </a:gridCol>
                <a:gridCol w="891681">
                  <a:extLst>
                    <a:ext uri="{9D8B030D-6E8A-4147-A177-3AD203B41FA5}">
                      <a16:colId xmlns:a16="http://schemas.microsoft.com/office/drawing/2014/main" val="4285741975"/>
                    </a:ext>
                  </a:extLst>
                </a:gridCol>
                <a:gridCol w="805758">
                  <a:extLst>
                    <a:ext uri="{9D8B030D-6E8A-4147-A177-3AD203B41FA5}">
                      <a16:colId xmlns:a16="http://schemas.microsoft.com/office/drawing/2014/main" val="892998165"/>
                    </a:ext>
                  </a:extLst>
                </a:gridCol>
              </a:tblGrid>
              <a:tr h="151089">
                <a:tc rowSpan="2">
                  <a:txBody>
                    <a:bodyPr/>
                    <a:lstStyle/>
                    <a:p>
                      <a:pPr algn="ctr">
                        <a:lnSpc>
                          <a:spcPct val="150000"/>
                        </a:lnSpc>
                        <a:spcAft>
                          <a:spcPts val="0"/>
                        </a:spcAft>
                      </a:pPr>
                      <a:r>
                        <a:rPr lang="ru-RU" sz="1100" b="1" dirty="0">
                          <a:solidFill>
                            <a:schemeClr val="tx1"/>
                          </a:solidFill>
                          <a:effectLst/>
                          <a:latin typeface="+mn-lt"/>
                          <a:ea typeface="Times New Roman" panose="02020603050405020304" pitchFamily="18" charset="0"/>
                        </a:rPr>
                        <a:t>№ п/п</a:t>
                      </a:r>
                      <a:endParaRPr lang="ru-RU" sz="1100" dirty="0">
                        <a:solidFill>
                          <a:schemeClr val="tx1"/>
                        </a:solidFill>
                        <a:effectLst/>
                        <a:latin typeface="+mn-lt"/>
                        <a:ea typeface="Times New Roman" panose="02020603050405020304" pitchFamily="18" charset="0"/>
                      </a:endParaRPr>
                    </a:p>
                  </a:txBody>
                  <a:tcPr marL="68580" marR="68580" marT="0"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tcPr>
                </a:tc>
                <a:tc rowSpan="2">
                  <a:txBody>
                    <a:bodyPr/>
                    <a:lstStyle/>
                    <a:p>
                      <a:pPr algn="ctr">
                        <a:lnSpc>
                          <a:spcPct val="100000"/>
                        </a:lnSpc>
                        <a:spcAft>
                          <a:spcPts val="0"/>
                        </a:spcAft>
                      </a:pPr>
                      <a:r>
                        <a:rPr lang="ru-RU" sz="1000" b="1" i="0" baseline="0" dirty="0">
                          <a:solidFill>
                            <a:schemeClr val="tx1"/>
                          </a:solidFill>
                          <a:effectLst/>
                          <a:latin typeface="Arial" panose="020B0604020202020204" pitchFamily="34" charset="0"/>
                          <a:ea typeface="Times New Roman" panose="02020603050405020304" pitchFamily="18" charset="0"/>
                        </a:rPr>
                        <a:t>Наименования муниципальных программ </a:t>
                      </a:r>
                    </a:p>
                    <a:p>
                      <a:pPr algn="ctr">
                        <a:lnSpc>
                          <a:spcPct val="100000"/>
                        </a:lnSpc>
                        <a:spcAft>
                          <a:spcPts val="0"/>
                        </a:spcAft>
                      </a:pPr>
                      <a:r>
                        <a:rPr lang="ru-RU" sz="1000" b="1" i="0" baseline="0" dirty="0">
                          <a:solidFill>
                            <a:schemeClr val="tx1"/>
                          </a:solidFill>
                          <a:effectLst/>
                          <a:latin typeface="Arial" panose="020B0604020202020204" pitchFamily="34" charset="0"/>
                          <a:ea typeface="Times New Roman" panose="02020603050405020304" pitchFamily="18" charset="0"/>
                        </a:rPr>
                        <a:t>(непрограммных направлений деятельности)</a:t>
                      </a:r>
                    </a:p>
                  </a:txBody>
                  <a:tcPr marL="68580" marR="68580" marT="0"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tcPr>
                </a:tc>
                <a:tc rowSpan="2">
                  <a:txBody>
                    <a:bodyPr/>
                    <a:lstStyle/>
                    <a:p>
                      <a:pPr algn="ctr" fontAlgn="ctr"/>
                      <a:r>
                        <a:rPr lang="ru-RU" sz="1000" b="1" i="0" u="none" strike="noStrike" dirty="0">
                          <a:solidFill>
                            <a:schemeClr val="tx1"/>
                          </a:solidFill>
                          <a:effectLst/>
                          <a:latin typeface="Arial" panose="020B0604020202020204" pitchFamily="34" charset="0"/>
                        </a:rPr>
                        <a:t>Исполнение за </a:t>
                      </a:r>
                      <a:r>
                        <a:rPr lang="ru-RU" sz="1000" b="1" i="0" u="none" strike="noStrike" dirty="0" smtClean="0">
                          <a:solidFill>
                            <a:schemeClr val="tx1"/>
                          </a:solidFill>
                          <a:effectLst/>
                          <a:latin typeface="Arial" panose="020B0604020202020204" pitchFamily="34" charset="0"/>
                        </a:rPr>
                        <a:t>2023 </a:t>
                      </a:r>
                      <a:r>
                        <a:rPr lang="ru-RU" sz="1000" b="1" i="0" u="none" strike="noStrike" dirty="0">
                          <a:solidFill>
                            <a:schemeClr val="tx1"/>
                          </a:solidFill>
                          <a:effectLst/>
                          <a:latin typeface="Arial" panose="020B0604020202020204" pitchFamily="34" charset="0"/>
                        </a:rPr>
                        <a:t>год, тыс. рублей</a:t>
                      </a:r>
                    </a:p>
                  </a:txBody>
                  <a:tcPr marL="9525" marR="9525" marT="9525"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tcPr>
                </a:tc>
                <a:tc rowSpan="2">
                  <a:txBody>
                    <a:bodyPr/>
                    <a:lstStyle/>
                    <a:p>
                      <a:pPr algn="ctr" fontAlgn="ctr"/>
                      <a:r>
                        <a:rPr lang="ru-RU" sz="1000" b="1" i="0" u="none" strike="noStrike" dirty="0">
                          <a:solidFill>
                            <a:schemeClr val="tx1"/>
                          </a:solidFill>
                          <a:effectLst/>
                          <a:latin typeface="Arial" panose="020B0604020202020204" pitchFamily="34" charset="0"/>
                        </a:rPr>
                        <a:t> Уточненный</a:t>
                      </a:r>
                      <a:br>
                        <a:rPr lang="ru-RU" sz="1000" b="1" i="0" u="none" strike="noStrike" dirty="0">
                          <a:solidFill>
                            <a:schemeClr val="tx1"/>
                          </a:solidFill>
                          <a:effectLst/>
                          <a:latin typeface="Arial" panose="020B0604020202020204" pitchFamily="34" charset="0"/>
                        </a:rPr>
                      </a:br>
                      <a:r>
                        <a:rPr lang="ru-RU" sz="1000" b="1" i="0" u="none" strike="noStrike" dirty="0">
                          <a:solidFill>
                            <a:schemeClr val="tx1"/>
                          </a:solidFill>
                          <a:effectLst/>
                          <a:latin typeface="Arial" panose="020B0604020202020204" pitchFamily="34" charset="0"/>
                        </a:rPr>
                        <a:t>план </a:t>
                      </a:r>
                      <a:r>
                        <a:rPr lang="ru-RU" sz="1000" b="1" i="0" u="none" strike="noStrike" dirty="0" smtClean="0">
                          <a:solidFill>
                            <a:schemeClr val="tx1"/>
                          </a:solidFill>
                          <a:effectLst/>
                          <a:latin typeface="Arial" panose="020B0604020202020204" pitchFamily="34" charset="0"/>
                        </a:rPr>
                        <a:t>2024 </a:t>
                      </a:r>
                      <a:r>
                        <a:rPr lang="ru-RU" sz="1000" b="1" i="0" u="none" strike="noStrike" dirty="0">
                          <a:solidFill>
                            <a:schemeClr val="tx1"/>
                          </a:solidFill>
                          <a:effectLst/>
                          <a:latin typeface="Arial" panose="020B0604020202020204" pitchFamily="34" charset="0"/>
                        </a:rPr>
                        <a:t>год,</a:t>
                      </a:r>
                      <a:br>
                        <a:rPr lang="ru-RU" sz="1000" b="1" i="0" u="none" strike="noStrike" dirty="0">
                          <a:solidFill>
                            <a:schemeClr val="tx1"/>
                          </a:solidFill>
                          <a:effectLst/>
                          <a:latin typeface="Arial" panose="020B0604020202020204" pitchFamily="34" charset="0"/>
                        </a:rPr>
                      </a:br>
                      <a:r>
                        <a:rPr lang="ru-RU" sz="1000" b="1" i="0" u="none" strike="noStrike" dirty="0">
                          <a:solidFill>
                            <a:schemeClr val="tx1"/>
                          </a:solidFill>
                          <a:effectLst/>
                          <a:latin typeface="Arial" panose="020B0604020202020204" pitchFamily="34" charset="0"/>
                        </a:rPr>
                        <a:t>тыс. рублей</a:t>
                      </a:r>
                      <a:br>
                        <a:rPr lang="ru-RU" sz="1000" b="1" i="0" u="none" strike="noStrike" dirty="0">
                          <a:solidFill>
                            <a:schemeClr val="tx1"/>
                          </a:solidFill>
                          <a:effectLst/>
                          <a:latin typeface="Arial" panose="020B0604020202020204" pitchFamily="34" charset="0"/>
                        </a:rPr>
                      </a:br>
                      <a:r>
                        <a:rPr lang="ru-RU" sz="1000" b="1" i="0" u="none" strike="noStrike" dirty="0">
                          <a:solidFill>
                            <a:schemeClr val="tx1"/>
                          </a:solidFill>
                          <a:effectLst/>
                          <a:latin typeface="Arial" panose="020B0604020202020204" pitchFamily="34" charset="0"/>
                        </a:rPr>
                        <a:t> </a:t>
                      </a:r>
                    </a:p>
                  </a:txBody>
                  <a:tcPr marL="9525" marR="9525" marT="9525"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tcPr>
                </a:tc>
                <a:tc gridSpan="2">
                  <a:txBody>
                    <a:bodyPr/>
                    <a:lstStyle/>
                    <a:p>
                      <a:pPr algn="ctr" fontAlgn="ctr"/>
                      <a:r>
                        <a:rPr lang="ru-RU" sz="1000" b="1" i="0" u="none" strike="noStrike" dirty="0">
                          <a:solidFill>
                            <a:schemeClr val="tx1"/>
                          </a:solidFill>
                          <a:effectLst/>
                          <a:latin typeface="Arial" panose="020B0604020202020204" pitchFamily="34" charset="0"/>
                        </a:rPr>
                        <a:t>План на </a:t>
                      </a:r>
                      <a:r>
                        <a:rPr lang="ru-RU" sz="1000" b="1" i="0" u="none" strike="noStrike" dirty="0" smtClean="0">
                          <a:solidFill>
                            <a:schemeClr val="tx1"/>
                          </a:solidFill>
                          <a:effectLst/>
                          <a:latin typeface="Arial" panose="020B0604020202020204" pitchFamily="34" charset="0"/>
                        </a:rPr>
                        <a:t>2025 </a:t>
                      </a:r>
                      <a:r>
                        <a:rPr lang="ru-RU" sz="1000" b="1" i="0" u="none" strike="noStrike" dirty="0">
                          <a:solidFill>
                            <a:schemeClr val="tx1"/>
                          </a:solidFill>
                          <a:effectLst/>
                          <a:latin typeface="Arial" panose="020B0604020202020204" pitchFamily="34" charset="0"/>
                        </a:rPr>
                        <a:t>год</a:t>
                      </a:r>
                    </a:p>
                  </a:txBody>
                  <a:tcPr marL="9525" marR="9525" marT="9525"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tcPr>
                </a:tc>
                <a:tc hMerge="1">
                  <a:txBody>
                    <a:bodyPr/>
                    <a:lstStyle/>
                    <a:p>
                      <a:endParaRPr lang="ru-RU"/>
                    </a:p>
                  </a:txBody>
                  <a:tcPr/>
                </a:tc>
                <a:tc>
                  <a:txBody>
                    <a:bodyPr/>
                    <a:lstStyle/>
                    <a:p>
                      <a:pPr algn="ctr" fontAlgn="ctr"/>
                      <a:r>
                        <a:rPr lang="ru-RU" sz="1000" b="1" i="0" u="none" strike="noStrike" dirty="0">
                          <a:solidFill>
                            <a:schemeClr val="tx1"/>
                          </a:solidFill>
                          <a:effectLst/>
                          <a:latin typeface="Arial" panose="020B0604020202020204" pitchFamily="34" charset="0"/>
                        </a:rPr>
                        <a:t>План на </a:t>
                      </a:r>
                      <a:r>
                        <a:rPr lang="ru-RU" sz="1000" b="1" i="0" u="none" strike="noStrike" dirty="0" smtClean="0">
                          <a:solidFill>
                            <a:schemeClr val="tx1"/>
                          </a:solidFill>
                          <a:effectLst/>
                          <a:latin typeface="Arial" panose="020B0604020202020204" pitchFamily="34" charset="0"/>
                        </a:rPr>
                        <a:t>2026 </a:t>
                      </a:r>
                      <a:r>
                        <a:rPr lang="ru-RU" sz="1000" b="1" i="0" u="none" strike="noStrike" dirty="0">
                          <a:solidFill>
                            <a:schemeClr val="tx1"/>
                          </a:solidFill>
                          <a:effectLst/>
                          <a:latin typeface="Arial" panose="020B0604020202020204" pitchFamily="34" charset="0"/>
                        </a:rPr>
                        <a:t>год</a:t>
                      </a:r>
                    </a:p>
                  </a:txBody>
                  <a:tcPr marL="9525" marR="9525" marT="9525"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tcPr>
                </a:tc>
                <a:tc>
                  <a:txBody>
                    <a:bodyPr/>
                    <a:lstStyle/>
                    <a:p>
                      <a:pPr algn="ctr" fontAlgn="ctr"/>
                      <a:r>
                        <a:rPr lang="ru-RU" sz="1000" b="1" i="0" u="none" strike="noStrike" dirty="0">
                          <a:solidFill>
                            <a:schemeClr val="tx1"/>
                          </a:solidFill>
                          <a:effectLst/>
                          <a:latin typeface="Arial" panose="020B0604020202020204" pitchFamily="34" charset="0"/>
                        </a:rPr>
                        <a:t>План на </a:t>
                      </a:r>
                      <a:r>
                        <a:rPr lang="ru-RU" sz="1000" b="1" i="0" u="none" strike="noStrike" dirty="0" smtClean="0">
                          <a:solidFill>
                            <a:schemeClr val="tx1"/>
                          </a:solidFill>
                          <a:effectLst/>
                          <a:latin typeface="Arial" panose="020B0604020202020204" pitchFamily="34" charset="0"/>
                        </a:rPr>
                        <a:t>2027 </a:t>
                      </a:r>
                      <a:r>
                        <a:rPr lang="ru-RU" sz="1000" b="1" i="0" u="none" strike="noStrike" dirty="0">
                          <a:solidFill>
                            <a:schemeClr val="tx1"/>
                          </a:solidFill>
                          <a:effectLst/>
                          <a:latin typeface="Arial" panose="020B0604020202020204" pitchFamily="34" charset="0"/>
                        </a:rPr>
                        <a:t>год</a:t>
                      </a:r>
                    </a:p>
                  </a:txBody>
                  <a:tcPr marL="9525" marR="9525" marT="9525"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tcPr>
                </a:tc>
                <a:extLst>
                  <a:ext uri="{0D108BD9-81ED-4DB2-BD59-A6C34878D82A}">
                    <a16:rowId xmlns:a16="http://schemas.microsoft.com/office/drawing/2014/main" val="1915648135"/>
                  </a:ext>
                </a:extLst>
              </a:tr>
              <a:tr h="183909">
                <a:tc vMerge="1">
                  <a:txBody>
                    <a:bodyPr/>
                    <a:lstStyle/>
                    <a:p>
                      <a:endParaRPr lang="ru-RU" dirty="0"/>
                    </a:p>
                  </a:txBody>
                  <a:tcPr/>
                </a:tc>
                <a:tc vMerge="1">
                  <a:txBody>
                    <a:bodyPr/>
                    <a:lstStyle/>
                    <a:p>
                      <a:endParaRPr lang="ru-RU" dirty="0"/>
                    </a:p>
                  </a:txBody>
                  <a:tcPr/>
                </a:tc>
                <a:tc vMerge="1">
                  <a:txBody>
                    <a:bodyPr/>
                    <a:lstStyle/>
                    <a:p>
                      <a:endParaRPr lang="ru-RU"/>
                    </a:p>
                  </a:txBody>
                  <a:tcPr/>
                </a:tc>
                <a:tc vMerge="1">
                  <a:txBody>
                    <a:bodyPr/>
                    <a:lstStyle/>
                    <a:p>
                      <a:endParaRPr lang="ru-RU"/>
                    </a:p>
                  </a:txBody>
                  <a:tcPr/>
                </a:tc>
                <a:tc>
                  <a:txBody>
                    <a:bodyPr/>
                    <a:lstStyle/>
                    <a:p>
                      <a:pPr algn="ctr" fontAlgn="ctr"/>
                      <a:r>
                        <a:rPr lang="ru-RU" sz="1000" b="1" i="0" u="none" strike="noStrike" dirty="0">
                          <a:solidFill>
                            <a:schemeClr val="tx1"/>
                          </a:solidFill>
                          <a:effectLst/>
                          <a:latin typeface="Arial" panose="020B0604020202020204" pitchFamily="34" charset="0"/>
                        </a:rPr>
                        <a:t>сумма, тыс. рублей</a:t>
                      </a:r>
                    </a:p>
                  </a:txBody>
                  <a:tcPr marL="9525" marR="9525" marT="9525" marB="0" anchor="ctr"/>
                </a:tc>
                <a:tc>
                  <a:txBody>
                    <a:bodyPr/>
                    <a:lstStyle/>
                    <a:p>
                      <a:pPr algn="ctr" fontAlgn="ctr"/>
                      <a:r>
                        <a:rPr lang="ru-RU" sz="1000" b="1" i="0" u="none" strike="noStrike" dirty="0">
                          <a:solidFill>
                            <a:schemeClr val="tx1"/>
                          </a:solidFill>
                          <a:effectLst/>
                          <a:latin typeface="Arial" panose="020B0604020202020204" pitchFamily="34" charset="0"/>
                        </a:rPr>
                        <a:t>удельный вес в общем объеме расходов, %</a:t>
                      </a:r>
                    </a:p>
                  </a:txBody>
                  <a:tcPr marL="9525" marR="9525" marT="9525" marB="0" anchor="ctr"/>
                </a:tc>
                <a:tc>
                  <a:txBody>
                    <a:bodyPr/>
                    <a:lstStyle/>
                    <a:p>
                      <a:pPr algn="ctr" fontAlgn="ctr"/>
                      <a:r>
                        <a:rPr lang="ru-RU" sz="1000" b="1" i="0" u="none" strike="noStrike" dirty="0">
                          <a:solidFill>
                            <a:schemeClr val="tx1"/>
                          </a:solidFill>
                          <a:effectLst/>
                          <a:latin typeface="Arial" panose="020B0604020202020204" pitchFamily="34" charset="0"/>
                        </a:rPr>
                        <a:t>сумма, тыс. рублей</a:t>
                      </a:r>
                    </a:p>
                  </a:txBody>
                  <a:tcPr marL="9525" marR="9525" marT="9525" marB="0" anchor="ctr"/>
                </a:tc>
                <a:tc>
                  <a:txBody>
                    <a:bodyPr/>
                    <a:lstStyle/>
                    <a:p>
                      <a:pPr algn="ctr" fontAlgn="ctr"/>
                      <a:r>
                        <a:rPr lang="ru-RU" sz="1000" b="1" i="0" u="none" strike="noStrike" dirty="0">
                          <a:solidFill>
                            <a:schemeClr val="tx1"/>
                          </a:solidFill>
                          <a:effectLst/>
                          <a:latin typeface="Arial" panose="020B0604020202020204" pitchFamily="34" charset="0"/>
                        </a:rPr>
                        <a:t>сумма, тыс. рублей</a:t>
                      </a:r>
                    </a:p>
                  </a:txBody>
                  <a:tcPr marL="9525" marR="9525" marT="9525" marB="0" anchor="ctr"/>
                </a:tc>
                <a:extLst>
                  <a:ext uri="{0D108BD9-81ED-4DB2-BD59-A6C34878D82A}">
                    <a16:rowId xmlns:a16="http://schemas.microsoft.com/office/drawing/2014/main" val="1776586336"/>
                  </a:ext>
                </a:extLst>
              </a:tr>
              <a:tr h="223392">
                <a:tc>
                  <a:txBody>
                    <a:bodyPr/>
                    <a:lstStyle/>
                    <a:p>
                      <a:pPr algn="ctr" fontAlgn="ctr"/>
                      <a:r>
                        <a:rPr lang="ru-RU" sz="1000" b="1" i="0" u="none" strike="noStrike" dirty="0">
                          <a:effectLst/>
                          <a:latin typeface="Arial" panose="020B0604020202020204" pitchFamily="34" charset="0"/>
                        </a:rPr>
                        <a:t>1</a:t>
                      </a:r>
                    </a:p>
                  </a:txBody>
                  <a:tcPr marL="9525" marR="9525" marT="9525" marB="0" anchor="ctr"/>
                </a:tc>
                <a:tc>
                  <a:txBody>
                    <a:bodyPr/>
                    <a:lstStyle/>
                    <a:p>
                      <a:pPr algn="l" fontAlgn="b"/>
                      <a:r>
                        <a:rPr lang="ru-RU" sz="1000" b="1" i="0" u="none" strike="noStrike">
                          <a:effectLst/>
                          <a:latin typeface="Arial" panose="020B0604020202020204" pitchFamily="34" charset="0"/>
                        </a:rPr>
                        <a:t>Муниципальная программа "Здравоохранение"                   </a:t>
                      </a:r>
                    </a:p>
                  </a:txBody>
                  <a:tcPr marL="9525" marR="9525" marT="9525" marB="0" anchor="b"/>
                </a:tc>
                <a:tc>
                  <a:txBody>
                    <a:bodyPr/>
                    <a:lstStyle/>
                    <a:p>
                      <a:pPr algn="r" fontAlgn="ctr"/>
                      <a:r>
                        <a:rPr lang="ru-RU" sz="800" b="1" i="0" u="none" strike="noStrike">
                          <a:solidFill>
                            <a:srgbClr val="000000"/>
                          </a:solidFill>
                          <a:effectLst/>
                          <a:latin typeface="Arial" panose="020B0604020202020204" pitchFamily="34" charset="0"/>
                        </a:rPr>
                        <a:t>5 040,3</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6 140,8</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5 140,8</a:t>
                      </a:r>
                    </a:p>
                  </a:txBody>
                  <a:tcPr marL="9525" marR="9525" marT="9525" marB="0" anchor="ctr"/>
                </a:tc>
                <a:tc>
                  <a:txBody>
                    <a:bodyPr/>
                    <a:lstStyle/>
                    <a:p>
                      <a:pPr marL="0" algn="ctr" defTabSz="914400" rtl="0" eaLnBrk="1" fontAlgn="b" latinLnBrk="0" hangingPunct="1"/>
                      <a:r>
                        <a:rPr lang="ru-RU" sz="1000" b="1" i="0" u="none" strike="noStrike" kern="1200">
                          <a:solidFill>
                            <a:schemeClr val="dk1"/>
                          </a:solidFill>
                          <a:effectLst/>
                          <a:latin typeface="Arial" panose="020B0604020202020204" pitchFamily="34" charset="0"/>
                          <a:ea typeface="+mn-ea"/>
                          <a:cs typeface="+mn-cs"/>
                        </a:rPr>
                        <a:t>0,1</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5 140,8</a:t>
                      </a:r>
                    </a:p>
                  </a:txBody>
                  <a:tcPr marL="9525" marR="9525" marT="9525" marB="0" anchor="ctr"/>
                </a:tc>
                <a:tc>
                  <a:txBody>
                    <a:bodyPr/>
                    <a:lstStyle/>
                    <a:p>
                      <a:pPr marL="0" algn="ctr" defTabSz="914400" rtl="0" eaLnBrk="1" fontAlgn="b" latinLnBrk="0" hangingPunct="1"/>
                      <a:r>
                        <a:rPr lang="ru-RU" sz="1000" b="1" i="0" u="none" strike="noStrike" kern="1200">
                          <a:solidFill>
                            <a:schemeClr val="dk1"/>
                          </a:solidFill>
                          <a:effectLst/>
                          <a:latin typeface="Arial" panose="020B0604020202020204" pitchFamily="34" charset="0"/>
                          <a:ea typeface="+mn-ea"/>
                          <a:cs typeface="+mn-cs"/>
                        </a:rPr>
                        <a:t>5 140,8</a:t>
                      </a:r>
                    </a:p>
                  </a:txBody>
                  <a:tcPr marL="9525" marR="9525" marT="9525" marB="0" anchor="ctr"/>
                </a:tc>
                <a:extLst>
                  <a:ext uri="{0D108BD9-81ED-4DB2-BD59-A6C34878D82A}">
                    <a16:rowId xmlns:a16="http://schemas.microsoft.com/office/drawing/2014/main" val="1583245273"/>
                  </a:ext>
                </a:extLst>
              </a:tr>
              <a:tr h="223392">
                <a:tc>
                  <a:txBody>
                    <a:bodyPr/>
                    <a:lstStyle/>
                    <a:p>
                      <a:pPr algn="ctr" fontAlgn="ctr"/>
                      <a:r>
                        <a:rPr lang="ru-RU" sz="1000" b="1" i="0" u="none" strike="noStrike" dirty="0">
                          <a:effectLst/>
                          <a:latin typeface="Arial" panose="020B0604020202020204" pitchFamily="34" charset="0"/>
                        </a:rPr>
                        <a:t>2</a:t>
                      </a:r>
                    </a:p>
                  </a:txBody>
                  <a:tcPr marL="9525" marR="9525" marT="9525" marB="0" anchor="ctr"/>
                </a:tc>
                <a:tc>
                  <a:txBody>
                    <a:bodyPr/>
                    <a:lstStyle/>
                    <a:p>
                      <a:pPr algn="l" fontAlgn="b"/>
                      <a:r>
                        <a:rPr lang="ru-RU" sz="1000" b="1" i="0" u="none" strike="noStrike" dirty="0">
                          <a:effectLst/>
                          <a:latin typeface="Arial" panose="020B0604020202020204" pitchFamily="34" charset="0"/>
                        </a:rPr>
                        <a:t>Муниципальная программа "Культура и туризм"                 </a:t>
                      </a:r>
                    </a:p>
                  </a:txBody>
                  <a:tcPr marL="9525" marR="9525" marT="9525" marB="0" anchor="b"/>
                </a:tc>
                <a:tc>
                  <a:txBody>
                    <a:bodyPr/>
                    <a:lstStyle/>
                    <a:p>
                      <a:pPr algn="r" fontAlgn="ctr"/>
                      <a:r>
                        <a:rPr lang="ru-RU" sz="800" b="1" i="0" u="none" strike="noStrike">
                          <a:solidFill>
                            <a:srgbClr val="000000"/>
                          </a:solidFill>
                          <a:effectLst/>
                          <a:latin typeface="Arial" panose="020B0604020202020204" pitchFamily="34" charset="0"/>
                        </a:rPr>
                        <a:t>282 835,2</a:t>
                      </a:r>
                    </a:p>
                  </a:txBody>
                  <a:tcPr marL="9525" marR="9525" marT="9525" marB="0" anchor="ctr"/>
                </a:tc>
                <a:tc>
                  <a:txBody>
                    <a:bodyPr/>
                    <a:lstStyle/>
                    <a:p>
                      <a:pPr marL="0" algn="ctr" defTabSz="914400" rtl="0" eaLnBrk="1" fontAlgn="b" latinLnBrk="0" hangingPunct="1"/>
                      <a:r>
                        <a:rPr lang="ru-RU" sz="1000" b="1" i="0" u="none" strike="noStrike" kern="1200">
                          <a:solidFill>
                            <a:schemeClr val="dk1"/>
                          </a:solidFill>
                          <a:effectLst/>
                          <a:latin typeface="Arial" panose="020B0604020202020204" pitchFamily="34" charset="0"/>
                          <a:ea typeface="+mn-ea"/>
                          <a:cs typeface="+mn-cs"/>
                        </a:rPr>
                        <a:t>333 561,1</a:t>
                      </a:r>
                    </a:p>
                  </a:txBody>
                  <a:tcPr marL="9525" marR="9525" marT="9525" marB="0" anchor="ctr"/>
                </a:tc>
                <a:tc>
                  <a:txBody>
                    <a:bodyPr/>
                    <a:lstStyle/>
                    <a:p>
                      <a:pPr marL="0" algn="ctr" defTabSz="914400" rtl="0" eaLnBrk="1" fontAlgn="b" latinLnBrk="0" hangingPunct="1"/>
                      <a:r>
                        <a:rPr lang="ru-RU" sz="1000" b="1" i="0" u="none" strike="noStrike" kern="1200">
                          <a:solidFill>
                            <a:schemeClr val="dk1"/>
                          </a:solidFill>
                          <a:effectLst/>
                          <a:latin typeface="Arial" panose="020B0604020202020204" pitchFamily="34" charset="0"/>
                          <a:ea typeface="+mn-ea"/>
                          <a:cs typeface="+mn-cs"/>
                        </a:rPr>
                        <a:t>304 271,5</a:t>
                      </a:r>
                    </a:p>
                  </a:txBody>
                  <a:tcPr marL="9525" marR="9525" marT="9525" marB="0" anchor="ctr"/>
                </a:tc>
                <a:tc>
                  <a:txBody>
                    <a:bodyPr/>
                    <a:lstStyle/>
                    <a:p>
                      <a:pPr marL="0" algn="ctr" defTabSz="914400" rtl="0" eaLnBrk="1" fontAlgn="b" latinLnBrk="0" hangingPunct="1"/>
                      <a:r>
                        <a:rPr lang="ru-RU" sz="1000" b="1" i="0" u="none" strike="noStrike" kern="1200">
                          <a:solidFill>
                            <a:schemeClr val="dk1"/>
                          </a:solidFill>
                          <a:effectLst/>
                          <a:latin typeface="Arial" panose="020B0604020202020204" pitchFamily="34" charset="0"/>
                          <a:ea typeface="+mn-ea"/>
                          <a:cs typeface="+mn-cs"/>
                        </a:rPr>
                        <a:t>4,3</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280 107,3</a:t>
                      </a:r>
                    </a:p>
                  </a:txBody>
                  <a:tcPr marL="9525" marR="9525" marT="9525" marB="0" anchor="ctr"/>
                </a:tc>
                <a:tc>
                  <a:txBody>
                    <a:bodyPr/>
                    <a:lstStyle/>
                    <a:p>
                      <a:pPr marL="0" algn="ctr" defTabSz="914400" rtl="0" eaLnBrk="1" fontAlgn="b" latinLnBrk="0" hangingPunct="1"/>
                      <a:r>
                        <a:rPr lang="ru-RU" sz="1000" b="1" i="0" u="none" strike="noStrike" kern="1200">
                          <a:solidFill>
                            <a:schemeClr val="dk1"/>
                          </a:solidFill>
                          <a:effectLst/>
                          <a:latin typeface="Arial" panose="020B0604020202020204" pitchFamily="34" charset="0"/>
                          <a:ea typeface="+mn-ea"/>
                          <a:cs typeface="+mn-cs"/>
                        </a:rPr>
                        <a:t>277 509,7</a:t>
                      </a:r>
                    </a:p>
                  </a:txBody>
                  <a:tcPr marL="9525" marR="9525" marT="9525" marB="0" anchor="ctr"/>
                </a:tc>
                <a:extLst>
                  <a:ext uri="{0D108BD9-81ED-4DB2-BD59-A6C34878D82A}">
                    <a16:rowId xmlns:a16="http://schemas.microsoft.com/office/drawing/2014/main" val="1739466871"/>
                  </a:ext>
                </a:extLst>
              </a:tr>
              <a:tr h="223392">
                <a:tc>
                  <a:txBody>
                    <a:bodyPr/>
                    <a:lstStyle/>
                    <a:p>
                      <a:pPr algn="ctr" fontAlgn="ctr"/>
                      <a:r>
                        <a:rPr lang="ru-RU" sz="1000" b="1" i="0" u="none" strike="noStrike">
                          <a:effectLst/>
                          <a:latin typeface="Arial" panose="020B0604020202020204" pitchFamily="34" charset="0"/>
                        </a:rPr>
                        <a:t>3</a:t>
                      </a:r>
                    </a:p>
                  </a:txBody>
                  <a:tcPr marL="9525" marR="9525" marT="9525" marB="0" anchor="ctr"/>
                </a:tc>
                <a:tc>
                  <a:txBody>
                    <a:bodyPr/>
                    <a:lstStyle/>
                    <a:p>
                      <a:pPr algn="l" fontAlgn="b"/>
                      <a:r>
                        <a:rPr lang="ru-RU" sz="1000" b="1" i="0" u="none" strike="noStrike" dirty="0">
                          <a:effectLst/>
                          <a:latin typeface="Arial" panose="020B0604020202020204" pitchFamily="34" charset="0"/>
                        </a:rPr>
                        <a:t>Муниципальная программа "Образование"                    </a:t>
                      </a:r>
                    </a:p>
                  </a:txBody>
                  <a:tcPr marL="9525" marR="9525" marT="9525" marB="0" anchor="b"/>
                </a:tc>
                <a:tc>
                  <a:txBody>
                    <a:bodyPr/>
                    <a:lstStyle/>
                    <a:p>
                      <a:pPr algn="r" fontAlgn="ctr"/>
                      <a:r>
                        <a:rPr lang="ru-RU" sz="800" b="1" i="0" u="none" strike="noStrike">
                          <a:solidFill>
                            <a:srgbClr val="000000"/>
                          </a:solidFill>
                          <a:effectLst/>
                          <a:latin typeface="Arial" panose="020B0604020202020204" pitchFamily="34" charset="0"/>
                        </a:rPr>
                        <a:t>3 244 518,6</a:t>
                      </a:r>
                    </a:p>
                  </a:txBody>
                  <a:tcPr marL="9525" marR="9525" marT="9525" marB="0" anchor="ctr"/>
                </a:tc>
                <a:tc>
                  <a:txBody>
                    <a:bodyPr/>
                    <a:lstStyle/>
                    <a:p>
                      <a:pPr marL="0" algn="ctr" defTabSz="914400" rtl="0" eaLnBrk="1" fontAlgn="b" latinLnBrk="0" hangingPunct="1"/>
                      <a:r>
                        <a:rPr lang="ru-RU" sz="1000" b="1" i="0" u="none" strike="noStrike" kern="1200">
                          <a:solidFill>
                            <a:schemeClr val="dk1"/>
                          </a:solidFill>
                          <a:effectLst/>
                          <a:latin typeface="Arial" panose="020B0604020202020204" pitchFamily="34" charset="0"/>
                          <a:ea typeface="+mn-ea"/>
                          <a:cs typeface="+mn-cs"/>
                        </a:rPr>
                        <a:t>3 526 858,2</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3 747 670,3</a:t>
                      </a:r>
                    </a:p>
                  </a:txBody>
                  <a:tcPr marL="9525" marR="9525" marT="9525" marB="0" anchor="ctr"/>
                </a:tc>
                <a:tc>
                  <a:txBody>
                    <a:bodyPr/>
                    <a:lstStyle/>
                    <a:p>
                      <a:pPr marL="0" algn="ctr" defTabSz="914400" rtl="0" eaLnBrk="1" fontAlgn="b" latinLnBrk="0" hangingPunct="1"/>
                      <a:r>
                        <a:rPr lang="ru-RU" sz="1000" b="1" i="0" u="none" strike="noStrike" kern="1200">
                          <a:solidFill>
                            <a:schemeClr val="dk1"/>
                          </a:solidFill>
                          <a:effectLst/>
                          <a:latin typeface="Arial" panose="020B0604020202020204" pitchFamily="34" charset="0"/>
                          <a:ea typeface="+mn-ea"/>
                          <a:cs typeface="+mn-cs"/>
                        </a:rPr>
                        <a:t>53,3</a:t>
                      </a:r>
                    </a:p>
                  </a:txBody>
                  <a:tcPr marL="9525" marR="9525" marT="9525" marB="0" anchor="ctr"/>
                </a:tc>
                <a:tc>
                  <a:txBody>
                    <a:bodyPr/>
                    <a:lstStyle/>
                    <a:p>
                      <a:pPr marL="0" algn="ctr" defTabSz="914400" rtl="0" eaLnBrk="1" fontAlgn="b" latinLnBrk="0" hangingPunct="1"/>
                      <a:r>
                        <a:rPr lang="ru-RU" sz="1000" b="1" i="0" u="none" strike="noStrike" kern="1200">
                          <a:solidFill>
                            <a:schemeClr val="dk1"/>
                          </a:solidFill>
                          <a:effectLst/>
                          <a:latin typeface="Arial" panose="020B0604020202020204" pitchFamily="34" charset="0"/>
                          <a:ea typeface="+mn-ea"/>
                          <a:cs typeface="+mn-cs"/>
                        </a:rPr>
                        <a:t>3 732 246,0</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3 586 408,2</a:t>
                      </a:r>
                    </a:p>
                  </a:txBody>
                  <a:tcPr marL="9525" marR="9525" marT="9525" marB="0" anchor="ctr"/>
                </a:tc>
                <a:extLst>
                  <a:ext uri="{0D108BD9-81ED-4DB2-BD59-A6C34878D82A}">
                    <a16:rowId xmlns:a16="http://schemas.microsoft.com/office/drawing/2014/main" val="1663227569"/>
                  </a:ext>
                </a:extLst>
              </a:tr>
              <a:tr h="223392">
                <a:tc>
                  <a:txBody>
                    <a:bodyPr/>
                    <a:lstStyle/>
                    <a:p>
                      <a:pPr algn="ctr" fontAlgn="ctr"/>
                      <a:r>
                        <a:rPr lang="ru-RU" sz="1000" b="1" i="0" u="none" strike="noStrike">
                          <a:effectLst/>
                          <a:latin typeface="Arial" panose="020B0604020202020204" pitchFamily="34" charset="0"/>
                        </a:rPr>
                        <a:t>4</a:t>
                      </a:r>
                    </a:p>
                  </a:txBody>
                  <a:tcPr marL="9525" marR="9525" marT="9525" marB="0" anchor="ctr"/>
                </a:tc>
                <a:tc>
                  <a:txBody>
                    <a:bodyPr/>
                    <a:lstStyle/>
                    <a:p>
                      <a:pPr algn="l" fontAlgn="b"/>
                      <a:r>
                        <a:rPr lang="ru-RU" sz="1000" b="1" i="0" u="none" strike="noStrike">
                          <a:effectLst/>
                          <a:latin typeface="Arial" panose="020B0604020202020204" pitchFamily="34" charset="0"/>
                        </a:rPr>
                        <a:t>Муниципальная программа "Социальная защита населения"                    </a:t>
                      </a:r>
                    </a:p>
                  </a:txBody>
                  <a:tcPr marL="9525" marR="9525" marT="9525" marB="0" anchor="b"/>
                </a:tc>
                <a:tc>
                  <a:txBody>
                    <a:bodyPr/>
                    <a:lstStyle/>
                    <a:p>
                      <a:pPr algn="r" fontAlgn="ctr"/>
                      <a:r>
                        <a:rPr lang="ru-RU" sz="800" b="1" i="0" u="none" strike="noStrike">
                          <a:solidFill>
                            <a:srgbClr val="000000"/>
                          </a:solidFill>
                          <a:effectLst/>
                          <a:latin typeface="Arial" panose="020B0604020202020204" pitchFamily="34" charset="0"/>
                        </a:rPr>
                        <a:t>41 739,0</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62 566,0</a:t>
                      </a:r>
                    </a:p>
                  </a:txBody>
                  <a:tcPr marL="9525" marR="9525" marT="9525" marB="0" anchor="ctr"/>
                </a:tc>
                <a:tc>
                  <a:txBody>
                    <a:bodyPr/>
                    <a:lstStyle/>
                    <a:p>
                      <a:pPr marL="0" algn="ctr" defTabSz="914400" rtl="0" eaLnBrk="1" fontAlgn="b" latinLnBrk="0" hangingPunct="1"/>
                      <a:r>
                        <a:rPr lang="ru-RU" sz="1000" b="1" i="0" u="none" strike="noStrike" kern="1200">
                          <a:solidFill>
                            <a:schemeClr val="dk1"/>
                          </a:solidFill>
                          <a:effectLst/>
                          <a:latin typeface="Arial" panose="020B0604020202020204" pitchFamily="34" charset="0"/>
                          <a:ea typeface="+mn-ea"/>
                          <a:cs typeface="+mn-cs"/>
                        </a:rPr>
                        <a:t>48 273,4</a:t>
                      </a:r>
                    </a:p>
                  </a:txBody>
                  <a:tcPr marL="9525" marR="9525" marT="9525" marB="0" anchor="ctr"/>
                </a:tc>
                <a:tc>
                  <a:txBody>
                    <a:bodyPr/>
                    <a:lstStyle/>
                    <a:p>
                      <a:pPr marL="0" algn="ctr" defTabSz="914400" rtl="0" eaLnBrk="1" fontAlgn="b" latinLnBrk="0" hangingPunct="1"/>
                      <a:r>
                        <a:rPr lang="ru-RU" sz="1000" b="1" i="0" u="none" strike="noStrike" kern="1200">
                          <a:solidFill>
                            <a:schemeClr val="dk1"/>
                          </a:solidFill>
                          <a:effectLst/>
                          <a:latin typeface="Arial" panose="020B0604020202020204" pitchFamily="34" charset="0"/>
                          <a:ea typeface="+mn-ea"/>
                          <a:cs typeface="+mn-cs"/>
                        </a:rPr>
                        <a:t>0,7</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48 355,4</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48 454,4</a:t>
                      </a:r>
                    </a:p>
                  </a:txBody>
                  <a:tcPr marL="9525" marR="9525" marT="9525" marB="0" anchor="ctr"/>
                </a:tc>
                <a:extLst>
                  <a:ext uri="{0D108BD9-81ED-4DB2-BD59-A6C34878D82A}">
                    <a16:rowId xmlns:a16="http://schemas.microsoft.com/office/drawing/2014/main" val="3046819714"/>
                  </a:ext>
                </a:extLst>
              </a:tr>
              <a:tr h="223392">
                <a:tc>
                  <a:txBody>
                    <a:bodyPr/>
                    <a:lstStyle/>
                    <a:p>
                      <a:pPr algn="ctr" fontAlgn="ctr"/>
                      <a:r>
                        <a:rPr lang="ru-RU" sz="1000" b="1" i="0" u="none" strike="noStrike">
                          <a:effectLst/>
                          <a:latin typeface="Arial" panose="020B0604020202020204" pitchFamily="34" charset="0"/>
                        </a:rPr>
                        <a:t>5</a:t>
                      </a:r>
                    </a:p>
                  </a:txBody>
                  <a:tcPr marL="9525" marR="9525" marT="9525" marB="0" anchor="ctr"/>
                </a:tc>
                <a:tc>
                  <a:txBody>
                    <a:bodyPr/>
                    <a:lstStyle/>
                    <a:p>
                      <a:pPr algn="l" fontAlgn="b"/>
                      <a:r>
                        <a:rPr lang="ru-RU" sz="1000" b="1" i="0" u="none" strike="noStrike">
                          <a:effectLst/>
                          <a:latin typeface="Arial" panose="020B0604020202020204" pitchFamily="34" charset="0"/>
                        </a:rPr>
                        <a:t>Муниципальная программа "Спорт"                    </a:t>
                      </a:r>
                    </a:p>
                  </a:txBody>
                  <a:tcPr marL="9525" marR="9525" marT="9525" marB="0" anchor="b"/>
                </a:tc>
                <a:tc>
                  <a:txBody>
                    <a:bodyPr/>
                    <a:lstStyle/>
                    <a:p>
                      <a:pPr algn="r" fontAlgn="ctr"/>
                      <a:r>
                        <a:rPr lang="ru-RU" sz="800" b="1" i="0" u="none" strike="noStrike">
                          <a:solidFill>
                            <a:srgbClr val="000000"/>
                          </a:solidFill>
                          <a:effectLst/>
                          <a:latin typeface="Arial" panose="020B0604020202020204" pitchFamily="34" charset="0"/>
                        </a:rPr>
                        <a:t>113 397,8</a:t>
                      </a:r>
                    </a:p>
                  </a:txBody>
                  <a:tcPr marL="9525" marR="9525" marT="9525" marB="0" anchor="ctr"/>
                </a:tc>
                <a:tc>
                  <a:txBody>
                    <a:bodyPr/>
                    <a:lstStyle/>
                    <a:p>
                      <a:pPr marL="0" algn="ctr" defTabSz="914400" rtl="0" eaLnBrk="1" fontAlgn="b" latinLnBrk="0" hangingPunct="1"/>
                      <a:r>
                        <a:rPr lang="ru-RU" sz="1000" b="1" i="0" u="none" strike="noStrike" kern="1200">
                          <a:solidFill>
                            <a:schemeClr val="dk1"/>
                          </a:solidFill>
                          <a:effectLst/>
                          <a:latin typeface="Arial" panose="020B0604020202020204" pitchFamily="34" charset="0"/>
                          <a:ea typeface="+mn-ea"/>
                          <a:cs typeface="+mn-cs"/>
                        </a:rPr>
                        <a:t>121 381,4</a:t>
                      </a:r>
                    </a:p>
                  </a:txBody>
                  <a:tcPr marL="9525" marR="9525" marT="9525" marB="0" anchor="ctr"/>
                </a:tc>
                <a:tc>
                  <a:txBody>
                    <a:bodyPr/>
                    <a:lstStyle/>
                    <a:p>
                      <a:pPr marL="0" algn="ctr" defTabSz="914400" rtl="0" eaLnBrk="1" fontAlgn="b" latinLnBrk="0" hangingPunct="1"/>
                      <a:r>
                        <a:rPr lang="ru-RU" sz="1000" b="1" i="0" u="none" strike="noStrike" kern="1200">
                          <a:solidFill>
                            <a:schemeClr val="dk1"/>
                          </a:solidFill>
                          <a:effectLst/>
                          <a:latin typeface="Arial" panose="020B0604020202020204" pitchFamily="34" charset="0"/>
                          <a:ea typeface="+mn-ea"/>
                          <a:cs typeface="+mn-cs"/>
                        </a:rPr>
                        <a:t>132 736,4</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1,9</a:t>
                      </a:r>
                    </a:p>
                  </a:txBody>
                  <a:tcPr marL="9525" marR="9525" marT="9525" marB="0" anchor="ctr"/>
                </a:tc>
                <a:tc>
                  <a:txBody>
                    <a:bodyPr/>
                    <a:lstStyle/>
                    <a:p>
                      <a:pPr marL="0" algn="ctr" defTabSz="914400" rtl="0" eaLnBrk="1" fontAlgn="b" latinLnBrk="0" hangingPunct="1"/>
                      <a:r>
                        <a:rPr lang="ru-RU" sz="1000" b="1" i="0" u="none" strike="noStrike" kern="1200">
                          <a:solidFill>
                            <a:schemeClr val="dk1"/>
                          </a:solidFill>
                          <a:effectLst/>
                          <a:latin typeface="Arial" panose="020B0604020202020204" pitchFamily="34" charset="0"/>
                          <a:ea typeface="+mn-ea"/>
                          <a:cs typeface="+mn-cs"/>
                        </a:rPr>
                        <a:t>124 074,3</a:t>
                      </a:r>
                    </a:p>
                  </a:txBody>
                  <a:tcPr marL="9525" marR="9525" marT="9525" marB="0" anchor="ctr"/>
                </a:tc>
                <a:tc>
                  <a:txBody>
                    <a:bodyPr/>
                    <a:lstStyle/>
                    <a:p>
                      <a:pPr marL="0" algn="ctr" defTabSz="914400" rtl="0" eaLnBrk="1" fontAlgn="b" latinLnBrk="0" hangingPunct="1"/>
                      <a:r>
                        <a:rPr lang="ru-RU" sz="1000" b="1" i="0" u="none" strike="noStrike" kern="1200">
                          <a:solidFill>
                            <a:schemeClr val="dk1"/>
                          </a:solidFill>
                          <a:effectLst/>
                          <a:latin typeface="Arial" panose="020B0604020202020204" pitchFamily="34" charset="0"/>
                          <a:ea typeface="+mn-ea"/>
                          <a:cs typeface="+mn-cs"/>
                        </a:rPr>
                        <a:t>124 074,3</a:t>
                      </a:r>
                    </a:p>
                  </a:txBody>
                  <a:tcPr marL="9525" marR="9525" marT="9525" marB="0" anchor="ctr"/>
                </a:tc>
                <a:extLst>
                  <a:ext uri="{0D108BD9-81ED-4DB2-BD59-A6C34878D82A}">
                    <a16:rowId xmlns:a16="http://schemas.microsoft.com/office/drawing/2014/main" val="3890759443"/>
                  </a:ext>
                </a:extLst>
              </a:tr>
              <a:tr h="223392">
                <a:tc>
                  <a:txBody>
                    <a:bodyPr/>
                    <a:lstStyle/>
                    <a:p>
                      <a:pPr algn="ctr" fontAlgn="ctr"/>
                      <a:r>
                        <a:rPr lang="ru-RU" sz="1000" b="1" i="0" u="none" strike="noStrike">
                          <a:effectLst/>
                          <a:latin typeface="Arial" panose="020B0604020202020204" pitchFamily="34" charset="0"/>
                        </a:rPr>
                        <a:t>6</a:t>
                      </a:r>
                    </a:p>
                  </a:txBody>
                  <a:tcPr marL="9525" marR="9525" marT="9525" marB="0" anchor="ctr"/>
                </a:tc>
                <a:tc>
                  <a:txBody>
                    <a:bodyPr/>
                    <a:lstStyle/>
                    <a:p>
                      <a:pPr algn="l" fontAlgn="b"/>
                      <a:r>
                        <a:rPr lang="ru-RU" sz="1000" b="1" i="0" u="none" strike="noStrike">
                          <a:effectLst/>
                          <a:latin typeface="Arial" panose="020B0604020202020204" pitchFamily="34" charset="0"/>
                        </a:rPr>
                        <a:t>Муниципальная программа "Развитие сельского хозяйства"                    </a:t>
                      </a:r>
                    </a:p>
                  </a:txBody>
                  <a:tcPr marL="9525" marR="9525" marT="9525" marB="0" anchor="b"/>
                </a:tc>
                <a:tc>
                  <a:txBody>
                    <a:bodyPr/>
                    <a:lstStyle/>
                    <a:p>
                      <a:pPr algn="r" fontAlgn="ctr"/>
                      <a:r>
                        <a:rPr lang="ru-RU" sz="800" b="1" i="0" u="none" strike="noStrike">
                          <a:solidFill>
                            <a:srgbClr val="000000"/>
                          </a:solidFill>
                          <a:effectLst/>
                          <a:latin typeface="Arial" panose="020B0604020202020204" pitchFamily="34" charset="0"/>
                        </a:rPr>
                        <a:t>1 626,2</a:t>
                      </a:r>
                    </a:p>
                  </a:txBody>
                  <a:tcPr marL="9525" marR="9525" marT="9525" marB="0" anchor="ctr"/>
                </a:tc>
                <a:tc>
                  <a:txBody>
                    <a:bodyPr/>
                    <a:lstStyle/>
                    <a:p>
                      <a:pPr marL="0" algn="ctr" defTabSz="914400" rtl="0" eaLnBrk="1" fontAlgn="b" latinLnBrk="0" hangingPunct="1"/>
                      <a:r>
                        <a:rPr lang="ru-RU" sz="1000" b="1" i="0" u="none" strike="noStrike" kern="1200">
                          <a:solidFill>
                            <a:schemeClr val="dk1"/>
                          </a:solidFill>
                          <a:effectLst/>
                          <a:latin typeface="Arial" panose="020B0604020202020204" pitchFamily="34" charset="0"/>
                          <a:ea typeface="+mn-ea"/>
                          <a:cs typeface="+mn-cs"/>
                        </a:rPr>
                        <a:t>3 816,0</a:t>
                      </a:r>
                    </a:p>
                  </a:txBody>
                  <a:tcPr marL="9525" marR="9525" marT="9525" marB="0" anchor="ctr"/>
                </a:tc>
                <a:tc>
                  <a:txBody>
                    <a:bodyPr/>
                    <a:lstStyle/>
                    <a:p>
                      <a:pPr marL="0" algn="ctr" defTabSz="914400" rtl="0" eaLnBrk="1" fontAlgn="b" latinLnBrk="0" hangingPunct="1"/>
                      <a:r>
                        <a:rPr lang="ru-RU" sz="1000" b="1" i="0" u="none" strike="noStrike" kern="1200">
                          <a:solidFill>
                            <a:schemeClr val="dk1"/>
                          </a:solidFill>
                          <a:effectLst/>
                          <a:latin typeface="Arial" panose="020B0604020202020204" pitchFamily="34" charset="0"/>
                          <a:ea typeface="+mn-ea"/>
                          <a:cs typeface="+mn-cs"/>
                        </a:rPr>
                        <a:t>3 765,0</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0,1</a:t>
                      </a:r>
                    </a:p>
                  </a:txBody>
                  <a:tcPr marL="9525" marR="9525" marT="9525" marB="0" anchor="ctr"/>
                </a:tc>
                <a:tc>
                  <a:txBody>
                    <a:bodyPr/>
                    <a:lstStyle/>
                    <a:p>
                      <a:pPr marL="0" algn="ctr" defTabSz="914400" rtl="0" eaLnBrk="1" fontAlgn="b" latinLnBrk="0" hangingPunct="1"/>
                      <a:r>
                        <a:rPr lang="ru-RU" sz="1000" b="1" i="0" u="none" strike="noStrike" kern="1200">
                          <a:solidFill>
                            <a:schemeClr val="dk1"/>
                          </a:solidFill>
                          <a:effectLst/>
                          <a:latin typeface="Arial" panose="020B0604020202020204" pitchFamily="34" charset="0"/>
                          <a:ea typeface="+mn-ea"/>
                          <a:cs typeface="+mn-cs"/>
                        </a:rPr>
                        <a:t>3 765,0</a:t>
                      </a:r>
                    </a:p>
                  </a:txBody>
                  <a:tcPr marL="9525" marR="9525" marT="9525" marB="0" anchor="ctr"/>
                </a:tc>
                <a:tc>
                  <a:txBody>
                    <a:bodyPr/>
                    <a:lstStyle/>
                    <a:p>
                      <a:pPr marL="0" algn="ctr" defTabSz="914400" rtl="0" eaLnBrk="1" fontAlgn="b" latinLnBrk="0" hangingPunct="1"/>
                      <a:r>
                        <a:rPr lang="ru-RU" sz="1000" b="1" i="0" u="none" strike="noStrike" kern="1200">
                          <a:solidFill>
                            <a:schemeClr val="dk1"/>
                          </a:solidFill>
                          <a:effectLst/>
                          <a:latin typeface="Arial" panose="020B0604020202020204" pitchFamily="34" charset="0"/>
                          <a:ea typeface="+mn-ea"/>
                          <a:cs typeface="+mn-cs"/>
                        </a:rPr>
                        <a:t>3 765,0</a:t>
                      </a:r>
                    </a:p>
                  </a:txBody>
                  <a:tcPr marL="9525" marR="9525" marT="9525" marB="0" anchor="ctr"/>
                </a:tc>
                <a:extLst>
                  <a:ext uri="{0D108BD9-81ED-4DB2-BD59-A6C34878D82A}">
                    <a16:rowId xmlns:a16="http://schemas.microsoft.com/office/drawing/2014/main" val="2011320947"/>
                  </a:ext>
                </a:extLst>
              </a:tr>
              <a:tr h="223392">
                <a:tc>
                  <a:txBody>
                    <a:bodyPr/>
                    <a:lstStyle/>
                    <a:p>
                      <a:pPr algn="ctr" fontAlgn="ctr"/>
                      <a:r>
                        <a:rPr lang="ru-RU" sz="1000" b="1" i="0" u="none" strike="noStrike">
                          <a:effectLst/>
                          <a:latin typeface="Arial" panose="020B0604020202020204" pitchFamily="34" charset="0"/>
                        </a:rPr>
                        <a:t>7</a:t>
                      </a:r>
                    </a:p>
                  </a:txBody>
                  <a:tcPr marL="9525" marR="9525" marT="9525" marB="0" anchor="ctr"/>
                </a:tc>
                <a:tc>
                  <a:txBody>
                    <a:bodyPr/>
                    <a:lstStyle/>
                    <a:p>
                      <a:pPr algn="l" fontAlgn="b"/>
                      <a:r>
                        <a:rPr lang="ru-RU" sz="1000" b="1" i="0" u="none" strike="noStrike">
                          <a:effectLst/>
                          <a:latin typeface="Arial" panose="020B0604020202020204" pitchFamily="34" charset="0"/>
                        </a:rPr>
                        <a:t>Муниципальная программа "Экология и окружающая среда"</a:t>
                      </a:r>
                    </a:p>
                  </a:txBody>
                  <a:tcPr marL="9525" marR="9525" marT="9525" marB="0" anchor="b"/>
                </a:tc>
                <a:tc>
                  <a:txBody>
                    <a:bodyPr/>
                    <a:lstStyle/>
                    <a:p>
                      <a:pPr algn="r" fontAlgn="ctr"/>
                      <a:r>
                        <a:rPr lang="ru-RU" sz="800" b="1" i="0" u="none" strike="noStrike">
                          <a:solidFill>
                            <a:srgbClr val="000000"/>
                          </a:solidFill>
                          <a:effectLst/>
                          <a:latin typeface="Arial" panose="020B0604020202020204" pitchFamily="34" charset="0"/>
                        </a:rPr>
                        <a:t>8 983,9</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15 020,5</a:t>
                      </a:r>
                    </a:p>
                  </a:txBody>
                  <a:tcPr marL="9525" marR="9525" marT="9525" marB="0" anchor="ctr"/>
                </a:tc>
                <a:tc>
                  <a:txBody>
                    <a:bodyPr/>
                    <a:lstStyle/>
                    <a:p>
                      <a:pPr marL="0" algn="ctr" defTabSz="914400" rtl="0" eaLnBrk="1" fontAlgn="b" latinLnBrk="0" hangingPunct="1"/>
                      <a:r>
                        <a:rPr lang="ru-RU" sz="1000" b="1" i="0" u="none" strike="noStrike" kern="1200">
                          <a:solidFill>
                            <a:schemeClr val="dk1"/>
                          </a:solidFill>
                          <a:effectLst/>
                          <a:latin typeface="Arial" panose="020B0604020202020204" pitchFamily="34" charset="0"/>
                          <a:ea typeface="+mn-ea"/>
                          <a:cs typeface="+mn-cs"/>
                        </a:rPr>
                        <a:t>43 824,6</a:t>
                      </a:r>
                    </a:p>
                  </a:txBody>
                  <a:tcPr marL="9525" marR="9525" marT="9525" marB="0" anchor="ctr"/>
                </a:tc>
                <a:tc>
                  <a:txBody>
                    <a:bodyPr/>
                    <a:lstStyle/>
                    <a:p>
                      <a:pPr marL="0" algn="ctr" defTabSz="914400" rtl="0" eaLnBrk="1" fontAlgn="b" latinLnBrk="0" hangingPunct="1"/>
                      <a:r>
                        <a:rPr lang="ru-RU" sz="1000" b="1" i="0" u="none" strike="noStrike" kern="1200">
                          <a:solidFill>
                            <a:schemeClr val="dk1"/>
                          </a:solidFill>
                          <a:effectLst/>
                          <a:latin typeface="Arial" panose="020B0604020202020204" pitchFamily="34" charset="0"/>
                          <a:ea typeface="+mn-ea"/>
                          <a:cs typeface="+mn-cs"/>
                        </a:rPr>
                        <a:t>0,6</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43 824,3</a:t>
                      </a:r>
                    </a:p>
                  </a:txBody>
                  <a:tcPr marL="9525" marR="9525" marT="9525" marB="0" anchor="ctr"/>
                </a:tc>
                <a:tc>
                  <a:txBody>
                    <a:bodyPr/>
                    <a:lstStyle/>
                    <a:p>
                      <a:pPr marL="0" algn="ctr" defTabSz="914400" rtl="0" eaLnBrk="1" fontAlgn="b" latinLnBrk="0" hangingPunct="1"/>
                      <a:r>
                        <a:rPr lang="ru-RU" sz="1000" b="1" i="0" u="none" strike="noStrike" kern="1200">
                          <a:solidFill>
                            <a:schemeClr val="dk1"/>
                          </a:solidFill>
                          <a:effectLst/>
                          <a:latin typeface="Arial" panose="020B0604020202020204" pitchFamily="34" charset="0"/>
                          <a:ea typeface="+mn-ea"/>
                          <a:cs typeface="+mn-cs"/>
                        </a:rPr>
                        <a:t>43 824,3</a:t>
                      </a:r>
                    </a:p>
                  </a:txBody>
                  <a:tcPr marL="9525" marR="9525" marT="9525" marB="0" anchor="ctr"/>
                </a:tc>
                <a:extLst>
                  <a:ext uri="{0D108BD9-81ED-4DB2-BD59-A6C34878D82A}">
                    <a16:rowId xmlns:a16="http://schemas.microsoft.com/office/drawing/2014/main" val="3574185209"/>
                  </a:ext>
                </a:extLst>
              </a:tr>
              <a:tr h="196520">
                <a:tc>
                  <a:txBody>
                    <a:bodyPr/>
                    <a:lstStyle/>
                    <a:p>
                      <a:pPr algn="ctr" fontAlgn="ctr"/>
                      <a:r>
                        <a:rPr lang="ru-RU" sz="1000" b="1" i="0" u="none" strike="noStrike">
                          <a:effectLst/>
                          <a:latin typeface="Arial" panose="020B0604020202020204" pitchFamily="34" charset="0"/>
                        </a:rPr>
                        <a:t>8</a:t>
                      </a:r>
                    </a:p>
                  </a:txBody>
                  <a:tcPr marL="9525" marR="9525" marT="9525" marB="0" anchor="ctr"/>
                </a:tc>
                <a:tc>
                  <a:txBody>
                    <a:bodyPr/>
                    <a:lstStyle/>
                    <a:p>
                      <a:pPr algn="l" fontAlgn="b"/>
                      <a:r>
                        <a:rPr lang="ru-RU" sz="1000" b="1" i="0" u="none" strike="noStrike">
                          <a:effectLst/>
                          <a:latin typeface="Arial" panose="020B0604020202020204" pitchFamily="34" charset="0"/>
                        </a:rPr>
                        <a:t>Муниципальная программа "Безопасность и обеспечение безопасности жизнедеятельности населения"                    </a:t>
                      </a:r>
                    </a:p>
                  </a:txBody>
                  <a:tcPr marL="9525" marR="9525" marT="9525" marB="0" anchor="b"/>
                </a:tc>
                <a:tc>
                  <a:txBody>
                    <a:bodyPr/>
                    <a:lstStyle/>
                    <a:p>
                      <a:pPr algn="r" fontAlgn="ctr"/>
                      <a:r>
                        <a:rPr lang="ru-RU" sz="800" b="1" i="0" u="none" strike="noStrike">
                          <a:solidFill>
                            <a:srgbClr val="000000"/>
                          </a:solidFill>
                          <a:effectLst/>
                          <a:latin typeface="Arial" panose="020B0604020202020204" pitchFamily="34" charset="0"/>
                        </a:rPr>
                        <a:t>58 522,7</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63 971,8</a:t>
                      </a:r>
                    </a:p>
                  </a:txBody>
                  <a:tcPr marL="9525" marR="9525" marT="9525" marB="0" anchor="ctr"/>
                </a:tc>
                <a:tc>
                  <a:txBody>
                    <a:bodyPr/>
                    <a:lstStyle/>
                    <a:p>
                      <a:pPr marL="0" algn="ctr" defTabSz="914400" rtl="0" eaLnBrk="1" fontAlgn="b" latinLnBrk="0" hangingPunct="1"/>
                      <a:r>
                        <a:rPr lang="ru-RU" sz="1000" b="1" i="0" u="none" strike="noStrike" kern="1200">
                          <a:solidFill>
                            <a:schemeClr val="dk1"/>
                          </a:solidFill>
                          <a:effectLst/>
                          <a:latin typeface="Arial" panose="020B0604020202020204" pitchFamily="34" charset="0"/>
                          <a:ea typeface="+mn-ea"/>
                          <a:cs typeface="+mn-cs"/>
                        </a:rPr>
                        <a:t>69 232,0</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1,0</a:t>
                      </a:r>
                    </a:p>
                  </a:txBody>
                  <a:tcPr marL="9525" marR="9525" marT="9525" marB="0" anchor="ctr"/>
                </a:tc>
                <a:tc>
                  <a:txBody>
                    <a:bodyPr/>
                    <a:lstStyle/>
                    <a:p>
                      <a:pPr marL="0" algn="ctr" defTabSz="914400" rtl="0" eaLnBrk="1" fontAlgn="b" latinLnBrk="0" hangingPunct="1"/>
                      <a:r>
                        <a:rPr lang="ru-RU" sz="1000" b="1" i="0" u="none" strike="noStrike" kern="1200">
                          <a:solidFill>
                            <a:schemeClr val="dk1"/>
                          </a:solidFill>
                          <a:effectLst/>
                          <a:latin typeface="Arial" panose="020B0604020202020204" pitchFamily="34" charset="0"/>
                          <a:ea typeface="+mn-ea"/>
                          <a:cs typeface="+mn-cs"/>
                        </a:rPr>
                        <a:t>65 232,0</a:t>
                      </a:r>
                    </a:p>
                  </a:txBody>
                  <a:tcPr marL="9525" marR="9525" marT="9525" marB="0" anchor="ctr"/>
                </a:tc>
                <a:tc>
                  <a:txBody>
                    <a:bodyPr/>
                    <a:lstStyle/>
                    <a:p>
                      <a:pPr marL="0" algn="ctr" defTabSz="914400" rtl="0" eaLnBrk="1" fontAlgn="b" latinLnBrk="0" hangingPunct="1"/>
                      <a:r>
                        <a:rPr lang="ru-RU" sz="1000" b="1" i="0" u="none" strike="noStrike" kern="1200">
                          <a:solidFill>
                            <a:schemeClr val="dk1"/>
                          </a:solidFill>
                          <a:effectLst/>
                          <a:latin typeface="Arial" panose="020B0604020202020204" pitchFamily="34" charset="0"/>
                          <a:ea typeface="+mn-ea"/>
                          <a:cs typeface="+mn-cs"/>
                        </a:rPr>
                        <a:t>65 232,0</a:t>
                      </a:r>
                    </a:p>
                  </a:txBody>
                  <a:tcPr marL="9525" marR="9525" marT="9525" marB="0" anchor="ctr"/>
                </a:tc>
                <a:extLst>
                  <a:ext uri="{0D108BD9-81ED-4DB2-BD59-A6C34878D82A}">
                    <a16:rowId xmlns:a16="http://schemas.microsoft.com/office/drawing/2014/main" val="979859962"/>
                  </a:ext>
                </a:extLst>
              </a:tr>
              <a:tr h="223392">
                <a:tc>
                  <a:txBody>
                    <a:bodyPr/>
                    <a:lstStyle/>
                    <a:p>
                      <a:pPr algn="ctr" fontAlgn="ctr"/>
                      <a:r>
                        <a:rPr lang="ru-RU" sz="1000" b="1" i="0" u="none" strike="noStrike">
                          <a:effectLst/>
                          <a:latin typeface="Arial" panose="020B0604020202020204" pitchFamily="34" charset="0"/>
                        </a:rPr>
                        <a:t>9</a:t>
                      </a:r>
                    </a:p>
                  </a:txBody>
                  <a:tcPr marL="9525" marR="9525" marT="9525" marB="0" anchor="ctr"/>
                </a:tc>
                <a:tc>
                  <a:txBody>
                    <a:bodyPr/>
                    <a:lstStyle/>
                    <a:p>
                      <a:pPr algn="l" fontAlgn="b"/>
                      <a:r>
                        <a:rPr lang="ru-RU" sz="1000" b="1" i="0" u="none" strike="noStrike" dirty="0">
                          <a:effectLst/>
                          <a:latin typeface="Arial" panose="020B0604020202020204" pitchFamily="34" charset="0"/>
                        </a:rPr>
                        <a:t>Муниципальная программа "Жилище"                    </a:t>
                      </a:r>
                    </a:p>
                  </a:txBody>
                  <a:tcPr marL="9525" marR="9525" marT="9525" marB="0" anchor="b"/>
                </a:tc>
                <a:tc>
                  <a:txBody>
                    <a:bodyPr/>
                    <a:lstStyle/>
                    <a:p>
                      <a:pPr algn="r" fontAlgn="ctr"/>
                      <a:r>
                        <a:rPr lang="ru-RU" sz="800" b="1" i="0" u="none" strike="noStrike">
                          <a:solidFill>
                            <a:srgbClr val="000000"/>
                          </a:solidFill>
                          <a:effectLst/>
                          <a:latin typeface="Arial" panose="020B0604020202020204" pitchFamily="34" charset="0"/>
                        </a:rPr>
                        <a:t>44 438,4</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59 640,6</a:t>
                      </a:r>
                    </a:p>
                  </a:txBody>
                  <a:tcPr marL="9525" marR="9525" marT="9525" marB="0" anchor="ctr"/>
                </a:tc>
                <a:tc>
                  <a:txBody>
                    <a:bodyPr/>
                    <a:lstStyle/>
                    <a:p>
                      <a:pPr marL="0" algn="ctr" defTabSz="914400" rtl="0" eaLnBrk="1" fontAlgn="b" latinLnBrk="0" hangingPunct="1"/>
                      <a:r>
                        <a:rPr lang="ru-RU" sz="1000" b="1" i="0" u="none" strike="noStrike" kern="1200">
                          <a:solidFill>
                            <a:schemeClr val="dk1"/>
                          </a:solidFill>
                          <a:effectLst/>
                          <a:latin typeface="Arial" panose="020B0604020202020204" pitchFamily="34" charset="0"/>
                          <a:ea typeface="+mn-ea"/>
                          <a:cs typeface="+mn-cs"/>
                        </a:rPr>
                        <a:t>32 191,8</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0,5</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37 454,2</a:t>
                      </a:r>
                    </a:p>
                  </a:txBody>
                  <a:tcPr marL="9525" marR="9525" marT="9525" marB="0" anchor="ctr"/>
                </a:tc>
                <a:tc>
                  <a:txBody>
                    <a:bodyPr/>
                    <a:lstStyle/>
                    <a:p>
                      <a:pPr marL="0" algn="ctr" defTabSz="914400" rtl="0" eaLnBrk="1" fontAlgn="b" latinLnBrk="0" hangingPunct="1"/>
                      <a:r>
                        <a:rPr lang="ru-RU" sz="1000" b="1" i="0" u="none" strike="noStrike" kern="1200">
                          <a:solidFill>
                            <a:schemeClr val="dk1"/>
                          </a:solidFill>
                          <a:effectLst/>
                          <a:latin typeface="Arial" panose="020B0604020202020204" pitchFamily="34" charset="0"/>
                          <a:ea typeface="+mn-ea"/>
                          <a:cs typeface="+mn-cs"/>
                        </a:rPr>
                        <a:t>37 660,2</a:t>
                      </a:r>
                    </a:p>
                  </a:txBody>
                  <a:tcPr marL="9525" marR="9525" marT="9525" marB="0" anchor="ctr"/>
                </a:tc>
                <a:extLst>
                  <a:ext uri="{0D108BD9-81ED-4DB2-BD59-A6C34878D82A}">
                    <a16:rowId xmlns:a16="http://schemas.microsoft.com/office/drawing/2014/main" val="2120353475"/>
                  </a:ext>
                </a:extLst>
              </a:tr>
              <a:tr h="223392">
                <a:tc>
                  <a:txBody>
                    <a:bodyPr/>
                    <a:lstStyle/>
                    <a:p>
                      <a:pPr algn="ctr" fontAlgn="ctr"/>
                      <a:r>
                        <a:rPr lang="ru-RU" sz="1000" b="1" i="0" u="none" strike="noStrike" dirty="0" smtClean="0">
                          <a:effectLst/>
                          <a:latin typeface="Arial" panose="020B0604020202020204" pitchFamily="34" charset="0"/>
                        </a:rPr>
                        <a:t>10</a:t>
                      </a:r>
                      <a:endParaRPr lang="ru-RU" sz="1000" b="1" i="0" u="none" strike="noStrike" dirty="0">
                        <a:effectLst/>
                        <a:latin typeface="Arial" panose="020B0604020202020204" pitchFamily="34" charset="0"/>
                      </a:endParaRPr>
                    </a:p>
                  </a:txBody>
                  <a:tcPr marL="9525" marR="9525" marT="9525" marB="0" anchor="ctr"/>
                </a:tc>
                <a:tc>
                  <a:txBody>
                    <a:bodyPr/>
                    <a:lstStyle/>
                    <a:p>
                      <a:pPr algn="l" fontAlgn="b"/>
                      <a:r>
                        <a:rPr lang="ru-RU" sz="1000" b="1" i="0" u="none" strike="noStrike" dirty="0" smtClean="0">
                          <a:effectLst/>
                          <a:latin typeface="Arial" panose="020B0604020202020204" pitchFamily="34" charset="0"/>
                        </a:rPr>
                        <a:t>Муниципальная программа "Развитие инженерной инфраструктуры, </a:t>
                      </a:r>
                      <a:r>
                        <a:rPr lang="ru-RU" sz="1000" b="1" i="0" u="none" strike="noStrike" dirty="0" err="1" smtClean="0">
                          <a:effectLst/>
                          <a:latin typeface="Arial" panose="020B0604020202020204" pitchFamily="34" charset="0"/>
                        </a:rPr>
                        <a:t>энергоэффективности</a:t>
                      </a:r>
                      <a:r>
                        <a:rPr lang="ru-RU" sz="1000" b="1" i="0" u="none" strike="noStrike" dirty="0" smtClean="0">
                          <a:effectLst/>
                          <a:latin typeface="Arial" panose="020B0604020202020204" pitchFamily="34" charset="0"/>
                        </a:rPr>
                        <a:t> и отрасли обращения с отходами"</a:t>
                      </a:r>
                      <a:endParaRPr lang="ru-RU" sz="1000" b="1" i="0" u="none" strike="noStrike" dirty="0">
                        <a:effectLst/>
                        <a:latin typeface="Arial" panose="020B0604020202020204" pitchFamily="34" charset="0"/>
                      </a:endParaRPr>
                    </a:p>
                  </a:txBody>
                  <a:tcPr marL="9525" marR="9525" marT="9525" marB="0" anchor="b"/>
                </a:tc>
                <a:tc>
                  <a:txBody>
                    <a:bodyPr/>
                    <a:lstStyle/>
                    <a:p>
                      <a:pPr algn="r" fontAlgn="ctr"/>
                      <a:r>
                        <a:rPr lang="ru-RU" sz="800" b="1" i="0" u="none" strike="noStrike">
                          <a:solidFill>
                            <a:srgbClr val="000000"/>
                          </a:solidFill>
                          <a:effectLst/>
                          <a:latin typeface="Arial" panose="020B0604020202020204" pitchFamily="34" charset="0"/>
                        </a:rPr>
                        <a:t>431 650,4</a:t>
                      </a:r>
                    </a:p>
                  </a:txBody>
                  <a:tcPr marL="9525" marR="9525" marT="9525" marB="0" anchor="ctr"/>
                </a:tc>
                <a:tc>
                  <a:txBody>
                    <a:bodyPr/>
                    <a:lstStyle/>
                    <a:p>
                      <a:pPr marL="0" algn="ctr" defTabSz="914400" rtl="0" eaLnBrk="1" fontAlgn="b" latinLnBrk="0" hangingPunct="1"/>
                      <a:r>
                        <a:rPr lang="ru-RU" sz="1000" b="1" i="0" u="none" strike="noStrike" kern="1200">
                          <a:solidFill>
                            <a:schemeClr val="dk1"/>
                          </a:solidFill>
                          <a:effectLst/>
                          <a:latin typeface="Arial" panose="020B0604020202020204" pitchFamily="34" charset="0"/>
                          <a:ea typeface="+mn-ea"/>
                          <a:cs typeface="+mn-cs"/>
                        </a:rPr>
                        <a:t>460 857,4</a:t>
                      </a:r>
                    </a:p>
                  </a:txBody>
                  <a:tcPr marL="9525" marR="9525" marT="9525" marB="0" anchor="ctr"/>
                </a:tc>
                <a:tc>
                  <a:txBody>
                    <a:bodyPr/>
                    <a:lstStyle/>
                    <a:p>
                      <a:pPr marL="0" algn="ctr" defTabSz="914400" rtl="0" eaLnBrk="1" fontAlgn="b" latinLnBrk="0" hangingPunct="1"/>
                      <a:r>
                        <a:rPr lang="ru-RU" sz="1000" b="1" i="0" u="none" strike="noStrike" kern="1200">
                          <a:solidFill>
                            <a:schemeClr val="dk1"/>
                          </a:solidFill>
                          <a:effectLst/>
                          <a:latin typeface="Arial" panose="020B0604020202020204" pitchFamily="34" charset="0"/>
                          <a:ea typeface="+mn-ea"/>
                          <a:cs typeface="+mn-cs"/>
                        </a:rPr>
                        <a:t>366 287,9</a:t>
                      </a:r>
                    </a:p>
                  </a:txBody>
                  <a:tcPr marL="9525" marR="9525" marT="9525" marB="0" anchor="ctr"/>
                </a:tc>
                <a:tc>
                  <a:txBody>
                    <a:bodyPr/>
                    <a:lstStyle/>
                    <a:p>
                      <a:pPr marL="0" algn="ctr" defTabSz="914400" rtl="0" eaLnBrk="1" fontAlgn="b" latinLnBrk="0" hangingPunct="1"/>
                      <a:r>
                        <a:rPr lang="ru-RU" sz="1000" b="1" i="0" u="none" strike="noStrike" kern="1200">
                          <a:solidFill>
                            <a:schemeClr val="dk1"/>
                          </a:solidFill>
                          <a:effectLst/>
                          <a:latin typeface="Arial" panose="020B0604020202020204" pitchFamily="34" charset="0"/>
                          <a:ea typeface="+mn-ea"/>
                          <a:cs typeface="+mn-cs"/>
                        </a:rPr>
                        <a:t>5,2</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404 470,0</a:t>
                      </a:r>
                    </a:p>
                  </a:txBody>
                  <a:tcPr marL="9525" marR="9525" marT="9525" marB="0" anchor="ctr"/>
                </a:tc>
                <a:tc>
                  <a:txBody>
                    <a:bodyPr/>
                    <a:lstStyle/>
                    <a:p>
                      <a:pPr marL="0" algn="ctr" defTabSz="914400" rtl="0" eaLnBrk="1" fontAlgn="b" latinLnBrk="0" hangingPunct="1"/>
                      <a:r>
                        <a:rPr lang="ru-RU" sz="1000" b="1" i="0" u="none" strike="noStrike" kern="1200">
                          <a:solidFill>
                            <a:schemeClr val="dk1"/>
                          </a:solidFill>
                          <a:effectLst/>
                          <a:latin typeface="Arial" panose="020B0604020202020204" pitchFamily="34" charset="0"/>
                          <a:ea typeface="+mn-ea"/>
                          <a:cs typeface="+mn-cs"/>
                        </a:rPr>
                        <a:t>573 748,8</a:t>
                      </a:r>
                    </a:p>
                  </a:txBody>
                  <a:tcPr marL="9525" marR="9525" marT="9525" marB="0" anchor="ctr"/>
                </a:tc>
                <a:extLst>
                  <a:ext uri="{0D108BD9-81ED-4DB2-BD59-A6C34878D82A}">
                    <a16:rowId xmlns:a16="http://schemas.microsoft.com/office/drawing/2014/main" val="3116181310"/>
                  </a:ext>
                </a:extLst>
              </a:tr>
              <a:tr h="223392">
                <a:tc>
                  <a:txBody>
                    <a:bodyPr/>
                    <a:lstStyle/>
                    <a:p>
                      <a:pPr algn="ctr" fontAlgn="ctr"/>
                      <a:r>
                        <a:rPr lang="ru-RU" sz="1000" b="1" i="0" u="none" strike="noStrike">
                          <a:effectLst/>
                          <a:latin typeface="Arial" panose="020B0604020202020204" pitchFamily="34" charset="0"/>
                        </a:rPr>
                        <a:t>11</a:t>
                      </a:r>
                    </a:p>
                  </a:txBody>
                  <a:tcPr marL="9525" marR="9525" marT="9525" marB="0" anchor="ctr"/>
                </a:tc>
                <a:tc>
                  <a:txBody>
                    <a:bodyPr/>
                    <a:lstStyle/>
                    <a:p>
                      <a:pPr algn="l" fontAlgn="b"/>
                      <a:r>
                        <a:rPr lang="ru-RU" sz="1000" b="1" i="0" u="none" strike="noStrike">
                          <a:effectLst/>
                          <a:latin typeface="Arial" panose="020B0604020202020204" pitchFamily="34" charset="0"/>
                        </a:rPr>
                        <a:t>Муниципальная программа "Предпринимательство"                    </a:t>
                      </a:r>
                    </a:p>
                  </a:txBody>
                  <a:tcPr marL="9525" marR="9525" marT="9525" marB="0" anchor="b"/>
                </a:tc>
                <a:tc>
                  <a:txBody>
                    <a:bodyPr/>
                    <a:lstStyle/>
                    <a:p>
                      <a:pPr algn="r" fontAlgn="ctr"/>
                      <a:r>
                        <a:rPr lang="ru-RU" sz="800" b="1" i="0" u="none" strike="noStrike">
                          <a:solidFill>
                            <a:srgbClr val="000000"/>
                          </a:solidFill>
                          <a:effectLst/>
                          <a:latin typeface="Arial" panose="020B0604020202020204" pitchFamily="34" charset="0"/>
                        </a:rPr>
                        <a:t>6 472,5</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8 160,0</a:t>
                      </a:r>
                    </a:p>
                  </a:txBody>
                  <a:tcPr marL="9525" marR="9525" marT="9525" marB="0" anchor="ctr"/>
                </a:tc>
                <a:tc>
                  <a:txBody>
                    <a:bodyPr/>
                    <a:lstStyle/>
                    <a:p>
                      <a:pPr marL="0" algn="ctr" defTabSz="914400" rtl="0" eaLnBrk="1" fontAlgn="b" latinLnBrk="0" hangingPunct="1"/>
                      <a:r>
                        <a:rPr lang="ru-RU" sz="1000" b="1" i="0" u="none" strike="noStrike" kern="1200">
                          <a:solidFill>
                            <a:schemeClr val="dk1"/>
                          </a:solidFill>
                          <a:effectLst/>
                          <a:latin typeface="Arial" panose="020B0604020202020204" pitchFamily="34" charset="0"/>
                          <a:ea typeface="+mn-ea"/>
                          <a:cs typeface="+mn-cs"/>
                        </a:rPr>
                        <a:t>8 210,0</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0,1</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8 210,0</a:t>
                      </a:r>
                    </a:p>
                  </a:txBody>
                  <a:tcPr marL="9525" marR="9525" marT="9525" marB="0" anchor="ctr"/>
                </a:tc>
                <a:tc>
                  <a:txBody>
                    <a:bodyPr/>
                    <a:lstStyle/>
                    <a:p>
                      <a:pPr marL="0" algn="ctr" defTabSz="914400" rtl="0" eaLnBrk="1" fontAlgn="b" latinLnBrk="0" hangingPunct="1"/>
                      <a:r>
                        <a:rPr lang="ru-RU" sz="1000" b="1" i="0" u="none" strike="noStrike" kern="1200">
                          <a:solidFill>
                            <a:schemeClr val="dk1"/>
                          </a:solidFill>
                          <a:effectLst/>
                          <a:latin typeface="Arial" panose="020B0604020202020204" pitchFamily="34" charset="0"/>
                          <a:ea typeface="+mn-ea"/>
                          <a:cs typeface="+mn-cs"/>
                        </a:rPr>
                        <a:t>8 210,0</a:t>
                      </a:r>
                    </a:p>
                  </a:txBody>
                  <a:tcPr marL="9525" marR="9525" marT="9525" marB="0" anchor="ctr"/>
                </a:tc>
                <a:extLst>
                  <a:ext uri="{0D108BD9-81ED-4DB2-BD59-A6C34878D82A}">
                    <a16:rowId xmlns:a16="http://schemas.microsoft.com/office/drawing/2014/main" val="721500424"/>
                  </a:ext>
                </a:extLst>
              </a:tr>
              <a:tr h="223392">
                <a:tc>
                  <a:txBody>
                    <a:bodyPr/>
                    <a:lstStyle/>
                    <a:p>
                      <a:pPr algn="ctr" fontAlgn="ctr"/>
                      <a:r>
                        <a:rPr lang="ru-RU" sz="1000" b="1" i="0" u="none" strike="noStrike">
                          <a:effectLst/>
                          <a:latin typeface="Arial" panose="020B0604020202020204" pitchFamily="34" charset="0"/>
                        </a:rPr>
                        <a:t>12</a:t>
                      </a:r>
                    </a:p>
                  </a:txBody>
                  <a:tcPr marL="9525" marR="9525" marT="9525" marB="0" anchor="ctr"/>
                </a:tc>
                <a:tc>
                  <a:txBody>
                    <a:bodyPr/>
                    <a:lstStyle/>
                    <a:p>
                      <a:pPr algn="l" fontAlgn="b"/>
                      <a:r>
                        <a:rPr lang="ru-RU" sz="1000" b="1" i="0" u="none" strike="noStrike">
                          <a:effectLst/>
                          <a:latin typeface="Arial" panose="020B0604020202020204" pitchFamily="34" charset="0"/>
                        </a:rPr>
                        <a:t>Муниципальная программа "Управление имуществом и муниципальными финансами"   </a:t>
                      </a:r>
                    </a:p>
                  </a:txBody>
                  <a:tcPr marL="9525" marR="9525" marT="9525" marB="0" anchor="b"/>
                </a:tc>
                <a:tc>
                  <a:txBody>
                    <a:bodyPr/>
                    <a:lstStyle/>
                    <a:p>
                      <a:pPr algn="r" fontAlgn="ctr"/>
                      <a:r>
                        <a:rPr lang="ru-RU" sz="800" b="1" i="0" u="none" strike="noStrike">
                          <a:solidFill>
                            <a:srgbClr val="000000"/>
                          </a:solidFill>
                          <a:effectLst/>
                          <a:latin typeface="Arial" panose="020B0604020202020204" pitchFamily="34" charset="0"/>
                        </a:rPr>
                        <a:t>654 945,8</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621 123,0</a:t>
                      </a:r>
                    </a:p>
                  </a:txBody>
                  <a:tcPr marL="9525" marR="9525" marT="9525" marB="0" anchor="ctr"/>
                </a:tc>
                <a:tc>
                  <a:txBody>
                    <a:bodyPr/>
                    <a:lstStyle/>
                    <a:p>
                      <a:pPr marL="0" algn="ctr" defTabSz="914400" rtl="0" eaLnBrk="1" fontAlgn="b" latinLnBrk="0" hangingPunct="1"/>
                      <a:r>
                        <a:rPr lang="ru-RU" sz="1000" b="1" i="0" u="none" strike="noStrike" kern="1200">
                          <a:solidFill>
                            <a:schemeClr val="dk1"/>
                          </a:solidFill>
                          <a:effectLst/>
                          <a:latin typeface="Arial" panose="020B0604020202020204" pitchFamily="34" charset="0"/>
                          <a:ea typeface="+mn-ea"/>
                          <a:cs typeface="+mn-cs"/>
                        </a:rPr>
                        <a:t>705 469,1</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10,0</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627 592,9</a:t>
                      </a:r>
                    </a:p>
                  </a:txBody>
                  <a:tcPr marL="9525" marR="9525" marT="9525" marB="0" anchor="ctr"/>
                </a:tc>
                <a:tc>
                  <a:txBody>
                    <a:bodyPr/>
                    <a:lstStyle/>
                    <a:p>
                      <a:pPr marL="0" algn="ctr" defTabSz="914400" rtl="0" eaLnBrk="1" fontAlgn="b" latinLnBrk="0" hangingPunct="1"/>
                      <a:r>
                        <a:rPr lang="ru-RU" sz="1000" b="1" i="0" u="none" strike="noStrike" kern="1200">
                          <a:solidFill>
                            <a:schemeClr val="dk1"/>
                          </a:solidFill>
                          <a:effectLst/>
                          <a:latin typeface="Arial" panose="020B0604020202020204" pitchFamily="34" charset="0"/>
                          <a:ea typeface="+mn-ea"/>
                          <a:cs typeface="+mn-cs"/>
                        </a:rPr>
                        <a:t>624 367,9</a:t>
                      </a:r>
                    </a:p>
                  </a:txBody>
                  <a:tcPr marL="9525" marR="9525" marT="9525" marB="0" anchor="ctr"/>
                </a:tc>
                <a:extLst>
                  <a:ext uri="{0D108BD9-81ED-4DB2-BD59-A6C34878D82A}">
                    <a16:rowId xmlns:a16="http://schemas.microsoft.com/office/drawing/2014/main" val="2230133394"/>
                  </a:ext>
                </a:extLst>
              </a:tr>
              <a:tr h="338690">
                <a:tc>
                  <a:txBody>
                    <a:bodyPr/>
                    <a:lstStyle/>
                    <a:p>
                      <a:pPr algn="ctr" fontAlgn="ctr"/>
                      <a:r>
                        <a:rPr lang="ru-RU" sz="1000" b="1" i="0" u="none" strike="noStrike">
                          <a:effectLst/>
                          <a:latin typeface="Arial" panose="020B0604020202020204" pitchFamily="34" charset="0"/>
                        </a:rPr>
                        <a:t>13</a:t>
                      </a:r>
                    </a:p>
                  </a:txBody>
                  <a:tcPr marL="9525" marR="9525" marT="9525" marB="0" anchor="ctr"/>
                </a:tc>
                <a:tc>
                  <a:txBody>
                    <a:bodyPr/>
                    <a:lstStyle/>
                    <a:p>
                      <a:pPr algn="l" fontAlgn="b"/>
                      <a:r>
                        <a:rPr lang="ru-RU" sz="1000" b="1" i="0" u="none" strike="noStrike">
                          <a:effectLst/>
                          <a:latin typeface="Arial" panose="020B0604020202020204" pitchFamily="34" charset="0"/>
                        </a:rPr>
                        <a:t>Муниципальная программа "Развитие институтов гражданского общества, повышение эффективности местного самоуправления и реализации молодежной политики"</a:t>
                      </a:r>
                    </a:p>
                  </a:txBody>
                  <a:tcPr marL="9525" marR="9525" marT="9525" marB="0" anchor="b"/>
                </a:tc>
                <a:tc>
                  <a:txBody>
                    <a:bodyPr/>
                    <a:lstStyle/>
                    <a:p>
                      <a:pPr algn="r" fontAlgn="ctr"/>
                      <a:r>
                        <a:rPr lang="ru-RU" sz="800" b="1" i="0" u="none" strike="noStrike">
                          <a:solidFill>
                            <a:srgbClr val="000000"/>
                          </a:solidFill>
                          <a:effectLst/>
                          <a:latin typeface="Arial" panose="020B0604020202020204" pitchFamily="34" charset="0"/>
                        </a:rPr>
                        <a:t>76 405,7</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79 451,4</a:t>
                      </a:r>
                    </a:p>
                  </a:txBody>
                  <a:tcPr marL="9525" marR="9525" marT="9525" marB="0" anchor="ctr"/>
                </a:tc>
                <a:tc>
                  <a:txBody>
                    <a:bodyPr/>
                    <a:lstStyle/>
                    <a:p>
                      <a:pPr marL="0" algn="ctr" defTabSz="914400" rtl="0" eaLnBrk="1" fontAlgn="b" latinLnBrk="0" hangingPunct="1"/>
                      <a:r>
                        <a:rPr lang="ru-RU" sz="1000" b="1" i="0" u="none" strike="noStrike" kern="1200">
                          <a:solidFill>
                            <a:schemeClr val="dk1"/>
                          </a:solidFill>
                          <a:effectLst/>
                          <a:latin typeface="Arial" panose="020B0604020202020204" pitchFamily="34" charset="0"/>
                          <a:ea typeface="+mn-ea"/>
                          <a:cs typeface="+mn-cs"/>
                        </a:rPr>
                        <a:t>69 387,1</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1,0</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71 435,1</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70 244,5</a:t>
                      </a:r>
                    </a:p>
                  </a:txBody>
                  <a:tcPr marL="9525" marR="9525" marT="9525" marB="0" anchor="ctr"/>
                </a:tc>
                <a:extLst>
                  <a:ext uri="{0D108BD9-81ED-4DB2-BD59-A6C34878D82A}">
                    <a16:rowId xmlns:a16="http://schemas.microsoft.com/office/drawing/2014/main" val="4208573128"/>
                  </a:ext>
                </a:extLst>
              </a:tr>
              <a:tr h="223392">
                <a:tc>
                  <a:txBody>
                    <a:bodyPr/>
                    <a:lstStyle/>
                    <a:p>
                      <a:pPr algn="ctr" fontAlgn="ctr"/>
                      <a:r>
                        <a:rPr lang="ru-RU" sz="1000" b="1" i="0" u="none" strike="noStrike">
                          <a:effectLst/>
                          <a:latin typeface="Arial" panose="020B0604020202020204" pitchFamily="34" charset="0"/>
                        </a:rPr>
                        <a:t>14</a:t>
                      </a:r>
                    </a:p>
                  </a:txBody>
                  <a:tcPr marL="9525" marR="9525" marT="9525" marB="0" anchor="ctr"/>
                </a:tc>
                <a:tc>
                  <a:txBody>
                    <a:bodyPr/>
                    <a:lstStyle/>
                    <a:p>
                      <a:pPr algn="l" fontAlgn="b"/>
                      <a:r>
                        <a:rPr lang="ru-RU" sz="1000" b="1" i="0" u="none" strike="noStrike">
                          <a:effectLst/>
                          <a:latin typeface="Arial" panose="020B0604020202020204" pitchFamily="34" charset="0"/>
                        </a:rPr>
                        <a:t>Муниципальная программа "Развитие и функционирование дорожно-транспортного комплекса"                </a:t>
                      </a:r>
                    </a:p>
                  </a:txBody>
                  <a:tcPr marL="9525" marR="9525" marT="9525" marB="0" anchor="b"/>
                </a:tc>
                <a:tc>
                  <a:txBody>
                    <a:bodyPr/>
                    <a:lstStyle/>
                    <a:p>
                      <a:pPr algn="r" fontAlgn="ctr"/>
                      <a:r>
                        <a:rPr lang="ru-RU" sz="800" b="1" i="0" u="none" strike="noStrike">
                          <a:solidFill>
                            <a:srgbClr val="000000"/>
                          </a:solidFill>
                          <a:effectLst/>
                          <a:latin typeface="Arial" panose="020B0604020202020204" pitchFamily="34" charset="0"/>
                        </a:rPr>
                        <a:t>254 059,2</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301 752,5</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269 836,7</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3,8</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254 335,7</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257 674,2</a:t>
                      </a:r>
                    </a:p>
                  </a:txBody>
                  <a:tcPr marL="9525" marR="9525" marT="9525" marB="0" anchor="ctr"/>
                </a:tc>
                <a:extLst>
                  <a:ext uri="{0D108BD9-81ED-4DB2-BD59-A6C34878D82A}">
                    <a16:rowId xmlns:a16="http://schemas.microsoft.com/office/drawing/2014/main" val="654357720"/>
                  </a:ext>
                </a:extLst>
              </a:tr>
              <a:tr h="223392">
                <a:tc>
                  <a:txBody>
                    <a:bodyPr/>
                    <a:lstStyle/>
                    <a:p>
                      <a:pPr algn="ctr" fontAlgn="ctr"/>
                      <a:r>
                        <a:rPr lang="ru-RU" sz="1000" b="1" i="0" u="none" strike="noStrike">
                          <a:effectLst/>
                          <a:latin typeface="Arial" panose="020B0604020202020204" pitchFamily="34" charset="0"/>
                        </a:rPr>
                        <a:t>15</a:t>
                      </a:r>
                    </a:p>
                  </a:txBody>
                  <a:tcPr marL="9525" marR="9525" marT="9525" marB="0" anchor="ctr"/>
                </a:tc>
                <a:tc>
                  <a:txBody>
                    <a:bodyPr/>
                    <a:lstStyle/>
                    <a:p>
                      <a:pPr algn="l" fontAlgn="b"/>
                      <a:r>
                        <a:rPr lang="ru-RU" sz="1000" b="1" i="0" u="none" strike="noStrike">
                          <a:effectLst/>
                          <a:latin typeface="Arial" panose="020B0604020202020204" pitchFamily="34" charset="0"/>
                        </a:rPr>
                        <a:t>Муниципальная программа "Цифровое муниципальное образование"                                </a:t>
                      </a:r>
                    </a:p>
                  </a:txBody>
                  <a:tcPr marL="9525" marR="9525" marT="9525" marB="0" anchor="b"/>
                </a:tc>
                <a:tc>
                  <a:txBody>
                    <a:bodyPr/>
                    <a:lstStyle/>
                    <a:p>
                      <a:pPr algn="r" fontAlgn="ctr"/>
                      <a:r>
                        <a:rPr lang="ru-RU" sz="800" b="1" i="0" u="none" strike="noStrike">
                          <a:solidFill>
                            <a:srgbClr val="000000"/>
                          </a:solidFill>
                          <a:effectLst/>
                          <a:latin typeface="Arial" panose="020B0604020202020204" pitchFamily="34" charset="0"/>
                        </a:rPr>
                        <a:t>119 747,2</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134 484,8</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141 895,6</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2,0</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140 474,6</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140 474,6</a:t>
                      </a:r>
                    </a:p>
                  </a:txBody>
                  <a:tcPr marL="9525" marR="9525" marT="9525" marB="0" anchor="ctr"/>
                </a:tc>
                <a:extLst>
                  <a:ext uri="{0D108BD9-81ED-4DB2-BD59-A6C34878D82A}">
                    <a16:rowId xmlns:a16="http://schemas.microsoft.com/office/drawing/2014/main" val="2496684557"/>
                  </a:ext>
                </a:extLst>
              </a:tr>
              <a:tr h="223392">
                <a:tc>
                  <a:txBody>
                    <a:bodyPr/>
                    <a:lstStyle/>
                    <a:p>
                      <a:pPr algn="ctr" fontAlgn="ctr"/>
                      <a:r>
                        <a:rPr lang="ru-RU" sz="1000" b="1" i="0" u="none" strike="noStrike">
                          <a:effectLst/>
                          <a:latin typeface="Arial" panose="020B0604020202020204" pitchFamily="34" charset="0"/>
                        </a:rPr>
                        <a:t>16</a:t>
                      </a:r>
                    </a:p>
                  </a:txBody>
                  <a:tcPr marL="9525" marR="9525" marT="9525" marB="0" anchor="ctr"/>
                </a:tc>
                <a:tc>
                  <a:txBody>
                    <a:bodyPr/>
                    <a:lstStyle/>
                    <a:p>
                      <a:pPr algn="l" fontAlgn="b"/>
                      <a:r>
                        <a:rPr lang="ru-RU" sz="1000" b="1" i="0" u="none" strike="noStrike">
                          <a:effectLst/>
                          <a:latin typeface="Arial" panose="020B0604020202020204" pitchFamily="34" charset="0"/>
                        </a:rPr>
                        <a:t>Муниципальная программа "Архитектура и градостроительство"</a:t>
                      </a:r>
                    </a:p>
                  </a:txBody>
                  <a:tcPr marL="9525" marR="9525" marT="9525" marB="0" anchor="b"/>
                </a:tc>
                <a:tc>
                  <a:txBody>
                    <a:bodyPr/>
                    <a:lstStyle/>
                    <a:p>
                      <a:pPr algn="r" fontAlgn="ctr"/>
                      <a:r>
                        <a:rPr lang="ru-RU" sz="800" b="1" i="0" u="none" strike="noStrike">
                          <a:solidFill>
                            <a:srgbClr val="000000"/>
                          </a:solidFill>
                          <a:effectLst/>
                          <a:latin typeface="Arial" panose="020B0604020202020204" pitchFamily="34" charset="0"/>
                        </a:rPr>
                        <a:t>1 420,9</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3 400,0</a:t>
                      </a:r>
                    </a:p>
                  </a:txBody>
                  <a:tcPr marL="9525" marR="9525" marT="9525" marB="0" anchor="ctr"/>
                </a:tc>
                <a:tc>
                  <a:txBody>
                    <a:bodyPr/>
                    <a:lstStyle/>
                    <a:p>
                      <a:pPr marL="0" algn="ctr" defTabSz="914400" rtl="0" eaLnBrk="1" fontAlgn="b" latinLnBrk="0" hangingPunct="1"/>
                      <a:r>
                        <a:rPr lang="ru-RU" sz="1000" b="1" i="0" u="none" strike="noStrike" kern="1200" dirty="0" smtClean="0">
                          <a:solidFill>
                            <a:schemeClr val="dk1"/>
                          </a:solidFill>
                          <a:effectLst/>
                          <a:latin typeface="Arial" panose="020B0604020202020204" pitchFamily="34" charset="0"/>
                          <a:ea typeface="+mn-ea"/>
                          <a:cs typeface="+mn-cs"/>
                        </a:rPr>
                        <a:t>0,0</a:t>
                      </a:r>
                      <a:endParaRPr lang="ru-RU" sz="1000" b="1" i="0" u="none" strike="noStrike" kern="1200" dirty="0">
                        <a:solidFill>
                          <a:schemeClr val="dk1"/>
                        </a:solidFill>
                        <a:effectLst/>
                        <a:latin typeface="Arial" panose="020B0604020202020204" pitchFamily="34" charset="0"/>
                        <a:ea typeface="+mn-ea"/>
                        <a:cs typeface="+mn-cs"/>
                      </a:endParaRPr>
                    </a:p>
                  </a:txBody>
                  <a:tcPr marL="9525" marR="9525" marT="9525" marB="0" anchor="ct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000" b="1" i="0" u="none" strike="noStrike" kern="1200" dirty="0" smtClean="0">
                          <a:solidFill>
                            <a:schemeClr val="dk1"/>
                          </a:solidFill>
                          <a:effectLst/>
                          <a:latin typeface="Arial" panose="020B0604020202020204" pitchFamily="34" charset="0"/>
                          <a:ea typeface="+mn-ea"/>
                          <a:cs typeface="+mn-cs"/>
                        </a:rPr>
                        <a:t>0,0</a:t>
                      </a:r>
                    </a:p>
                  </a:txBody>
                  <a:tcPr marL="9525" marR="9525" marT="9525" marB="0" anchor="ct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000" b="1" i="0" u="none" strike="noStrike" kern="1200" dirty="0" smtClean="0">
                          <a:solidFill>
                            <a:schemeClr val="dk1"/>
                          </a:solidFill>
                          <a:effectLst/>
                          <a:latin typeface="Arial" panose="020B0604020202020204" pitchFamily="34" charset="0"/>
                          <a:ea typeface="+mn-ea"/>
                          <a:cs typeface="+mn-cs"/>
                        </a:rPr>
                        <a:t>0,0</a:t>
                      </a:r>
                    </a:p>
                  </a:txBody>
                  <a:tcPr marL="9525" marR="9525" marT="9525" marB="0" anchor="ct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000" b="1" i="0" u="none" strike="noStrike" kern="1200" dirty="0" smtClean="0">
                          <a:solidFill>
                            <a:schemeClr val="dk1"/>
                          </a:solidFill>
                          <a:effectLst/>
                          <a:latin typeface="Arial" panose="020B0604020202020204" pitchFamily="34" charset="0"/>
                          <a:ea typeface="+mn-ea"/>
                          <a:cs typeface="+mn-cs"/>
                        </a:rPr>
                        <a:t>0,0</a:t>
                      </a:r>
                    </a:p>
                  </a:txBody>
                  <a:tcPr marL="9525" marR="9525" marT="9525" marB="0" anchor="ctr"/>
                </a:tc>
                <a:extLst>
                  <a:ext uri="{0D108BD9-81ED-4DB2-BD59-A6C34878D82A}">
                    <a16:rowId xmlns:a16="http://schemas.microsoft.com/office/drawing/2014/main" val="425030935"/>
                  </a:ext>
                </a:extLst>
              </a:tr>
              <a:tr h="223392">
                <a:tc>
                  <a:txBody>
                    <a:bodyPr/>
                    <a:lstStyle/>
                    <a:p>
                      <a:pPr algn="ctr" fontAlgn="ctr"/>
                      <a:r>
                        <a:rPr lang="ru-RU" sz="1000" b="1" i="0" u="none" strike="noStrike">
                          <a:effectLst/>
                          <a:latin typeface="Arial" panose="020B0604020202020204" pitchFamily="34" charset="0"/>
                        </a:rPr>
                        <a:t>17</a:t>
                      </a:r>
                    </a:p>
                  </a:txBody>
                  <a:tcPr marL="9525" marR="9525" marT="9525" marB="0" anchor="ctr"/>
                </a:tc>
                <a:tc>
                  <a:txBody>
                    <a:bodyPr/>
                    <a:lstStyle/>
                    <a:p>
                      <a:pPr algn="l" fontAlgn="b"/>
                      <a:r>
                        <a:rPr lang="ru-RU" sz="1000" b="1" i="0" u="none" strike="noStrike">
                          <a:effectLst/>
                          <a:latin typeface="Arial" panose="020B0604020202020204" pitchFamily="34" charset="0"/>
                        </a:rPr>
                        <a:t>Муниципальная программа "Формирование современной комфортной городской среды"   </a:t>
                      </a:r>
                    </a:p>
                  </a:txBody>
                  <a:tcPr marL="9525" marR="9525" marT="9525" marB="0" anchor="b"/>
                </a:tc>
                <a:tc>
                  <a:txBody>
                    <a:bodyPr/>
                    <a:lstStyle/>
                    <a:p>
                      <a:pPr algn="r" fontAlgn="ctr"/>
                      <a:r>
                        <a:rPr lang="ru-RU" sz="800" b="1" i="0" u="none" strike="noStrike" dirty="0">
                          <a:solidFill>
                            <a:srgbClr val="000000"/>
                          </a:solidFill>
                          <a:effectLst/>
                          <a:latin typeface="Arial" panose="020B0604020202020204" pitchFamily="34" charset="0"/>
                        </a:rPr>
                        <a:t>673 727,5</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500 749,5</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804 152,2</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11,4</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437 577,4</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472 293,4</a:t>
                      </a:r>
                    </a:p>
                  </a:txBody>
                  <a:tcPr marL="9525" marR="9525" marT="9525" marB="0" anchor="ctr"/>
                </a:tc>
                <a:extLst>
                  <a:ext uri="{0D108BD9-81ED-4DB2-BD59-A6C34878D82A}">
                    <a16:rowId xmlns:a16="http://schemas.microsoft.com/office/drawing/2014/main" val="2450989228"/>
                  </a:ext>
                </a:extLst>
              </a:tr>
            </a:tbl>
          </a:graphicData>
        </a:graphic>
      </p:graphicFrame>
      <p:sp>
        <p:nvSpPr>
          <p:cNvPr id="4" name="Номер слайда 3">
            <a:extLst>
              <a:ext uri="{FF2B5EF4-FFF2-40B4-BE49-F238E27FC236}">
                <a16:creationId xmlns:a16="http://schemas.microsoft.com/office/drawing/2014/main" id="{C18891BB-5166-4966-A2B2-507D4C4B667D}"/>
              </a:ext>
            </a:extLst>
          </p:cNvPr>
          <p:cNvSpPr>
            <a:spLocks noGrp="1"/>
          </p:cNvSpPr>
          <p:nvPr>
            <p:ph type="sldNum" sz="quarter" idx="12"/>
          </p:nvPr>
        </p:nvSpPr>
        <p:spPr>
          <a:xfrm>
            <a:off x="9448800" y="6479294"/>
            <a:ext cx="2743200" cy="365125"/>
          </a:xfrm>
        </p:spPr>
        <p:txBody>
          <a:bodyPr/>
          <a:lstStyle/>
          <a:p>
            <a:fld id="{E4EB6E89-BA87-4003-BD23-6BDF40F3EBED}" type="slidenum">
              <a:rPr lang="ru-RU" smtClean="0"/>
              <a:pPr/>
              <a:t>40</a:t>
            </a:fld>
            <a:endParaRPr lang="ru-RU" dirty="0"/>
          </a:p>
        </p:txBody>
      </p:sp>
      <p:pic>
        <p:nvPicPr>
          <p:cNvPr id="6" name="Объект 6">
            <a:extLst>
              <a:ext uri="{FF2B5EF4-FFF2-40B4-BE49-F238E27FC236}">
                <a16:creationId xmlns:a16="http://schemas.microsoft.com/office/drawing/2014/main" id="{8B7AF1B3-69B4-4E15-9CB9-85191F95766F}"/>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
        <p:nvSpPr>
          <p:cNvPr id="9" name="Заголовок 1">
            <a:extLst>
              <a:ext uri="{FF2B5EF4-FFF2-40B4-BE49-F238E27FC236}">
                <a16:creationId xmlns:a16="http://schemas.microsoft.com/office/drawing/2014/main" id="{67C7427A-4A39-4372-A52E-5F190622DA50}"/>
              </a:ext>
            </a:extLst>
          </p:cNvPr>
          <p:cNvSpPr>
            <a:spLocks noGrp="1"/>
          </p:cNvSpPr>
          <p:nvPr>
            <p:ph type="title"/>
          </p:nvPr>
        </p:nvSpPr>
        <p:spPr>
          <a:xfrm>
            <a:off x="841972" y="145610"/>
            <a:ext cx="11196118" cy="534154"/>
          </a:xfrm>
        </p:spPr>
        <p:txBody>
          <a:bodyPr vert="horz" lIns="91440" tIns="45720" rIns="91440" bIns="45720" rtlCol="0" anchor="ctr">
            <a:noAutofit/>
          </a:bodyPr>
          <a:lstStyle/>
          <a:p>
            <a:pPr algn="ctr"/>
            <a:r>
              <a:rPr lang="ru-RU" sz="1800" dirty="0">
                <a:latin typeface="Century Gothic" panose="020B0502020202020204" pitchFamily="34" charset="0"/>
              </a:rPr>
              <a:t>Расходы бюджета городского округа Долгопрудный на </a:t>
            </a:r>
            <a:r>
              <a:rPr lang="ru-RU" sz="1800" dirty="0" smtClean="0">
                <a:latin typeface="Century Gothic" panose="020B0502020202020204" pitchFamily="34" charset="0"/>
              </a:rPr>
              <a:t>2023- 2027 </a:t>
            </a:r>
            <a:r>
              <a:rPr lang="ru-RU" sz="1800" dirty="0">
                <a:latin typeface="Century Gothic" panose="020B0502020202020204" pitchFamily="34" charset="0"/>
              </a:rPr>
              <a:t>гг., сформированные по муниципальным программам и непрограммным направлениям деятельности: </a:t>
            </a:r>
          </a:p>
        </p:txBody>
      </p:sp>
    </p:spTree>
    <p:extLst>
      <p:ext uri="{BB962C8B-B14F-4D97-AF65-F5344CB8AC3E}">
        <p14:creationId xmlns:p14="http://schemas.microsoft.com/office/powerpoint/2010/main" val="3146055341"/>
      </p:ext>
    </p:extLst>
  </p:cSld>
  <p:clrMapOvr>
    <a:masterClrMapping/>
  </p:clrMapOvr>
  <p:transition spd="med">
    <p:split/>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Объект 4">
            <a:extLst>
              <a:ext uri="{FF2B5EF4-FFF2-40B4-BE49-F238E27FC236}">
                <a16:creationId xmlns:a16="http://schemas.microsoft.com/office/drawing/2014/main" id="{313FBAEE-60DE-42EF-AA5F-544D621F509A}"/>
              </a:ext>
            </a:extLst>
          </p:cNvPr>
          <p:cNvGraphicFramePr>
            <a:graphicFrameLocks noGrp="1"/>
          </p:cNvGraphicFramePr>
          <p:nvPr>
            <p:ph idx="1"/>
            <p:extLst>
              <p:ext uri="{D42A27DB-BD31-4B8C-83A1-F6EECF244321}">
                <p14:modId xmlns:p14="http://schemas.microsoft.com/office/powerpoint/2010/main" val="109432464"/>
              </p:ext>
            </p:extLst>
          </p:nvPr>
        </p:nvGraphicFramePr>
        <p:xfrm>
          <a:off x="318655" y="707892"/>
          <a:ext cx="11554689" cy="2008884"/>
        </p:xfrm>
        <a:graphic>
          <a:graphicData uri="http://schemas.openxmlformats.org/drawingml/2006/table">
            <a:tbl>
              <a:tblPr firstRow="1" bandRow="1">
                <a:tableStyleId>{5C22544A-7EE6-4342-B048-85BDC9FD1C3A}</a:tableStyleId>
              </a:tblPr>
              <a:tblGrid>
                <a:gridCol w="390698">
                  <a:extLst>
                    <a:ext uri="{9D8B030D-6E8A-4147-A177-3AD203B41FA5}">
                      <a16:colId xmlns:a16="http://schemas.microsoft.com/office/drawing/2014/main" val="3038087298"/>
                    </a:ext>
                  </a:extLst>
                </a:gridCol>
                <a:gridCol w="5300749">
                  <a:extLst>
                    <a:ext uri="{9D8B030D-6E8A-4147-A177-3AD203B41FA5}">
                      <a16:colId xmlns:a16="http://schemas.microsoft.com/office/drawing/2014/main" val="2756780485"/>
                    </a:ext>
                  </a:extLst>
                </a:gridCol>
                <a:gridCol w="1216429">
                  <a:extLst>
                    <a:ext uri="{9D8B030D-6E8A-4147-A177-3AD203B41FA5}">
                      <a16:colId xmlns:a16="http://schemas.microsoft.com/office/drawing/2014/main" val="2790182147"/>
                    </a:ext>
                  </a:extLst>
                </a:gridCol>
                <a:gridCol w="939339">
                  <a:extLst>
                    <a:ext uri="{9D8B030D-6E8A-4147-A177-3AD203B41FA5}">
                      <a16:colId xmlns:a16="http://schemas.microsoft.com/office/drawing/2014/main" val="1351568753"/>
                    </a:ext>
                  </a:extLst>
                </a:gridCol>
                <a:gridCol w="1064029">
                  <a:extLst>
                    <a:ext uri="{9D8B030D-6E8A-4147-A177-3AD203B41FA5}">
                      <a16:colId xmlns:a16="http://schemas.microsoft.com/office/drawing/2014/main" val="3715216646"/>
                    </a:ext>
                  </a:extLst>
                </a:gridCol>
                <a:gridCol w="955963">
                  <a:extLst>
                    <a:ext uri="{9D8B030D-6E8A-4147-A177-3AD203B41FA5}">
                      <a16:colId xmlns:a16="http://schemas.microsoft.com/office/drawing/2014/main" val="1496127964"/>
                    </a:ext>
                  </a:extLst>
                </a:gridCol>
                <a:gridCol w="856211">
                  <a:extLst>
                    <a:ext uri="{9D8B030D-6E8A-4147-A177-3AD203B41FA5}">
                      <a16:colId xmlns:a16="http://schemas.microsoft.com/office/drawing/2014/main" val="4285741975"/>
                    </a:ext>
                  </a:extLst>
                </a:gridCol>
                <a:gridCol w="831271">
                  <a:extLst>
                    <a:ext uri="{9D8B030D-6E8A-4147-A177-3AD203B41FA5}">
                      <a16:colId xmlns:a16="http://schemas.microsoft.com/office/drawing/2014/main" val="892998165"/>
                    </a:ext>
                  </a:extLst>
                </a:gridCol>
              </a:tblGrid>
              <a:tr h="151089">
                <a:tc rowSpan="2">
                  <a:txBody>
                    <a:bodyPr/>
                    <a:lstStyle/>
                    <a:p>
                      <a:pPr algn="ctr">
                        <a:lnSpc>
                          <a:spcPct val="150000"/>
                        </a:lnSpc>
                        <a:spcAft>
                          <a:spcPts val="0"/>
                        </a:spcAft>
                      </a:pPr>
                      <a:r>
                        <a:rPr lang="ru-RU" sz="1100" b="1" dirty="0">
                          <a:solidFill>
                            <a:schemeClr val="tx1"/>
                          </a:solidFill>
                          <a:effectLst/>
                          <a:latin typeface="+mn-lt"/>
                          <a:ea typeface="Times New Roman" panose="02020603050405020304" pitchFamily="18" charset="0"/>
                        </a:rPr>
                        <a:t>№ п/п</a:t>
                      </a:r>
                      <a:endParaRPr lang="ru-RU" sz="1100" dirty="0">
                        <a:solidFill>
                          <a:schemeClr val="tx1"/>
                        </a:solidFill>
                        <a:effectLst/>
                        <a:latin typeface="+mn-lt"/>
                        <a:ea typeface="Times New Roman" panose="02020603050405020304" pitchFamily="18" charset="0"/>
                      </a:endParaRPr>
                    </a:p>
                  </a:txBody>
                  <a:tcPr marL="68580" marR="68580" marT="0"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tcPr>
                </a:tc>
                <a:tc rowSpan="2">
                  <a:txBody>
                    <a:bodyPr/>
                    <a:lstStyle/>
                    <a:p>
                      <a:pPr algn="ctr">
                        <a:lnSpc>
                          <a:spcPct val="100000"/>
                        </a:lnSpc>
                        <a:spcAft>
                          <a:spcPts val="0"/>
                        </a:spcAft>
                      </a:pPr>
                      <a:r>
                        <a:rPr lang="ru-RU" sz="1000" b="1" i="0" baseline="0" dirty="0">
                          <a:solidFill>
                            <a:schemeClr val="tx1"/>
                          </a:solidFill>
                          <a:effectLst/>
                          <a:latin typeface="Arial" panose="020B0604020202020204" pitchFamily="34" charset="0"/>
                          <a:ea typeface="Times New Roman" panose="02020603050405020304" pitchFamily="18" charset="0"/>
                        </a:rPr>
                        <a:t>Наименования муниципальных программ </a:t>
                      </a:r>
                    </a:p>
                    <a:p>
                      <a:pPr algn="ctr">
                        <a:lnSpc>
                          <a:spcPct val="100000"/>
                        </a:lnSpc>
                        <a:spcAft>
                          <a:spcPts val="0"/>
                        </a:spcAft>
                      </a:pPr>
                      <a:r>
                        <a:rPr lang="ru-RU" sz="1000" b="1" i="0" baseline="0" dirty="0">
                          <a:solidFill>
                            <a:schemeClr val="tx1"/>
                          </a:solidFill>
                          <a:effectLst/>
                          <a:latin typeface="Arial" panose="020B0604020202020204" pitchFamily="34" charset="0"/>
                          <a:ea typeface="Times New Roman" panose="02020603050405020304" pitchFamily="18" charset="0"/>
                        </a:rPr>
                        <a:t>(непрограммных направлений деятельности)</a:t>
                      </a:r>
                    </a:p>
                  </a:txBody>
                  <a:tcPr marL="68580" marR="68580" marT="0"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tcPr>
                </a:tc>
                <a:tc rowSpan="2">
                  <a:txBody>
                    <a:bodyPr/>
                    <a:lstStyle/>
                    <a:p>
                      <a:pPr algn="ctr" fontAlgn="ctr"/>
                      <a:r>
                        <a:rPr lang="ru-RU" sz="1000" b="1" i="0" u="none" strike="noStrike" dirty="0">
                          <a:solidFill>
                            <a:schemeClr val="tx1"/>
                          </a:solidFill>
                          <a:effectLst/>
                          <a:latin typeface="Arial" panose="020B0604020202020204" pitchFamily="34" charset="0"/>
                        </a:rPr>
                        <a:t>Исполнение за </a:t>
                      </a:r>
                      <a:r>
                        <a:rPr lang="ru-RU" sz="1000" b="1" i="0" u="none" strike="noStrike" dirty="0" smtClean="0">
                          <a:solidFill>
                            <a:schemeClr val="tx1"/>
                          </a:solidFill>
                          <a:effectLst/>
                          <a:latin typeface="Arial" panose="020B0604020202020204" pitchFamily="34" charset="0"/>
                        </a:rPr>
                        <a:t>2023 </a:t>
                      </a:r>
                      <a:r>
                        <a:rPr lang="ru-RU" sz="1000" b="1" i="0" u="none" strike="noStrike" dirty="0">
                          <a:solidFill>
                            <a:schemeClr val="tx1"/>
                          </a:solidFill>
                          <a:effectLst/>
                          <a:latin typeface="Arial" panose="020B0604020202020204" pitchFamily="34" charset="0"/>
                        </a:rPr>
                        <a:t>год, тыс. рублей</a:t>
                      </a:r>
                    </a:p>
                  </a:txBody>
                  <a:tcPr marL="9525" marR="9525" marT="9525"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tcPr>
                </a:tc>
                <a:tc rowSpan="2">
                  <a:txBody>
                    <a:bodyPr/>
                    <a:lstStyle/>
                    <a:p>
                      <a:pPr algn="ctr" fontAlgn="ctr"/>
                      <a:r>
                        <a:rPr lang="ru-RU" sz="1000" b="1" i="0" u="none" strike="noStrike" dirty="0">
                          <a:solidFill>
                            <a:schemeClr val="tx1"/>
                          </a:solidFill>
                          <a:effectLst/>
                          <a:latin typeface="Arial" panose="020B0604020202020204" pitchFamily="34" charset="0"/>
                        </a:rPr>
                        <a:t> Уточненный</a:t>
                      </a:r>
                      <a:br>
                        <a:rPr lang="ru-RU" sz="1000" b="1" i="0" u="none" strike="noStrike" dirty="0">
                          <a:solidFill>
                            <a:schemeClr val="tx1"/>
                          </a:solidFill>
                          <a:effectLst/>
                          <a:latin typeface="Arial" panose="020B0604020202020204" pitchFamily="34" charset="0"/>
                        </a:rPr>
                      </a:br>
                      <a:r>
                        <a:rPr lang="ru-RU" sz="1000" b="1" i="0" u="none" strike="noStrike" dirty="0">
                          <a:solidFill>
                            <a:schemeClr val="tx1"/>
                          </a:solidFill>
                          <a:effectLst/>
                          <a:latin typeface="Arial" panose="020B0604020202020204" pitchFamily="34" charset="0"/>
                        </a:rPr>
                        <a:t>план </a:t>
                      </a:r>
                      <a:r>
                        <a:rPr lang="ru-RU" sz="1000" b="1" i="0" u="none" strike="noStrike" dirty="0" smtClean="0">
                          <a:solidFill>
                            <a:schemeClr val="tx1"/>
                          </a:solidFill>
                          <a:effectLst/>
                          <a:latin typeface="Arial" panose="020B0604020202020204" pitchFamily="34" charset="0"/>
                        </a:rPr>
                        <a:t>2024 </a:t>
                      </a:r>
                      <a:r>
                        <a:rPr lang="ru-RU" sz="1000" b="1" i="0" u="none" strike="noStrike" dirty="0">
                          <a:solidFill>
                            <a:schemeClr val="tx1"/>
                          </a:solidFill>
                          <a:effectLst/>
                          <a:latin typeface="Arial" panose="020B0604020202020204" pitchFamily="34" charset="0"/>
                        </a:rPr>
                        <a:t>год,</a:t>
                      </a:r>
                      <a:br>
                        <a:rPr lang="ru-RU" sz="1000" b="1" i="0" u="none" strike="noStrike" dirty="0">
                          <a:solidFill>
                            <a:schemeClr val="tx1"/>
                          </a:solidFill>
                          <a:effectLst/>
                          <a:latin typeface="Arial" panose="020B0604020202020204" pitchFamily="34" charset="0"/>
                        </a:rPr>
                      </a:br>
                      <a:r>
                        <a:rPr lang="ru-RU" sz="1000" b="1" i="0" u="none" strike="noStrike" dirty="0">
                          <a:solidFill>
                            <a:schemeClr val="tx1"/>
                          </a:solidFill>
                          <a:effectLst/>
                          <a:latin typeface="Arial" panose="020B0604020202020204" pitchFamily="34" charset="0"/>
                        </a:rPr>
                        <a:t>тыс. рублей</a:t>
                      </a:r>
                      <a:br>
                        <a:rPr lang="ru-RU" sz="1000" b="1" i="0" u="none" strike="noStrike" dirty="0">
                          <a:solidFill>
                            <a:schemeClr val="tx1"/>
                          </a:solidFill>
                          <a:effectLst/>
                          <a:latin typeface="Arial" panose="020B0604020202020204" pitchFamily="34" charset="0"/>
                        </a:rPr>
                      </a:br>
                      <a:r>
                        <a:rPr lang="ru-RU" sz="1000" b="1" i="0" u="none" strike="noStrike" dirty="0">
                          <a:solidFill>
                            <a:schemeClr val="tx1"/>
                          </a:solidFill>
                          <a:effectLst/>
                          <a:latin typeface="Arial" panose="020B0604020202020204" pitchFamily="34" charset="0"/>
                        </a:rPr>
                        <a:t> </a:t>
                      </a:r>
                    </a:p>
                  </a:txBody>
                  <a:tcPr marL="9525" marR="9525" marT="9525"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tcPr>
                </a:tc>
                <a:tc gridSpan="2">
                  <a:txBody>
                    <a:bodyPr/>
                    <a:lstStyle/>
                    <a:p>
                      <a:pPr algn="ctr" fontAlgn="ctr"/>
                      <a:r>
                        <a:rPr lang="ru-RU" sz="1000" b="1" i="0" u="none" strike="noStrike" dirty="0">
                          <a:solidFill>
                            <a:schemeClr val="tx1"/>
                          </a:solidFill>
                          <a:effectLst/>
                          <a:latin typeface="Arial" panose="020B0604020202020204" pitchFamily="34" charset="0"/>
                        </a:rPr>
                        <a:t>План на </a:t>
                      </a:r>
                      <a:r>
                        <a:rPr lang="ru-RU" sz="1000" b="1" i="0" u="none" strike="noStrike" dirty="0" smtClean="0">
                          <a:solidFill>
                            <a:schemeClr val="tx1"/>
                          </a:solidFill>
                          <a:effectLst/>
                          <a:latin typeface="Arial" panose="020B0604020202020204" pitchFamily="34" charset="0"/>
                        </a:rPr>
                        <a:t>2025 </a:t>
                      </a:r>
                      <a:r>
                        <a:rPr lang="ru-RU" sz="1000" b="1" i="0" u="none" strike="noStrike" dirty="0">
                          <a:solidFill>
                            <a:schemeClr val="tx1"/>
                          </a:solidFill>
                          <a:effectLst/>
                          <a:latin typeface="Arial" panose="020B0604020202020204" pitchFamily="34" charset="0"/>
                        </a:rPr>
                        <a:t>год</a:t>
                      </a:r>
                    </a:p>
                  </a:txBody>
                  <a:tcPr marL="9525" marR="9525" marT="9525"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tcPr>
                </a:tc>
                <a:tc hMerge="1">
                  <a:txBody>
                    <a:bodyPr/>
                    <a:lstStyle/>
                    <a:p>
                      <a:endParaRPr lang="ru-RU"/>
                    </a:p>
                  </a:txBody>
                  <a:tcPr/>
                </a:tc>
                <a:tc>
                  <a:txBody>
                    <a:bodyPr/>
                    <a:lstStyle/>
                    <a:p>
                      <a:pPr algn="ctr" fontAlgn="ctr"/>
                      <a:r>
                        <a:rPr lang="ru-RU" sz="1000" b="1" i="0" u="none" strike="noStrike" dirty="0">
                          <a:solidFill>
                            <a:schemeClr val="tx1"/>
                          </a:solidFill>
                          <a:effectLst/>
                          <a:latin typeface="Arial" panose="020B0604020202020204" pitchFamily="34" charset="0"/>
                        </a:rPr>
                        <a:t>План на </a:t>
                      </a:r>
                      <a:r>
                        <a:rPr lang="ru-RU" sz="1000" b="1" i="0" u="none" strike="noStrike" dirty="0" smtClean="0">
                          <a:solidFill>
                            <a:schemeClr val="tx1"/>
                          </a:solidFill>
                          <a:effectLst/>
                          <a:latin typeface="Arial" panose="020B0604020202020204" pitchFamily="34" charset="0"/>
                        </a:rPr>
                        <a:t>2026 </a:t>
                      </a:r>
                      <a:r>
                        <a:rPr lang="ru-RU" sz="1000" b="1" i="0" u="none" strike="noStrike" dirty="0">
                          <a:solidFill>
                            <a:schemeClr val="tx1"/>
                          </a:solidFill>
                          <a:effectLst/>
                          <a:latin typeface="Arial" panose="020B0604020202020204" pitchFamily="34" charset="0"/>
                        </a:rPr>
                        <a:t>год</a:t>
                      </a:r>
                    </a:p>
                  </a:txBody>
                  <a:tcPr marL="9525" marR="9525" marT="9525"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tcPr>
                </a:tc>
                <a:tc>
                  <a:txBody>
                    <a:bodyPr/>
                    <a:lstStyle/>
                    <a:p>
                      <a:pPr algn="ctr" fontAlgn="ctr"/>
                      <a:r>
                        <a:rPr lang="ru-RU" sz="1000" b="1" i="0" u="none" strike="noStrike" dirty="0">
                          <a:solidFill>
                            <a:schemeClr val="tx1"/>
                          </a:solidFill>
                          <a:effectLst/>
                          <a:latin typeface="Arial" panose="020B0604020202020204" pitchFamily="34" charset="0"/>
                        </a:rPr>
                        <a:t>План на </a:t>
                      </a:r>
                      <a:r>
                        <a:rPr lang="ru-RU" sz="1000" b="1" i="0" u="none" strike="noStrike" dirty="0" smtClean="0">
                          <a:solidFill>
                            <a:schemeClr val="tx1"/>
                          </a:solidFill>
                          <a:effectLst/>
                          <a:latin typeface="Arial" panose="020B0604020202020204" pitchFamily="34" charset="0"/>
                        </a:rPr>
                        <a:t>2027 </a:t>
                      </a:r>
                      <a:r>
                        <a:rPr lang="ru-RU" sz="1000" b="1" i="0" u="none" strike="noStrike" dirty="0">
                          <a:solidFill>
                            <a:schemeClr val="tx1"/>
                          </a:solidFill>
                          <a:effectLst/>
                          <a:latin typeface="Arial" panose="020B0604020202020204" pitchFamily="34" charset="0"/>
                        </a:rPr>
                        <a:t>год</a:t>
                      </a:r>
                    </a:p>
                  </a:txBody>
                  <a:tcPr marL="9525" marR="9525" marT="9525"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tcPr>
                </a:tc>
                <a:extLst>
                  <a:ext uri="{0D108BD9-81ED-4DB2-BD59-A6C34878D82A}">
                    <a16:rowId xmlns:a16="http://schemas.microsoft.com/office/drawing/2014/main" val="1915648135"/>
                  </a:ext>
                </a:extLst>
              </a:tr>
              <a:tr h="183909">
                <a:tc vMerge="1">
                  <a:txBody>
                    <a:bodyPr/>
                    <a:lstStyle/>
                    <a:p>
                      <a:endParaRPr lang="ru-RU" dirty="0"/>
                    </a:p>
                  </a:txBody>
                  <a:tcPr/>
                </a:tc>
                <a:tc vMerge="1">
                  <a:txBody>
                    <a:bodyPr/>
                    <a:lstStyle/>
                    <a:p>
                      <a:endParaRPr lang="ru-RU" dirty="0"/>
                    </a:p>
                  </a:txBody>
                  <a:tcPr/>
                </a:tc>
                <a:tc vMerge="1">
                  <a:txBody>
                    <a:bodyPr/>
                    <a:lstStyle/>
                    <a:p>
                      <a:endParaRPr lang="ru-RU"/>
                    </a:p>
                  </a:txBody>
                  <a:tcPr/>
                </a:tc>
                <a:tc vMerge="1">
                  <a:txBody>
                    <a:bodyPr/>
                    <a:lstStyle/>
                    <a:p>
                      <a:endParaRPr lang="ru-RU"/>
                    </a:p>
                  </a:txBody>
                  <a:tcPr/>
                </a:tc>
                <a:tc>
                  <a:txBody>
                    <a:bodyPr/>
                    <a:lstStyle/>
                    <a:p>
                      <a:pPr algn="ctr" fontAlgn="ctr"/>
                      <a:r>
                        <a:rPr lang="ru-RU" sz="1000" b="1" i="0" u="none" strike="noStrike" dirty="0">
                          <a:solidFill>
                            <a:schemeClr val="tx1"/>
                          </a:solidFill>
                          <a:effectLst/>
                          <a:latin typeface="Arial" panose="020B0604020202020204" pitchFamily="34" charset="0"/>
                        </a:rPr>
                        <a:t>сумма, тыс. рублей</a:t>
                      </a:r>
                    </a:p>
                  </a:txBody>
                  <a:tcPr marL="9525" marR="9525" marT="9525" marB="0" anchor="ctr"/>
                </a:tc>
                <a:tc>
                  <a:txBody>
                    <a:bodyPr/>
                    <a:lstStyle/>
                    <a:p>
                      <a:pPr algn="ctr" fontAlgn="ctr"/>
                      <a:r>
                        <a:rPr lang="ru-RU" sz="1000" b="1" i="0" u="none" strike="noStrike" dirty="0">
                          <a:solidFill>
                            <a:schemeClr val="tx1"/>
                          </a:solidFill>
                          <a:effectLst/>
                          <a:latin typeface="Arial" panose="020B0604020202020204" pitchFamily="34" charset="0"/>
                        </a:rPr>
                        <a:t>удельный вес в общем объеме расходов, %</a:t>
                      </a:r>
                    </a:p>
                  </a:txBody>
                  <a:tcPr marL="9525" marR="9525" marT="9525" marB="0" anchor="ctr"/>
                </a:tc>
                <a:tc>
                  <a:txBody>
                    <a:bodyPr/>
                    <a:lstStyle/>
                    <a:p>
                      <a:pPr algn="ctr" fontAlgn="ctr"/>
                      <a:r>
                        <a:rPr lang="ru-RU" sz="1000" b="1" i="0" u="none" strike="noStrike" dirty="0">
                          <a:solidFill>
                            <a:schemeClr val="tx1"/>
                          </a:solidFill>
                          <a:effectLst/>
                          <a:latin typeface="Arial" panose="020B0604020202020204" pitchFamily="34" charset="0"/>
                        </a:rPr>
                        <a:t>сумма, тыс. рублей</a:t>
                      </a:r>
                    </a:p>
                  </a:txBody>
                  <a:tcPr marL="9525" marR="9525" marT="9525" marB="0" anchor="ctr"/>
                </a:tc>
                <a:tc>
                  <a:txBody>
                    <a:bodyPr/>
                    <a:lstStyle/>
                    <a:p>
                      <a:pPr algn="ctr" fontAlgn="ctr"/>
                      <a:r>
                        <a:rPr lang="ru-RU" sz="1000" b="1" i="0" u="none" strike="noStrike" dirty="0">
                          <a:solidFill>
                            <a:schemeClr val="tx1"/>
                          </a:solidFill>
                          <a:effectLst/>
                          <a:latin typeface="Arial" panose="020B0604020202020204" pitchFamily="34" charset="0"/>
                        </a:rPr>
                        <a:t>сумма, тыс. рублей</a:t>
                      </a:r>
                    </a:p>
                  </a:txBody>
                  <a:tcPr marL="9525" marR="9525" marT="9525" marB="0" anchor="ctr"/>
                </a:tc>
                <a:extLst>
                  <a:ext uri="{0D108BD9-81ED-4DB2-BD59-A6C34878D82A}">
                    <a16:rowId xmlns:a16="http://schemas.microsoft.com/office/drawing/2014/main" val="1776586336"/>
                  </a:ext>
                </a:extLst>
              </a:tr>
              <a:tr h="223392">
                <a:tc>
                  <a:txBody>
                    <a:bodyPr/>
                    <a:lstStyle/>
                    <a:p>
                      <a:pPr algn="ctr" fontAlgn="ctr"/>
                      <a:r>
                        <a:rPr lang="ru-RU" sz="1000" b="1" i="0" u="none" strike="noStrike">
                          <a:effectLst/>
                          <a:latin typeface="Arial" panose="020B0604020202020204" pitchFamily="34" charset="0"/>
                        </a:rPr>
                        <a:t>18</a:t>
                      </a:r>
                    </a:p>
                  </a:txBody>
                  <a:tcPr marL="9525" marR="9525" marT="9525" marB="0" anchor="ctr"/>
                </a:tc>
                <a:tc>
                  <a:txBody>
                    <a:bodyPr/>
                    <a:lstStyle/>
                    <a:p>
                      <a:pPr algn="l" fontAlgn="b"/>
                      <a:r>
                        <a:rPr lang="ru-RU" sz="1000" b="1" i="0" u="none" strike="noStrike" dirty="0">
                          <a:effectLst/>
                          <a:latin typeface="Arial" panose="020B0604020202020204" pitchFamily="34" charset="0"/>
                        </a:rPr>
                        <a:t>Муниципальная программа "Строительство объектов социальной инфраструктуры"</a:t>
                      </a:r>
                    </a:p>
                  </a:txBody>
                  <a:tcPr marL="9525" marR="9525" marT="9525" marB="0" anchor="b"/>
                </a:tc>
                <a:tc>
                  <a:txBody>
                    <a:bodyPr/>
                    <a:lstStyle/>
                    <a:p>
                      <a:pPr algn="ctr" fontAlgn="b"/>
                      <a:r>
                        <a:rPr lang="ru-RU" sz="1000" b="1" i="0" u="none" strike="noStrike" dirty="0" smtClean="0">
                          <a:effectLst/>
                          <a:latin typeface="Arial" panose="020B0604020202020204" pitchFamily="34" charset="0"/>
                        </a:rPr>
                        <a:t>719 557,3</a:t>
                      </a:r>
                      <a:endParaRPr lang="ru-RU" sz="1000" b="1" i="0" u="none" strike="noStrike" dirty="0">
                        <a:effectLst/>
                        <a:latin typeface="Arial" panose="020B0604020202020204" pitchFamily="34" charset="0"/>
                      </a:endParaRP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164 233,0</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224 050,9</a:t>
                      </a:r>
                    </a:p>
                  </a:txBody>
                  <a:tcPr marL="9525" marR="9525" marT="9525" marB="0" anchor="ctr"/>
                </a:tc>
                <a:tc>
                  <a:txBody>
                    <a:bodyPr/>
                    <a:lstStyle/>
                    <a:p>
                      <a:pPr marL="0" algn="ctr" defTabSz="914400" rtl="0" eaLnBrk="1" fontAlgn="b" latinLnBrk="0" hangingPunct="1"/>
                      <a:r>
                        <a:rPr lang="ru-RU" sz="1000" b="1" i="0" u="none" strike="noStrike" kern="1200">
                          <a:solidFill>
                            <a:schemeClr val="dk1"/>
                          </a:solidFill>
                          <a:effectLst/>
                          <a:latin typeface="Arial" panose="020B0604020202020204" pitchFamily="34" charset="0"/>
                          <a:ea typeface="+mn-ea"/>
                          <a:cs typeface="+mn-cs"/>
                        </a:rPr>
                        <a:t>3,2</a:t>
                      </a:r>
                    </a:p>
                  </a:txBody>
                  <a:tcPr marL="9525" marR="9525" marT="9525" marB="0" anchor="ctr"/>
                </a:tc>
                <a:tc>
                  <a:txBody>
                    <a:bodyPr/>
                    <a:lstStyle/>
                    <a:p>
                      <a:pPr marL="0" algn="ctr" defTabSz="914400" rtl="0" eaLnBrk="1" fontAlgn="b" latinLnBrk="0" hangingPunct="1"/>
                      <a:r>
                        <a:rPr lang="ru-RU" sz="1000" b="1" i="0" u="none" strike="noStrike" kern="1200">
                          <a:solidFill>
                            <a:schemeClr val="dk1"/>
                          </a:solidFill>
                          <a:effectLst/>
                          <a:latin typeface="Arial" panose="020B0604020202020204" pitchFamily="34" charset="0"/>
                          <a:ea typeface="+mn-ea"/>
                          <a:cs typeface="+mn-cs"/>
                        </a:rPr>
                        <a:t>125 000,0</a:t>
                      </a:r>
                    </a:p>
                  </a:txBody>
                  <a:tcPr marL="9525" marR="9525" marT="9525" marB="0" anchor="ctr"/>
                </a:tc>
                <a:tc>
                  <a:txBody>
                    <a:bodyPr/>
                    <a:lstStyle/>
                    <a:p>
                      <a:pPr marL="0" algn="ctr" defTabSz="914400" rtl="0" eaLnBrk="1" fontAlgn="b" latinLnBrk="0" hangingPunct="1"/>
                      <a:r>
                        <a:rPr lang="ru-RU" sz="1000" b="1" i="0" u="none" strike="noStrike" kern="1200">
                          <a:solidFill>
                            <a:schemeClr val="dk1"/>
                          </a:solidFill>
                          <a:effectLst/>
                          <a:latin typeface="Arial" panose="020B0604020202020204" pitchFamily="34" charset="0"/>
                          <a:ea typeface="+mn-ea"/>
                          <a:cs typeface="+mn-cs"/>
                        </a:rPr>
                        <a:t>0,0</a:t>
                      </a:r>
                    </a:p>
                  </a:txBody>
                  <a:tcPr marL="9525" marR="9525" marT="9525" marB="0" anchor="ctr"/>
                </a:tc>
                <a:extLst>
                  <a:ext uri="{0D108BD9-81ED-4DB2-BD59-A6C34878D82A}">
                    <a16:rowId xmlns:a16="http://schemas.microsoft.com/office/drawing/2014/main" val="835646753"/>
                  </a:ext>
                </a:extLst>
              </a:tr>
              <a:tr h="223392">
                <a:tc>
                  <a:txBody>
                    <a:bodyPr/>
                    <a:lstStyle/>
                    <a:p>
                      <a:pPr algn="ctr" fontAlgn="ctr"/>
                      <a:r>
                        <a:rPr lang="ru-RU" sz="1000" b="1" i="0" u="none" strike="noStrike" dirty="0" smtClean="0">
                          <a:effectLst/>
                          <a:latin typeface="Arial" panose="020B0604020202020204" pitchFamily="34" charset="0"/>
                        </a:rPr>
                        <a:t>19</a:t>
                      </a:r>
                      <a:endParaRPr lang="ru-RU" sz="1000" b="1" i="0" u="none" strike="noStrike" dirty="0">
                        <a:effectLst/>
                        <a:latin typeface="Arial" panose="020B0604020202020204" pitchFamily="34" charset="0"/>
                      </a:endParaRPr>
                    </a:p>
                  </a:txBody>
                  <a:tcPr marL="9525" marR="9525" marT="9525" marB="0" anchor="ctr"/>
                </a:tc>
                <a:tc>
                  <a:txBody>
                    <a:bodyPr/>
                    <a:lstStyle/>
                    <a:p>
                      <a:pPr algn="l" fontAlgn="b"/>
                      <a:r>
                        <a:rPr lang="ru-RU" sz="1000" b="1" i="0" u="none" strike="noStrike" dirty="0" smtClean="0">
                          <a:effectLst/>
                          <a:latin typeface="Arial" panose="020B0604020202020204" pitchFamily="34" charset="0"/>
                        </a:rPr>
                        <a:t>Муниципальная программа "Переселение граждан из аварийного жилищного фонда"</a:t>
                      </a:r>
                      <a:endParaRPr lang="ru-RU" sz="1000" b="1" i="0" u="none" strike="noStrike" dirty="0">
                        <a:effectLst/>
                        <a:latin typeface="Arial" panose="020B0604020202020204" pitchFamily="34" charset="0"/>
                      </a:endParaRPr>
                    </a:p>
                  </a:txBody>
                  <a:tcPr marL="9525" marR="9525" marT="9525" marB="0" anchor="b"/>
                </a:tc>
                <a:tc>
                  <a:txBody>
                    <a:bodyPr/>
                    <a:lstStyle/>
                    <a:p>
                      <a:pPr algn="ctr" fontAlgn="b"/>
                      <a:r>
                        <a:rPr lang="ru-RU" sz="1000" b="1" i="0" u="none" strike="noStrike" dirty="0" smtClean="0">
                          <a:effectLst/>
                          <a:latin typeface="Arial" panose="020B0604020202020204" pitchFamily="34" charset="0"/>
                        </a:rPr>
                        <a:t>0,0</a:t>
                      </a:r>
                      <a:endParaRPr lang="ru-RU" sz="1000" b="1" i="0" u="none" strike="noStrike" dirty="0">
                        <a:effectLst/>
                        <a:latin typeface="Arial" panose="020B0604020202020204" pitchFamily="34" charset="0"/>
                      </a:endParaRPr>
                    </a:p>
                  </a:txBody>
                  <a:tcPr marL="9525" marR="9525" marT="9525" marB="0" anchor="ctr"/>
                </a:tc>
                <a:tc>
                  <a:txBody>
                    <a:bodyPr/>
                    <a:lstStyle/>
                    <a:p>
                      <a:pPr marL="0" algn="ctr" defTabSz="914400" rtl="0" eaLnBrk="1" fontAlgn="b" latinLnBrk="0" hangingPunct="1"/>
                      <a:r>
                        <a:rPr lang="ru-RU" sz="1000" b="1" i="0" u="none" strike="noStrike" kern="1200" dirty="0" smtClean="0">
                          <a:solidFill>
                            <a:schemeClr val="dk1"/>
                          </a:solidFill>
                          <a:effectLst/>
                          <a:latin typeface="Arial" panose="020B0604020202020204" pitchFamily="34" charset="0"/>
                          <a:ea typeface="+mn-ea"/>
                          <a:cs typeface="+mn-cs"/>
                        </a:rPr>
                        <a:t>0,0</a:t>
                      </a:r>
                      <a:endParaRPr lang="ru-RU" sz="1000" b="1" i="0" u="none" strike="noStrike" kern="1200" dirty="0">
                        <a:solidFill>
                          <a:schemeClr val="dk1"/>
                        </a:solidFill>
                        <a:effectLst/>
                        <a:latin typeface="Arial" panose="020B0604020202020204" pitchFamily="34" charset="0"/>
                        <a:ea typeface="+mn-ea"/>
                        <a:cs typeface="+mn-cs"/>
                      </a:endParaRP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0,0</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0,0</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25 309,1</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0,0</a:t>
                      </a:r>
                    </a:p>
                  </a:txBody>
                  <a:tcPr marL="9525" marR="9525" marT="9525" marB="0" anchor="ctr"/>
                </a:tc>
                <a:extLst>
                  <a:ext uri="{0D108BD9-81ED-4DB2-BD59-A6C34878D82A}">
                    <a16:rowId xmlns:a16="http://schemas.microsoft.com/office/drawing/2014/main" val="2781451767"/>
                  </a:ext>
                </a:extLst>
              </a:tr>
              <a:tr h="223392">
                <a:tc>
                  <a:txBody>
                    <a:bodyPr/>
                    <a:lstStyle/>
                    <a:p>
                      <a:pPr algn="l" fontAlgn="b"/>
                      <a:r>
                        <a:rPr lang="ru-RU" sz="1000" b="0" i="0" u="none" strike="noStrike">
                          <a:effectLst/>
                          <a:latin typeface="Arial" panose="020B0604020202020204" pitchFamily="34" charset="0"/>
                        </a:rPr>
                        <a:t> </a:t>
                      </a:r>
                    </a:p>
                  </a:txBody>
                  <a:tcPr marL="9525" marR="9525" marT="9525" marB="0" anchor="b"/>
                </a:tc>
                <a:tc>
                  <a:txBody>
                    <a:bodyPr/>
                    <a:lstStyle/>
                    <a:p>
                      <a:pPr algn="l" fontAlgn="b"/>
                      <a:r>
                        <a:rPr lang="ru-RU" sz="1000" b="1" i="0" u="none" strike="noStrike">
                          <a:effectLst/>
                          <a:latin typeface="Arial" panose="020B0604020202020204" pitchFamily="34" charset="0"/>
                        </a:rPr>
                        <a:t>Итого по муниципальным программам</a:t>
                      </a:r>
                    </a:p>
                  </a:txBody>
                  <a:tcPr marL="9525" marR="9525" marT="9525" marB="0" anchor="b"/>
                </a:tc>
                <a:tc>
                  <a:txBody>
                    <a:bodyPr/>
                    <a:lstStyle/>
                    <a:p>
                      <a:pPr algn="ctr" fontAlgn="b"/>
                      <a:r>
                        <a:rPr lang="ru-RU" sz="1000" b="1" i="0" u="none" strike="noStrike" dirty="0" smtClean="0">
                          <a:effectLst/>
                          <a:latin typeface="Arial" panose="020B0604020202020204" pitchFamily="34" charset="0"/>
                        </a:rPr>
                        <a:t>6 778 915,6</a:t>
                      </a:r>
                      <a:endParaRPr lang="ru-RU" sz="1000" b="1" i="0" u="none" strike="noStrike" dirty="0">
                        <a:effectLst/>
                        <a:latin typeface="Arial" panose="020B0604020202020204" pitchFamily="34" charset="0"/>
                      </a:endParaRP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6 467 167,9</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6 976 395,3</a:t>
                      </a:r>
                    </a:p>
                  </a:txBody>
                  <a:tcPr marL="9525" marR="9525" marT="9525" marB="0" anchor="ctr"/>
                </a:tc>
                <a:tc>
                  <a:txBody>
                    <a:bodyPr/>
                    <a:lstStyle/>
                    <a:p>
                      <a:pPr marL="0" algn="ctr" defTabSz="914400" rtl="0" eaLnBrk="1" fontAlgn="b" latinLnBrk="0" hangingPunct="1"/>
                      <a:r>
                        <a:rPr lang="ru-RU" sz="1000" b="1" i="0" u="none" strike="noStrike" kern="1200" dirty="0" smtClean="0">
                          <a:solidFill>
                            <a:schemeClr val="dk1"/>
                          </a:solidFill>
                          <a:effectLst/>
                          <a:latin typeface="Arial" panose="020B0604020202020204" pitchFamily="34" charset="0"/>
                          <a:ea typeface="+mn-ea"/>
                          <a:cs typeface="+mn-cs"/>
                        </a:rPr>
                        <a:t>99,2</a:t>
                      </a:r>
                      <a:endParaRPr lang="ru-RU" sz="1000" b="1" i="0" u="none" strike="noStrike" kern="1200" dirty="0">
                        <a:solidFill>
                          <a:schemeClr val="dk1"/>
                        </a:solidFill>
                        <a:effectLst/>
                        <a:latin typeface="Arial" panose="020B0604020202020204" pitchFamily="34" charset="0"/>
                        <a:ea typeface="+mn-ea"/>
                        <a:cs typeface="+mn-cs"/>
                      </a:endParaRP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6 434 604,1</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6 339 082,2</a:t>
                      </a:r>
                    </a:p>
                  </a:txBody>
                  <a:tcPr marL="9525" marR="9525" marT="9525" marB="0" anchor="ctr"/>
                </a:tc>
                <a:extLst>
                  <a:ext uri="{0D108BD9-81ED-4DB2-BD59-A6C34878D82A}">
                    <a16:rowId xmlns:a16="http://schemas.microsoft.com/office/drawing/2014/main" val="2196485775"/>
                  </a:ext>
                </a:extLst>
              </a:tr>
              <a:tr h="223392">
                <a:tc>
                  <a:txBody>
                    <a:bodyPr/>
                    <a:lstStyle/>
                    <a:p>
                      <a:pPr algn="l" fontAlgn="b"/>
                      <a:r>
                        <a:rPr lang="ru-RU" sz="1000" b="0" i="1" u="none" strike="noStrike">
                          <a:effectLst/>
                          <a:latin typeface="Arial" panose="020B0604020202020204" pitchFamily="34" charset="0"/>
                        </a:rPr>
                        <a:t> </a:t>
                      </a:r>
                    </a:p>
                  </a:txBody>
                  <a:tcPr marL="9525" marR="9525" marT="9525" marB="0" anchor="b"/>
                </a:tc>
                <a:tc>
                  <a:txBody>
                    <a:bodyPr/>
                    <a:lstStyle/>
                    <a:p>
                      <a:pPr algn="l" fontAlgn="b"/>
                      <a:r>
                        <a:rPr lang="ru-RU" sz="1000" b="1" i="0" u="none" strike="noStrike">
                          <a:effectLst/>
                          <a:latin typeface="Arial" panose="020B0604020202020204" pitchFamily="34" charset="0"/>
                        </a:rPr>
                        <a:t>Непрограммные расходы</a:t>
                      </a:r>
                    </a:p>
                  </a:txBody>
                  <a:tcPr marL="9525" marR="9525" marT="9525" marB="0" anchor="b"/>
                </a:tc>
                <a:tc>
                  <a:txBody>
                    <a:bodyPr/>
                    <a:lstStyle/>
                    <a:p>
                      <a:pPr algn="ctr" fontAlgn="b"/>
                      <a:r>
                        <a:rPr lang="ru-RU" sz="1000" b="1" i="0" u="none" strike="noStrike" dirty="0" smtClean="0">
                          <a:effectLst/>
                          <a:latin typeface="Arial" panose="020B0604020202020204" pitchFamily="34" charset="0"/>
                        </a:rPr>
                        <a:t>39 827,0</a:t>
                      </a:r>
                      <a:endParaRPr lang="ru-RU" sz="1000" b="1" i="0" u="none" strike="noStrike" dirty="0">
                        <a:effectLst/>
                        <a:latin typeface="Arial" panose="020B0604020202020204" pitchFamily="34" charset="0"/>
                      </a:endParaRP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45 872,7</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56 000,7</a:t>
                      </a:r>
                    </a:p>
                  </a:txBody>
                  <a:tcPr marL="9525" marR="9525" marT="9525" marB="0" anchor="ctr"/>
                </a:tc>
                <a:tc>
                  <a:txBody>
                    <a:bodyPr/>
                    <a:lstStyle/>
                    <a:p>
                      <a:pPr marL="0" algn="ctr" defTabSz="914400" rtl="0" eaLnBrk="1" fontAlgn="b" latinLnBrk="0" hangingPunct="1"/>
                      <a:r>
                        <a:rPr lang="ru-RU" sz="1000" b="1" i="0" u="none" strike="noStrike" kern="1200" dirty="0" smtClean="0">
                          <a:solidFill>
                            <a:schemeClr val="dk1"/>
                          </a:solidFill>
                          <a:effectLst/>
                          <a:latin typeface="Arial" panose="020B0604020202020204" pitchFamily="34" charset="0"/>
                          <a:ea typeface="+mn-ea"/>
                          <a:cs typeface="+mn-cs"/>
                        </a:rPr>
                        <a:t>0,8</a:t>
                      </a:r>
                      <a:endParaRPr lang="ru-RU" sz="1000" b="1" i="0" u="none" strike="noStrike" kern="1200" dirty="0">
                        <a:solidFill>
                          <a:schemeClr val="dk1"/>
                        </a:solidFill>
                        <a:effectLst/>
                        <a:latin typeface="Arial" panose="020B0604020202020204" pitchFamily="34" charset="0"/>
                        <a:ea typeface="+mn-ea"/>
                        <a:cs typeface="+mn-cs"/>
                      </a:endParaRP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104 615,9</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114 615,9</a:t>
                      </a:r>
                    </a:p>
                  </a:txBody>
                  <a:tcPr marL="9525" marR="9525" marT="9525" marB="0" anchor="ctr"/>
                </a:tc>
                <a:extLst>
                  <a:ext uri="{0D108BD9-81ED-4DB2-BD59-A6C34878D82A}">
                    <a16:rowId xmlns:a16="http://schemas.microsoft.com/office/drawing/2014/main" val="3159131539"/>
                  </a:ext>
                </a:extLst>
              </a:tr>
            </a:tbl>
          </a:graphicData>
        </a:graphic>
      </p:graphicFrame>
      <p:sp>
        <p:nvSpPr>
          <p:cNvPr id="4" name="Номер слайда 3">
            <a:extLst>
              <a:ext uri="{FF2B5EF4-FFF2-40B4-BE49-F238E27FC236}">
                <a16:creationId xmlns:a16="http://schemas.microsoft.com/office/drawing/2014/main" id="{C18891BB-5166-4966-A2B2-507D4C4B667D}"/>
              </a:ext>
            </a:extLst>
          </p:cNvPr>
          <p:cNvSpPr>
            <a:spLocks noGrp="1"/>
          </p:cNvSpPr>
          <p:nvPr>
            <p:ph type="sldNum" sz="quarter" idx="12"/>
          </p:nvPr>
        </p:nvSpPr>
        <p:spPr>
          <a:xfrm>
            <a:off x="9448800" y="6479294"/>
            <a:ext cx="2743200" cy="365125"/>
          </a:xfrm>
        </p:spPr>
        <p:txBody>
          <a:bodyPr/>
          <a:lstStyle/>
          <a:p>
            <a:fld id="{E4EB6E89-BA87-4003-BD23-6BDF40F3EBED}" type="slidenum">
              <a:rPr lang="ru-RU" smtClean="0"/>
              <a:pPr/>
              <a:t>41</a:t>
            </a:fld>
            <a:endParaRPr lang="ru-RU" dirty="0"/>
          </a:p>
        </p:txBody>
      </p:sp>
      <p:pic>
        <p:nvPicPr>
          <p:cNvPr id="6" name="Объект 6">
            <a:extLst>
              <a:ext uri="{FF2B5EF4-FFF2-40B4-BE49-F238E27FC236}">
                <a16:creationId xmlns:a16="http://schemas.microsoft.com/office/drawing/2014/main" id="{8B7AF1B3-69B4-4E15-9CB9-85191F95766F}"/>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
        <p:nvSpPr>
          <p:cNvPr id="9" name="Заголовок 1">
            <a:extLst>
              <a:ext uri="{FF2B5EF4-FFF2-40B4-BE49-F238E27FC236}">
                <a16:creationId xmlns:a16="http://schemas.microsoft.com/office/drawing/2014/main" id="{67C7427A-4A39-4372-A52E-5F190622DA50}"/>
              </a:ext>
            </a:extLst>
          </p:cNvPr>
          <p:cNvSpPr>
            <a:spLocks noGrp="1"/>
          </p:cNvSpPr>
          <p:nvPr>
            <p:ph type="title"/>
          </p:nvPr>
        </p:nvSpPr>
        <p:spPr>
          <a:xfrm>
            <a:off x="841972" y="145610"/>
            <a:ext cx="11196118" cy="534154"/>
          </a:xfrm>
        </p:spPr>
        <p:txBody>
          <a:bodyPr vert="horz" lIns="91440" tIns="45720" rIns="91440" bIns="45720" rtlCol="0" anchor="ctr">
            <a:noAutofit/>
          </a:bodyPr>
          <a:lstStyle/>
          <a:p>
            <a:pPr algn="ctr"/>
            <a:r>
              <a:rPr lang="ru-RU" sz="1800" dirty="0">
                <a:latin typeface="Century Gothic" panose="020B0502020202020204" pitchFamily="34" charset="0"/>
              </a:rPr>
              <a:t>Расходы бюджета городского округа Долгопрудный на </a:t>
            </a:r>
            <a:r>
              <a:rPr lang="ru-RU" sz="1800" dirty="0">
                <a:latin typeface="Century Gothic" panose="020B0502020202020204" pitchFamily="34" charset="0"/>
              </a:rPr>
              <a:t>2023- 2027 гг</a:t>
            </a:r>
            <a:r>
              <a:rPr lang="ru-RU" sz="1800" dirty="0">
                <a:latin typeface="Century Gothic" panose="020B0502020202020204" pitchFamily="34" charset="0"/>
              </a:rPr>
              <a:t>., сформированные по муниципальным программам и непрограммным направлениям деятельности: </a:t>
            </a:r>
          </a:p>
        </p:txBody>
      </p:sp>
    </p:spTree>
    <p:extLst>
      <p:ext uri="{BB962C8B-B14F-4D97-AF65-F5344CB8AC3E}">
        <p14:creationId xmlns:p14="http://schemas.microsoft.com/office/powerpoint/2010/main" val="1513246862"/>
      </p:ext>
    </p:extLst>
  </p:cSld>
  <p:clrMapOvr>
    <a:masterClrMapping/>
  </p:clrMapOvr>
  <p:transition spd="med">
    <p:split/>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Объект 4">
            <a:extLst>
              <a:ext uri="{FF2B5EF4-FFF2-40B4-BE49-F238E27FC236}">
                <a16:creationId xmlns:a16="http://schemas.microsoft.com/office/drawing/2014/main" id="{87A39514-859A-4584-8DC3-8A4E1BE49FF6}"/>
              </a:ext>
            </a:extLst>
          </p:cNvPr>
          <p:cNvGraphicFramePr>
            <a:graphicFrameLocks noGrp="1"/>
          </p:cNvGraphicFramePr>
          <p:nvPr>
            <p:ph idx="1"/>
            <p:extLst>
              <p:ext uri="{D42A27DB-BD31-4B8C-83A1-F6EECF244321}">
                <p14:modId xmlns:p14="http://schemas.microsoft.com/office/powerpoint/2010/main" val="2321803267"/>
              </p:ext>
            </p:extLst>
          </p:nvPr>
        </p:nvGraphicFramePr>
        <p:xfrm>
          <a:off x="398352" y="1358019"/>
          <a:ext cx="11389262" cy="3033880"/>
        </p:xfrm>
        <a:graphic>
          <a:graphicData uri="http://schemas.openxmlformats.org/drawingml/2006/table">
            <a:tbl>
              <a:tblPr>
                <a:tableStyleId>{5C22544A-7EE6-4342-B048-85BDC9FD1C3A}</a:tableStyleId>
              </a:tblPr>
              <a:tblGrid>
                <a:gridCol w="542863">
                  <a:extLst>
                    <a:ext uri="{9D8B030D-6E8A-4147-A177-3AD203B41FA5}">
                      <a16:colId xmlns:a16="http://schemas.microsoft.com/office/drawing/2014/main" val="2029847890"/>
                    </a:ext>
                  </a:extLst>
                </a:gridCol>
                <a:gridCol w="2942315">
                  <a:extLst>
                    <a:ext uri="{9D8B030D-6E8A-4147-A177-3AD203B41FA5}">
                      <a16:colId xmlns:a16="http://schemas.microsoft.com/office/drawing/2014/main" val="3673370445"/>
                    </a:ext>
                  </a:extLst>
                </a:gridCol>
                <a:gridCol w="1107440">
                  <a:extLst>
                    <a:ext uri="{9D8B030D-6E8A-4147-A177-3AD203B41FA5}">
                      <a16:colId xmlns:a16="http://schemas.microsoft.com/office/drawing/2014/main" val="2861645146"/>
                    </a:ext>
                  </a:extLst>
                </a:gridCol>
                <a:gridCol w="933725">
                  <a:extLst>
                    <a:ext uri="{9D8B030D-6E8A-4147-A177-3AD203B41FA5}">
                      <a16:colId xmlns:a16="http://schemas.microsoft.com/office/drawing/2014/main" val="827910984"/>
                    </a:ext>
                  </a:extLst>
                </a:gridCol>
                <a:gridCol w="933725">
                  <a:extLst>
                    <a:ext uri="{9D8B030D-6E8A-4147-A177-3AD203B41FA5}">
                      <a16:colId xmlns:a16="http://schemas.microsoft.com/office/drawing/2014/main" val="3097213644"/>
                    </a:ext>
                  </a:extLst>
                </a:gridCol>
                <a:gridCol w="977153">
                  <a:extLst>
                    <a:ext uri="{9D8B030D-6E8A-4147-A177-3AD203B41FA5}">
                      <a16:colId xmlns:a16="http://schemas.microsoft.com/office/drawing/2014/main" val="2045494911"/>
                    </a:ext>
                  </a:extLst>
                </a:gridCol>
                <a:gridCol w="955439">
                  <a:extLst>
                    <a:ext uri="{9D8B030D-6E8A-4147-A177-3AD203B41FA5}">
                      <a16:colId xmlns:a16="http://schemas.microsoft.com/office/drawing/2014/main" val="3260959741"/>
                    </a:ext>
                  </a:extLst>
                </a:gridCol>
                <a:gridCol w="1053153">
                  <a:extLst>
                    <a:ext uri="{9D8B030D-6E8A-4147-A177-3AD203B41FA5}">
                      <a16:colId xmlns:a16="http://schemas.microsoft.com/office/drawing/2014/main" val="848911087"/>
                    </a:ext>
                  </a:extLst>
                </a:gridCol>
                <a:gridCol w="955439">
                  <a:extLst>
                    <a:ext uri="{9D8B030D-6E8A-4147-A177-3AD203B41FA5}">
                      <a16:colId xmlns:a16="http://schemas.microsoft.com/office/drawing/2014/main" val="445752205"/>
                    </a:ext>
                  </a:extLst>
                </a:gridCol>
                <a:gridCol w="988010">
                  <a:extLst>
                    <a:ext uri="{9D8B030D-6E8A-4147-A177-3AD203B41FA5}">
                      <a16:colId xmlns:a16="http://schemas.microsoft.com/office/drawing/2014/main" val="136295969"/>
                    </a:ext>
                  </a:extLst>
                </a:gridCol>
              </a:tblGrid>
              <a:tr h="547125">
                <a:tc>
                  <a:txBody>
                    <a:bodyPr/>
                    <a:lstStyle/>
                    <a:p>
                      <a:pPr algn="ctr" fontAlgn="ctr"/>
                      <a:r>
                        <a:rPr lang="ru-RU" sz="1050" b="0" i="0" u="none" strike="noStrike" kern="1200" dirty="0">
                          <a:solidFill>
                            <a:schemeClr val="tx1"/>
                          </a:solidFill>
                          <a:effectLst/>
                          <a:latin typeface="+mn-lt"/>
                          <a:ea typeface="+mn-ea"/>
                          <a:cs typeface="+mn-cs"/>
                        </a:rPr>
                        <a:t>№ п/п</a:t>
                      </a:r>
                    </a:p>
                  </a:txBody>
                  <a:tcPr marL="6562" marR="6562" marT="6562" marB="0" anchor="ctr"/>
                </a:tc>
                <a:tc>
                  <a:txBody>
                    <a:bodyPr/>
                    <a:lstStyle/>
                    <a:p>
                      <a:pPr algn="ctr" fontAlgn="ctr"/>
                      <a:r>
                        <a:rPr lang="ru-RU" sz="1050" b="0" i="0" u="none" strike="noStrike" kern="1200" dirty="0">
                          <a:solidFill>
                            <a:schemeClr val="tx1"/>
                          </a:solidFill>
                          <a:effectLst/>
                          <a:latin typeface="+mn-lt"/>
                          <a:ea typeface="+mn-ea"/>
                          <a:cs typeface="+mn-cs"/>
                        </a:rPr>
                        <a:t>Наименование муниципальной программы/подпрограммы/показателя</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Вид показателя</a:t>
                      </a:r>
                      <a:endParaRPr lang="ru-RU" sz="1050" b="0" i="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b="0" i="0" u="none" strike="noStrike" kern="1200" dirty="0">
                          <a:solidFill>
                            <a:schemeClr val="tx1"/>
                          </a:solidFill>
                          <a:effectLst/>
                          <a:latin typeface="+mn-lt"/>
                          <a:ea typeface="+mn-ea"/>
                          <a:cs typeface="+mn-cs"/>
                        </a:rPr>
                        <a:t>Единица измерения</a:t>
                      </a:r>
                    </a:p>
                  </a:txBody>
                  <a:tcPr marL="6562" marR="6562" marT="6562" marB="0" anchor="ctr"/>
                </a:tc>
                <a:tc>
                  <a:txBody>
                    <a:bodyPr/>
                    <a:lstStyle/>
                    <a:p>
                      <a:pPr algn="ctr" fontAlgn="ctr"/>
                      <a:r>
                        <a:rPr lang="ru-RU" sz="1050" b="0" i="0" u="none" strike="noStrike" kern="1200">
                          <a:solidFill>
                            <a:schemeClr val="tx1"/>
                          </a:solidFill>
                          <a:effectLst/>
                          <a:latin typeface="+mn-lt"/>
                          <a:ea typeface="+mn-ea"/>
                          <a:cs typeface="+mn-cs"/>
                        </a:rPr>
                        <a:t>Базовое значение</a:t>
                      </a:r>
                    </a:p>
                  </a:txBody>
                  <a:tcPr marL="6562" marR="6562" marT="6562" marB="0" anchor="ctr"/>
                </a:tc>
                <a:tc>
                  <a:txBody>
                    <a:bodyPr/>
                    <a:lstStyle/>
                    <a:p>
                      <a:pPr algn="ctr" fontAlgn="ctr"/>
                      <a:r>
                        <a:rPr lang="ru-RU" sz="1050" b="0" i="0" u="none" strike="noStrike" kern="1200" dirty="0">
                          <a:solidFill>
                            <a:schemeClr val="tx1"/>
                          </a:solidFill>
                          <a:effectLst/>
                          <a:latin typeface="+mn-lt"/>
                          <a:ea typeface="+mn-ea"/>
                          <a:cs typeface="+mn-cs"/>
                        </a:rPr>
                        <a:t>Достигнутое </a:t>
                      </a:r>
                      <a:r>
                        <a:rPr lang="ru-RU" sz="1050" b="0" i="0" u="none" strike="noStrike" kern="1200" dirty="0" smtClean="0">
                          <a:solidFill>
                            <a:schemeClr val="tx1"/>
                          </a:solidFill>
                          <a:effectLst/>
                          <a:latin typeface="+mn-lt"/>
                          <a:ea typeface="+mn-ea"/>
                          <a:cs typeface="+mn-cs"/>
                        </a:rPr>
                        <a:t>2023 </a:t>
                      </a:r>
                      <a:r>
                        <a:rPr lang="ru-RU" sz="1050" b="0" i="0" u="none" strike="noStrike" kern="1200" dirty="0">
                          <a:solidFill>
                            <a:schemeClr val="tx1"/>
                          </a:solidFill>
                          <a:effectLst/>
                          <a:latin typeface="+mn-lt"/>
                          <a:ea typeface="+mn-ea"/>
                          <a:cs typeface="+mn-cs"/>
                        </a:rPr>
                        <a:t>года</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a:t>
                      </a:r>
                      <a:r>
                        <a:rPr lang="ru-RU" sz="1050" b="0" i="0" u="none" strike="noStrike" kern="1200" dirty="0" smtClean="0">
                          <a:solidFill>
                            <a:schemeClr val="tx1"/>
                          </a:solidFill>
                          <a:effectLst/>
                          <a:latin typeface="+mn-lt"/>
                          <a:ea typeface="+mn-ea"/>
                          <a:cs typeface="+mn-cs"/>
                        </a:rPr>
                        <a:t>2024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2025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2026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2027 </a:t>
                      </a:r>
                      <a:r>
                        <a:rPr lang="ru-RU" sz="1050" b="0" i="0" u="none" strike="noStrike" kern="1200" dirty="0">
                          <a:solidFill>
                            <a:schemeClr val="tx1"/>
                          </a:solidFill>
                          <a:effectLst/>
                          <a:latin typeface="+mn-lt"/>
                          <a:ea typeface="+mn-ea"/>
                          <a:cs typeface="+mn-cs"/>
                        </a:rPr>
                        <a:t>год</a:t>
                      </a:r>
                    </a:p>
                  </a:txBody>
                  <a:tcPr marL="6562" marR="6562" marT="6562" marB="0" anchor="ctr"/>
                </a:tc>
                <a:extLst>
                  <a:ext uri="{0D108BD9-81ED-4DB2-BD59-A6C34878D82A}">
                    <a16:rowId xmlns:a16="http://schemas.microsoft.com/office/drawing/2014/main" val="1342674555"/>
                  </a:ext>
                </a:extLst>
              </a:tr>
              <a:tr h="285910">
                <a:tc>
                  <a:txBody>
                    <a:bodyPr/>
                    <a:lstStyle/>
                    <a:p>
                      <a:pPr algn="ctr" fontAlgn="ctr"/>
                      <a:r>
                        <a:rPr lang="ru-RU" sz="1050" b="0" i="0" u="none" strike="noStrike" kern="1200">
                          <a:solidFill>
                            <a:schemeClr val="tx1"/>
                          </a:solidFill>
                          <a:effectLst/>
                          <a:latin typeface="+mn-lt"/>
                          <a:ea typeface="+mn-ea"/>
                          <a:cs typeface="+mn-cs"/>
                        </a:rPr>
                        <a:t>1</a:t>
                      </a:r>
                    </a:p>
                  </a:txBody>
                  <a:tcPr marL="6562" marR="6562" marT="6562" marB="0" anchor="ctr"/>
                </a:tc>
                <a:tc>
                  <a:txBody>
                    <a:bodyPr/>
                    <a:lstStyle/>
                    <a:p>
                      <a:pPr algn="ctr" fontAlgn="ctr"/>
                      <a:r>
                        <a:rPr lang="ru-RU" sz="1050" b="0" i="0" u="none" strike="noStrike" kern="1200" dirty="0">
                          <a:solidFill>
                            <a:schemeClr val="tx1"/>
                          </a:solidFill>
                          <a:effectLst/>
                          <a:latin typeface="+mn-lt"/>
                          <a:ea typeface="+mn-ea"/>
                          <a:cs typeface="+mn-cs"/>
                        </a:rPr>
                        <a:t>2</a:t>
                      </a:r>
                    </a:p>
                  </a:txBody>
                  <a:tcPr marL="6562" marR="6562" marT="6562" marB="0" anchor="ctr"/>
                </a:tc>
                <a:tc>
                  <a:txBody>
                    <a:bodyPr/>
                    <a:lstStyle/>
                    <a:p>
                      <a:pPr algn="ctr" fontAlgn="ctr"/>
                      <a:r>
                        <a:rPr lang="ru-RU" sz="1050" b="0" i="0" u="none" strike="noStrike" kern="1200">
                          <a:solidFill>
                            <a:schemeClr val="tx1"/>
                          </a:solidFill>
                          <a:effectLst/>
                          <a:latin typeface="+mn-lt"/>
                          <a:ea typeface="+mn-ea"/>
                          <a:cs typeface="+mn-cs"/>
                        </a:rPr>
                        <a:t>3</a:t>
                      </a:r>
                    </a:p>
                  </a:txBody>
                  <a:tcPr marL="6562" marR="6562" marT="6562" marB="0" anchor="ctr"/>
                </a:tc>
                <a:tc>
                  <a:txBody>
                    <a:bodyPr/>
                    <a:lstStyle/>
                    <a:p>
                      <a:pPr algn="ctr" fontAlgn="ctr"/>
                      <a:r>
                        <a:rPr lang="ru-RU" sz="1050" b="0" i="0" u="none" strike="noStrike" kern="1200" dirty="0">
                          <a:solidFill>
                            <a:schemeClr val="tx1"/>
                          </a:solidFill>
                          <a:effectLst/>
                          <a:latin typeface="+mn-lt"/>
                          <a:ea typeface="+mn-ea"/>
                          <a:cs typeface="+mn-cs"/>
                        </a:rPr>
                        <a:t>4</a:t>
                      </a:r>
                    </a:p>
                  </a:txBody>
                  <a:tcPr marL="6562" marR="6562" marT="6562" marB="0" anchor="ctr"/>
                </a:tc>
                <a:tc>
                  <a:txBody>
                    <a:bodyPr/>
                    <a:lstStyle/>
                    <a:p>
                      <a:pPr algn="ctr" fontAlgn="ctr"/>
                      <a:r>
                        <a:rPr lang="ru-RU" sz="1050" b="0" i="0" u="none" strike="noStrike" kern="1200">
                          <a:solidFill>
                            <a:schemeClr val="tx1"/>
                          </a:solidFill>
                          <a:effectLst/>
                          <a:latin typeface="+mn-lt"/>
                          <a:ea typeface="+mn-ea"/>
                          <a:cs typeface="+mn-cs"/>
                        </a:rPr>
                        <a:t>5</a:t>
                      </a:r>
                    </a:p>
                  </a:txBody>
                  <a:tcPr marL="6562" marR="6562" marT="6562" marB="0" anchor="ctr"/>
                </a:tc>
                <a:tc>
                  <a:txBody>
                    <a:bodyPr/>
                    <a:lstStyle/>
                    <a:p>
                      <a:pPr algn="ctr" fontAlgn="ctr"/>
                      <a:r>
                        <a:rPr lang="ru-RU" sz="1050" b="0" i="0" u="none" strike="noStrike" kern="1200">
                          <a:solidFill>
                            <a:schemeClr val="tx1"/>
                          </a:solidFill>
                          <a:effectLst/>
                          <a:latin typeface="+mn-lt"/>
                          <a:ea typeface="+mn-ea"/>
                          <a:cs typeface="+mn-cs"/>
                        </a:rPr>
                        <a:t>6</a:t>
                      </a:r>
                    </a:p>
                  </a:txBody>
                  <a:tcPr marL="6562" marR="6562" marT="6562" marB="0" anchor="ctr"/>
                </a:tc>
                <a:tc>
                  <a:txBody>
                    <a:bodyPr/>
                    <a:lstStyle/>
                    <a:p>
                      <a:pPr algn="ctr" fontAlgn="ctr"/>
                      <a:r>
                        <a:rPr lang="ru-RU" sz="1050" b="0" i="0" u="none" strike="noStrike" kern="1200">
                          <a:solidFill>
                            <a:schemeClr val="tx1"/>
                          </a:solidFill>
                          <a:effectLst/>
                          <a:latin typeface="+mn-lt"/>
                          <a:ea typeface="+mn-ea"/>
                          <a:cs typeface="+mn-cs"/>
                        </a:rPr>
                        <a:t>7</a:t>
                      </a:r>
                    </a:p>
                  </a:txBody>
                  <a:tcPr marL="6562" marR="6562" marT="6562" marB="0" anchor="ctr"/>
                </a:tc>
                <a:tc>
                  <a:txBody>
                    <a:bodyPr/>
                    <a:lstStyle/>
                    <a:p>
                      <a:pPr algn="ctr" fontAlgn="ctr"/>
                      <a:r>
                        <a:rPr lang="ru-RU" sz="1050" b="0" i="0" u="none" strike="noStrike" kern="1200">
                          <a:solidFill>
                            <a:schemeClr val="tx1"/>
                          </a:solidFill>
                          <a:effectLst/>
                          <a:latin typeface="+mn-lt"/>
                          <a:ea typeface="+mn-ea"/>
                          <a:cs typeface="+mn-cs"/>
                        </a:rPr>
                        <a:t>8</a:t>
                      </a:r>
                    </a:p>
                  </a:txBody>
                  <a:tcPr marL="6562" marR="6562" marT="6562" marB="0" anchor="ctr"/>
                </a:tc>
                <a:tc>
                  <a:txBody>
                    <a:bodyPr/>
                    <a:lstStyle/>
                    <a:p>
                      <a:pPr algn="ctr" fontAlgn="ctr"/>
                      <a:r>
                        <a:rPr lang="ru-RU" sz="1050" b="0" i="0" u="none" strike="noStrike" kern="1200">
                          <a:solidFill>
                            <a:schemeClr val="tx1"/>
                          </a:solidFill>
                          <a:effectLst/>
                          <a:latin typeface="+mn-lt"/>
                          <a:ea typeface="+mn-ea"/>
                          <a:cs typeface="+mn-cs"/>
                        </a:rPr>
                        <a:t>9</a:t>
                      </a:r>
                    </a:p>
                  </a:txBody>
                  <a:tcPr marL="6562" marR="6562" marT="6562" marB="0" anchor="ctr"/>
                </a:tc>
                <a:tc>
                  <a:txBody>
                    <a:bodyPr/>
                    <a:lstStyle/>
                    <a:p>
                      <a:pPr algn="ctr" fontAlgn="ctr"/>
                      <a:r>
                        <a:rPr lang="ru-RU" sz="1050" b="0" i="0" u="none" strike="noStrike" kern="1200">
                          <a:solidFill>
                            <a:schemeClr val="tx1"/>
                          </a:solidFill>
                          <a:effectLst/>
                          <a:latin typeface="+mn-lt"/>
                          <a:ea typeface="+mn-ea"/>
                          <a:cs typeface="+mn-cs"/>
                        </a:rPr>
                        <a:t>10</a:t>
                      </a:r>
                    </a:p>
                  </a:txBody>
                  <a:tcPr marL="6562" marR="6562" marT="6562" marB="0" anchor="ctr"/>
                </a:tc>
                <a:extLst>
                  <a:ext uri="{0D108BD9-81ED-4DB2-BD59-A6C34878D82A}">
                    <a16:rowId xmlns:a16="http://schemas.microsoft.com/office/drawing/2014/main" val="1821066480"/>
                  </a:ext>
                </a:extLst>
              </a:tr>
              <a:tr h="547125">
                <a:tc>
                  <a:txBody>
                    <a:bodyPr/>
                    <a:lstStyle/>
                    <a:p>
                      <a:pPr algn="ctr" fontAlgn="ctr"/>
                      <a:r>
                        <a:rPr lang="ru-RU" sz="1050" b="0" i="0" u="none" strike="noStrike" kern="1200" dirty="0">
                          <a:solidFill>
                            <a:schemeClr val="tx1"/>
                          </a:solidFill>
                          <a:effectLst/>
                          <a:latin typeface="+mn-lt"/>
                          <a:ea typeface="+mn-ea"/>
                          <a:cs typeface="+mn-cs"/>
                        </a:rPr>
                        <a:t>1</a:t>
                      </a:r>
                    </a:p>
                  </a:txBody>
                  <a:tcPr marL="6562" marR="6562" marT="6562" marB="0" anchor="ctr"/>
                </a:tc>
                <a:tc>
                  <a:txBody>
                    <a:bodyPr/>
                    <a:lstStyle/>
                    <a:p>
                      <a:pPr algn="l" fontAlgn="ctr"/>
                      <a:r>
                        <a:rPr lang="ru-RU" sz="1050" b="0" i="0" u="none" strike="noStrike" kern="1200" dirty="0">
                          <a:solidFill>
                            <a:schemeClr val="tx1"/>
                          </a:solidFill>
                          <a:effectLst/>
                          <a:latin typeface="+mn-lt"/>
                          <a:ea typeface="+mn-ea"/>
                          <a:cs typeface="+mn-cs"/>
                        </a:rPr>
                        <a:t>Муниципальная программа «Здравоохранение»</a:t>
                      </a:r>
                    </a:p>
                  </a:txBody>
                  <a:tcPr marL="6562" marR="6562" marT="6562" marB="0" anchor="ctr"/>
                </a:tc>
                <a:tc>
                  <a:txBody>
                    <a:bodyPr/>
                    <a:lstStyle/>
                    <a:p>
                      <a:pPr algn="ctr" fontAlgn="ctr"/>
                      <a:r>
                        <a:rPr lang="ru-RU" sz="1050" b="0" i="0" u="none" strike="noStrike" kern="1200" dirty="0">
                          <a:solidFill>
                            <a:schemeClr val="tx1"/>
                          </a:solidFill>
                          <a:effectLst/>
                          <a:latin typeface="+mn-lt"/>
                          <a:ea typeface="+mn-ea"/>
                          <a:cs typeface="+mn-cs"/>
                        </a:rPr>
                        <a:t> </a:t>
                      </a:r>
                    </a:p>
                  </a:txBody>
                  <a:tcPr marL="6562" marR="6562" marT="6562" marB="0" anchor="ctr"/>
                </a:tc>
                <a:tc>
                  <a:txBody>
                    <a:bodyPr/>
                    <a:lstStyle/>
                    <a:p>
                      <a:pPr algn="ctr" fontAlgn="ctr"/>
                      <a:r>
                        <a:rPr lang="ru-RU" sz="1050" b="0" i="0" u="none" strike="noStrike" kern="1200" dirty="0">
                          <a:solidFill>
                            <a:schemeClr val="tx1"/>
                          </a:solidFill>
                          <a:effectLst/>
                          <a:latin typeface="+mn-lt"/>
                          <a:ea typeface="+mn-ea"/>
                          <a:cs typeface="+mn-cs"/>
                        </a:rPr>
                        <a:t> </a:t>
                      </a:r>
                    </a:p>
                  </a:txBody>
                  <a:tcPr marL="6562" marR="6562" marT="6562" marB="0" anchor="ctr"/>
                </a:tc>
                <a:tc>
                  <a:txBody>
                    <a:bodyPr/>
                    <a:lstStyle/>
                    <a:p>
                      <a:pPr algn="ctr" fontAlgn="ctr"/>
                      <a:r>
                        <a:rPr lang="ru-RU" sz="1050" b="0" i="0" u="none" strike="noStrike" kern="1200" dirty="0">
                          <a:solidFill>
                            <a:schemeClr val="tx1"/>
                          </a:solidFill>
                          <a:effectLst/>
                          <a:latin typeface="+mn-lt"/>
                          <a:ea typeface="+mn-ea"/>
                          <a:cs typeface="+mn-cs"/>
                        </a:rPr>
                        <a:t> </a:t>
                      </a:r>
                    </a:p>
                  </a:txBody>
                  <a:tcPr marL="6562" marR="6562" marT="6562" marB="0" anchor="ctr"/>
                </a:tc>
                <a:tc>
                  <a:txBody>
                    <a:bodyPr/>
                    <a:lstStyle/>
                    <a:p>
                      <a:pPr algn="ctr" fontAlgn="ctr"/>
                      <a:r>
                        <a:rPr lang="ru-RU" sz="1050" b="0" i="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050" b="0" i="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050" b="0" i="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050" b="0" i="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050" b="0" i="0" u="none" strike="noStrike" kern="1200">
                          <a:solidFill>
                            <a:schemeClr val="tx1"/>
                          </a:solidFill>
                          <a:effectLst/>
                          <a:latin typeface="+mn-lt"/>
                          <a:ea typeface="+mn-ea"/>
                          <a:cs typeface="+mn-cs"/>
                        </a:rPr>
                        <a:t> </a:t>
                      </a:r>
                    </a:p>
                  </a:txBody>
                  <a:tcPr marL="6562" marR="6562" marT="6562" marB="0" anchor="ctr"/>
                </a:tc>
                <a:extLst>
                  <a:ext uri="{0D108BD9-81ED-4DB2-BD59-A6C34878D82A}">
                    <a16:rowId xmlns:a16="http://schemas.microsoft.com/office/drawing/2014/main" val="3743262393"/>
                  </a:ext>
                </a:extLst>
              </a:tr>
              <a:tr h="820686">
                <a:tc>
                  <a:txBody>
                    <a:bodyPr/>
                    <a:lstStyle/>
                    <a:p>
                      <a:pPr algn="ctr" fontAlgn="ctr"/>
                      <a:r>
                        <a:rPr lang="ru-RU" sz="1050" b="0" i="0" u="none" strike="noStrike" kern="1200" dirty="0" smtClean="0">
                          <a:solidFill>
                            <a:schemeClr val="tx1"/>
                          </a:solidFill>
                          <a:effectLst/>
                          <a:latin typeface="+mn-lt"/>
                          <a:ea typeface="+mn-ea"/>
                          <a:cs typeface="+mn-cs"/>
                        </a:rPr>
                        <a:t>1.</a:t>
                      </a:r>
                      <a:endParaRPr lang="ru-RU" sz="1050" b="0" i="0" u="none" strike="noStrike" kern="1200" dirty="0">
                        <a:solidFill>
                          <a:schemeClr val="tx1"/>
                        </a:solidFill>
                        <a:effectLst/>
                        <a:latin typeface="+mn-lt"/>
                        <a:ea typeface="+mn-ea"/>
                        <a:cs typeface="+mn-cs"/>
                      </a:endParaRPr>
                    </a:p>
                  </a:txBody>
                  <a:tcPr marL="6562" marR="6562" marT="6562" marB="0" anchor="ctr"/>
                </a:tc>
                <a:tc>
                  <a:txBody>
                    <a:bodyPr/>
                    <a:lstStyle/>
                    <a:p>
                      <a:pPr algn="l" fontAlgn="b"/>
                      <a:r>
                        <a:rPr lang="ru-RU" sz="1050" b="0" i="0" u="none" strike="noStrike" kern="1200" dirty="0" smtClean="0">
                          <a:solidFill>
                            <a:schemeClr val="tx1"/>
                          </a:solidFill>
                          <a:effectLst/>
                          <a:latin typeface="+mn-lt"/>
                          <a:ea typeface="+mn-ea"/>
                          <a:cs typeface="+mn-cs"/>
                        </a:rPr>
                        <a:t>Жилье – медикам, нуждающихся в обеспечении жильем</a:t>
                      </a:r>
                      <a:endParaRPr lang="ru-RU" sz="1050" b="0" i="0" u="none" strike="noStrike" kern="1200" dirty="0">
                        <a:solidFill>
                          <a:schemeClr val="tx1"/>
                        </a:solidFill>
                        <a:effectLst/>
                        <a:latin typeface="+mn-lt"/>
                        <a:ea typeface="+mn-ea"/>
                        <a:cs typeface="+mn-cs"/>
                      </a:endParaRPr>
                    </a:p>
                  </a:txBody>
                  <a:tcPr marL="6562" marR="6562" marT="6562" marB="0"/>
                </a:tc>
                <a:tc>
                  <a:txBody>
                    <a:bodyPr/>
                    <a:lstStyle/>
                    <a:p>
                      <a:pPr algn="ctr" fontAlgn="ctr"/>
                      <a:r>
                        <a:rPr lang="ru-RU" sz="1050" b="0" i="0" u="none" strike="noStrike" kern="1200" dirty="0" smtClean="0">
                          <a:solidFill>
                            <a:schemeClr val="tx1"/>
                          </a:solidFill>
                          <a:effectLst/>
                          <a:latin typeface="+mn-lt"/>
                          <a:ea typeface="+mn-ea"/>
                          <a:cs typeface="+mn-cs"/>
                        </a:rPr>
                        <a:t>Показатель муниципальной программы</a:t>
                      </a:r>
                      <a:endParaRPr lang="ru-RU" sz="1050" b="0" i="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b="0" i="0" u="none" strike="noStrike" kern="1200" dirty="0">
                          <a:solidFill>
                            <a:schemeClr val="tx1"/>
                          </a:solidFill>
                          <a:effectLst/>
                          <a:latin typeface="+mn-lt"/>
                          <a:ea typeface="+mn-ea"/>
                          <a:cs typeface="+mn-cs"/>
                        </a:rPr>
                        <a:t>Процент</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100</a:t>
                      </a:r>
                      <a:endParaRPr lang="ru-RU" sz="1050" b="0" i="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100</a:t>
                      </a:r>
                      <a:endParaRPr lang="ru-RU" sz="1050" b="0" i="0" u="none" strike="noStrike" kern="1200" dirty="0">
                        <a:solidFill>
                          <a:schemeClr val="tx1"/>
                        </a:solidFill>
                        <a:effectLst/>
                        <a:latin typeface="+mn-lt"/>
                        <a:ea typeface="+mn-ea"/>
                        <a:cs typeface="+mn-cs"/>
                      </a:endParaRPr>
                    </a:p>
                  </a:txBody>
                  <a:tcPr marL="8535" marR="8535" marT="8535" marB="0" anchor="ctr"/>
                </a:tc>
                <a:tc>
                  <a:txBody>
                    <a:bodyPr/>
                    <a:lstStyle/>
                    <a:p>
                      <a:pPr algn="ctr" fontAlgn="ctr"/>
                      <a:r>
                        <a:rPr lang="ru-RU" sz="1050" b="0" i="0" u="none" strike="noStrike" kern="1200" dirty="0" smtClean="0">
                          <a:solidFill>
                            <a:schemeClr val="tx1"/>
                          </a:solidFill>
                          <a:effectLst/>
                          <a:latin typeface="+mn-lt"/>
                          <a:ea typeface="+mn-ea"/>
                          <a:cs typeface="+mn-cs"/>
                        </a:rPr>
                        <a:t>100</a:t>
                      </a:r>
                      <a:endParaRPr lang="ru-RU" sz="1050" b="0" i="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100</a:t>
                      </a:r>
                      <a:endParaRPr lang="ru-RU" sz="1050" b="0" i="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100</a:t>
                      </a:r>
                      <a:endParaRPr lang="ru-RU" sz="1050" b="0" i="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100</a:t>
                      </a:r>
                      <a:endParaRPr lang="ru-RU" sz="1050" b="0" i="0" u="none" strike="noStrike" kern="1200" dirty="0">
                        <a:solidFill>
                          <a:schemeClr val="tx1"/>
                        </a:solidFill>
                        <a:effectLst/>
                        <a:latin typeface="+mn-lt"/>
                        <a:ea typeface="+mn-ea"/>
                        <a:cs typeface="+mn-cs"/>
                      </a:endParaRPr>
                    </a:p>
                  </a:txBody>
                  <a:tcPr marL="6562" marR="6562" marT="6562" marB="0" anchor="ctr"/>
                </a:tc>
                <a:extLst>
                  <a:ext uri="{0D108BD9-81ED-4DB2-BD59-A6C34878D82A}">
                    <a16:rowId xmlns:a16="http://schemas.microsoft.com/office/drawing/2014/main" val="2353364762"/>
                  </a:ext>
                </a:extLst>
              </a:tr>
              <a:tr h="833034">
                <a:tc>
                  <a:txBody>
                    <a:bodyPr/>
                    <a:lstStyle/>
                    <a:p>
                      <a:pPr algn="ctr" fontAlgn="ctr"/>
                      <a:r>
                        <a:rPr lang="en-US" sz="1050" b="0" i="0" u="none" strike="noStrike" kern="1200" dirty="0" smtClean="0">
                          <a:solidFill>
                            <a:schemeClr val="tx1"/>
                          </a:solidFill>
                          <a:effectLst/>
                          <a:latin typeface="+mn-lt"/>
                          <a:ea typeface="+mn-ea"/>
                          <a:cs typeface="+mn-cs"/>
                        </a:rPr>
                        <a:t>2</a:t>
                      </a:r>
                      <a:r>
                        <a:rPr lang="ru-RU" sz="1050" b="0" i="0" u="none" strike="noStrike" kern="1200" dirty="0" smtClean="0">
                          <a:solidFill>
                            <a:schemeClr val="tx1"/>
                          </a:solidFill>
                          <a:effectLst/>
                          <a:latin typeface="+mn-lt"/>
                          <a:ea typeface="+mn-ea"/>
                          <a:cs typeface="+mn-cs"/>
                        </a:rPr>
                        <a:t>.</a:t>
                      </a:r>
                      <a:endParaRPr lang="ru-RU" sz="1050" b="0" i="0" u="none" strike="noStrike" kern="1200" dirty="0">
                        <a:solidFill>
                          <a:schemeClr val="tx1"/>
                        </a:solidFill>
                        <a:effectLst/>
                        <a:latin typeface="+mn-lt"/>
                        <a:ea typeface="+mn-ea"/>
                        <a:cs typeface="+mn-cs"/>
                      </a:endParaRPr>
                    </a:p>
                  </a:txBody>
                  <a:tcPr marL="6562" marR="6562" marT="6562" marB="0" anchor="ctr"/>
                </a:tc>
                <a:tc>
                  <a:txBody>
                    <a:bodyPr/>
                    <a:lstStyle/>
                    <a:p>
                      <a:pPr algn="l" fontAlgn="b"/>
                      <a:r>
                        <a:rPr lang="ru-RU" sz="1050" b="0" i="0" u="none" strike="noStrike" kern="1200" dirty="0" smtClean="0">
                          <a:solidFill>
                            <a:schemeClr val="tx1"/>
                          </a:solidFill>
                          <a:effectLst/>
                          <a:latin typeface="+mn-lt"/>
                          <a:ea typeface="+mn-ea"/>
                          <a:cs typeface="+mn-cs"/>
                        </a:rPr>
                        <a:t> Диспансеризация определенных групп взрослого населения Московской области</a:t>
                      </a:r>
                      <a:endParaRPr lang="ru-RU" sz="1050" b="0" i="0" u="none" strike="noStrike" kern="1200" dirty="0">
                        <a:solidFill>
                          <a:schemeClr val="tx1"/>
                        </a:solidFill>
                        <a:effectLst/>
                        <a:latin typeface="+mn-lt"/>
                        <a:ea typeface="+mn-ea"/>
                        <a:cs typeface="+mn-cs"/>
                      </a:endParaRPr>
                    </a:p>
                  </a:txBody>
                  <a:tcPr marL="6562" marR="6562" marT="6562" marB="0"/>
                </a:tc>
                <a:tc>
                  <a:txBody>
                    <a:bodyPr/>
                    <a:lstStyle/>
                    <a:p>
                      <a:pPr algn="ctr" fontAlgn="ctr"/>
                      <a:r>
                        <a:rPr lang="ru-RU" sz="1050" b="0" i="0" u="none" strike="noStrike" kern="1200" dirty="0">
                          <a:solidFill>
                            <a:schemeClr val="tx1"/>
                          </a:solidFill>
                          <a:effectLst/>
                          <a:latin typeface="+mn-lt"/>
                          <a:ea typeface="+mn-ea"/>
                          <a:cs typeface="+mn-cs"/>
                        </a:rPr>
                        <a:t>отраслевой приоритетный показатель</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Процент</a:t>
                      </a:r>
                      <a:endParaRPr lang="ru-RU" sz="1050" b="0" i="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100</a:t>
                      </a:r>
                      <a:endParaRPr lang="ru-RU" sz="1050" b="0" i="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100</a:t>
                      </a:r>
                      <a:endParaRPr lang="ru-RU" sz="1050" b="0" i="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100</a:t>
                      </a:r>
                      <a:endParaRPr lang="ru-RU" sz="1050" b="0" i="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100</a:t>
                      </a:r>
                      <a:endParaRPr lang="ru-RU" sz="1050" b="0" i="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100</a:t>
                      </a:r>
                      <a:endParaRPr lang="ru-RU" sz="1050" b="0" i="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100</a:t>
                      </a:r>
                      <a:endParaRPr lang="ru-RU" sz="1050" b="0" i="0" u="none" strike="noStrike" kern="1200" dirty="0">
                        <a:solidFill>
                          <a:schemeClr val="tx1"/>
                        </a:solidFill>
                        <a:effectLst/>
                        <a:latin typeface="+mn-lt"/>
                        <a:ea typeface="+mn-ea"/>
                        <a:cs typeface="+mn-cs"/>
                      </a:endParaRPr>
                    </a:p>
                  </a:txBody>
                  <a:tcPr marL="6562" marR="6562" marT="6562" marB="0" anchor="ctr"/>
                </a:tc>
                <a:extLst>
                  <a:ext uri="{0D108BD9-81ED-4DB2-BD59-A6C34878D82A}">
                    <a16:rowId xmlns:a16="http://schemas.microsoft.com/office/drawing/2014/main" val="1389832410"/>
                  </a:ext>
                </a:extLst>
              </a:tr>
            </a:tbl>
          </a:graphicData>
        </a:graphic>
      </p:graphicFrame>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42</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
        <p:nvSpPr>
          <p:cNvPr id="9" name="Заголовок 1">
            <a:extLst>
              <a:ext uri="{FF2B5EF4-FFF2-40B4-BE49-F238E27FC236}">
                <a16:creationId xmlns:a16="http://schemas.microsoft.com/office/drawing/2014/main" id="{4A903D62-4006-43D4-A0B5-AA6DD19ED797}"/>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Tree>
    <p:extLst>
      <p:ext uri="{BB962C8B-B14F-4D97-AF65-F5344CB8AC3E}">
        <p14:creationId xmlns:p14="http://schemas.microsoft.com/office/powerpoint/2010/main" val="352782242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43</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9EDA2745-30AD-4345-AC75-29A27DA0E81E}"/>
              </a:ext>
            </a:extLst>
          </p:cNvPr>
          <p:cNvGraphicFramePr>
            <a:graphicFrameLocks noGrp="1"/>
          </p:cNvGraphicFramePr>
          <p:nvPr>
            <p:ph idx="1"/>
            <p:extLst/>
          </p:nvPr>
        </p:nvGraphicFramePr>
        <p:xfrm>
          <a:off x="286258" y="969896"/>
          <a:ext cx="11597488" cy="5894172"/>
        </p:xfrm>
        <a:graphic>
          <a:graphicData uri="http://schemas.openxmlformats.org/drawingml/2006/table">
            <a:tbl>
              <a:tblPr>
                <a:tableStyleId>{5C22544A-7EE6-4342-B048-85BDC9FD1C3A}</a:tableStyleId>
              </a:tblPr>
              <a:tblGrid>
                <a:gridCol w="552787">
                  <a:extLst>
                    <a:ext uri="{9D8B030D-6E8A-4147-A177-3AD203B41FA5}">
                      <a16:colId xmlns:a16="http://schemas.microsoft.com/office/drawing/2014/main" val="2783201292"/>
                    </a:ext>
                  </a:extLst>
                </a:gridCol>
                <a:gridCol w="2996110">
                  <a:extLst>
                    <a:ext uri="{9D8B030D-6E8A-4147-A177-3AD203B41FA5}">
                      <a16:colId xmlns:a16="http://schemas.microsoft.com/office/drawing/2014/main" val="673784653"/>
                    </a:ext>
                  </a:extLst>
                </a:gridCol>
                <a:gridCol w="1350456">
                  <a:extLst>
                    <a:ext uri="{9D8B030D-6E8A-4147-A177-3AD203B41FA5}">
                      <a16:colId xmlns:a16="http://schemas.microsoft.com/office/drawing/2014/main" val="3798488760"/>
                    </a:ext>
                  </a:extLst>
                </a:gridCol>
                <a:gridCol w="728025">
                  <a:extLst>
                    <a:ext uri="{9D8B030D-6E8A-4147-A177-3AD203B41FA5}">
                      <a16:colId xmlns:a16="http://schemas.microsoft.com/office/drawing/2014/main" val="358548729"/>
                    </a:ext>
                  </a:extLst>
                </a:gridCol>
                <a:gridCol w="950794">
                  <a:extLst>
                    <a:ext uri="{9D8B030D-6E8A-4147-A177-3AD203B41FA5}">
                      <a16:colId xmlns:a16="http://schemas.microsoft.com/office/drawing/2014/main" val="1455788900"/>
                    </a:ext>
                  </a:extLst>
                </a:gridCol>
                <a:gridCol w="995019">
                  <a:extLst>
                    <a:ext uri="{9D8B030D-6E8A-4147-A177-3AD203B41FA5}">
                      <a16:colId xmlns:a16="http://schemas.microsoft.com/office/drawing/2014/main" val="960422714"/>
                    </a:ext>
                  </a:extLst>
                </a:gridCol>
                <a:gridCol w="972908">
                  <a:extLst>
                    <a:ext uri="{9D8B030D-6E8A-4147-A177-3AD203B41FA5}">
                      <a16:colId xmlns:a16="http://schemas.microsoft.com/office/drawing/2014/main" val="429204864"/>
                    </a:ext>
                  </a:extLst>
                </a:gridCol>
                <a:gridCol w="1072408">
                  <a:extLst>
                    <a:ext uri="{9D8B030D-6E8A-4147-A177-3AD203B41FA5}">
                      <a16:colId xmlns:a16="http://schemas.microsoft.com/office/drawing/2014/main" val="3540511441"/>
                    </a:ext>
                  </a:extLst>
                </a:gridCol>
                <a:gridCol w="972908">
                  <a:extLst>
                    <a:ext uri="{9D8B030D-6E8A-4147-A177-3AD203B41FA5}">
                      <a16:colId xmlns:a16="http://schemas.microsoft.com/office/drawing/2014/main" val="726787547"/>
                    </a:ext>
                  </a:extLst>
                </a:gridCol>
                <a:gridCol w="1006073">
                  <a:extLst>
                    <a:ext uri="{9D8B030D-6E8A-4147-A177-3AD203B41FA5}">
                      <a16:colId xmlns:a16="http://schemas.microsoft.com/office/drawing/2014/main" val="1364049948"/>
                    </a:ext>
                  </a:extLst>
                </a:gridCol>
              </a:tblGrid>
              <a:tr h="361894">
                <a:tc>
                  <a:txBody>
                    <a:bodyPr/>
                    <a:lstStyle/>
                    <a:p>
                      <a:pPr algn="ctr" fontAlgn="ctr"/>
                      <a:r>
                        <a:rPr lang="ru-RU" sz="1050" b="0" i="0" u="none" strike="noStrike" kern="1200" dirty="0">
                          <a:solidFill>
                            <a:schemeClr val="tx1"/>
                          </a:solidFill>
                          <a:effectLst/>
                          <a:latin typeface="+mn-lt"/>
                          <a:ea typeface="+mn-ea"/>
                          <a:cs typeface="+mn-cs"/>
                        </a:rPr>
                        <a:t>№ п/п</a:t>
                      </a:r>
                    </a:p>
                  </a:txBody>
                  <a:tcPr marL="3729" marR="3729" marT="3729" marB="0" anchor="ctr"/>
                </a:tc>
                <a:tc>
                  <a:txBody>
                    <a:bodyPr/>
                    <a:lstStyle/>
                    <a:p>
                      <a:pPr algn="ctr" fontAlgn="ctr"/>
                      <a:r>
                        <a:rPr lang="ru-RU" sz="1050" b="0" i="0" u="none" strike="noStrike" kern="1200" dirty="0">
                          <a:solidFill>
                            <a:schemeClr val="tx1"/>
                          </a:solidFill>
                          <a:effectLst/>
                          <a:latin typeface="+mn-lt"/>
                          <a:ea typeface="+mn-ea"/>
                          <a:cs typeface="+mn-cs"/>
                        </a:rPr>
                        <a:t>Наименование муниципальной программы/подпрограммы/показателя</a:t>
                      </a: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Вид </a:t>
                      </a:r>
                      <a:r>
                        <a:rPr lang="ru-RU" sz="1050" b="0" i="0" u="none" strike="noStrike" kern="1200" dirty="0">
                          <a:solidFill>
                            <a:schemeClr val="tx1"/>
                          </a:solidFill>
                          <a:effectLst/>
                          <a:latin typeface="+mn-lt"/>
                          <a:ea typeface="+mn-ea"/>
                          <a:cs typeface="+mn-cs"/>
                        </a:rPr>
                        <a:t>показателя</a:t>
                      </a:r>
                    </a:p>
                  </a:txBody>
                  <a:tcPr marL="3729" marR="3729" marT="3729" marB="0" anchor="ctr"/>
                </a:tc>
                <a:tc>
                  <a:txBody>
                    <a:bodyPr/>
                    <a:lstStyle/>
                    <a:p>
                      <a:pPr algn="ctr" fontAlgn="ctr"/>
                      <a:r>
                        <a:rPr lang="ru-RU" sz="1050" b="0" i="0" u="none" strike="noStrike" kern="1200">
                          <a:solidFill>
                            <a:schemeClr val="tx1"/>
                          </a:solidFill>
                          <a:effectLst/>
                          <a:latin typeface="+mn-lt"/>
                          <a:ea typeface="+mn-ea"/>
                          <a:cs typeface="+mn-cs"/>
                        </a:rPr>
                        <a:t>Единица измерения</a:t>
                      </a:r>
                    </a:p>
                  </a:txBody>
                  <a:tcPr marL="3729" marR="3729" marT="3729" marB="0" anchor="ctr"/>
                </a:tc>
                <a:tc>
                  <a:txBody>
                    <a:bodyPr/>
                    <a:lstStyle/>
                    <a:p>
                      <a:pPr algn="ctr" fontAlgn="ctr"/>
                      <a:r>
                        <a:rPr lang="ru-RU" sz="1050" b="0" i="0" u="none" strike="noStrike" kern="1200">
                          <a:solidFill>
                            <a:schemeClr val="tx1"/>
                          </a:solidFill>
                          <a:effectLst/>
                          <a:latin typeface="+mn-lt"/>
                          <a:ea typeface="+mn-ea"/>
                          <a:cs typeface="+mn-cs"/>
                        </a:rPr>
                        <a:t>Базовое значение</a:t>
                      </a:r>
                    </a:p>
                  </a:txBody>
                  <a:tcPr marL="3729" marR="3729" marT="3729" marB="0" anchor="ctr"/>
                </a:tc>
                <a:tc>
                  <a:txBody>
                    <a:bodyPr/>
                    <a:lstStyle/>
                    <a:p>
                      <a:pPr algn="ctr" fontAlgn="ctr"/>
                      <a:r>
                        <a:rPr lang="ru-RU" sz="1050" b="0" i="0" u="none" strike="noStrike" kern="1200" dirty="0">
                          <a:solidFill>
                            <a:schemeClr val="tx1"/>
                          </a:solidFill>
                          <a:effectLst/>
                          <a:latin typeface="+mn-lt"/>
                          <a:ea typeface="+mn-ea"/>
                          <a:cs typeface="+mn-cs"/>
                        </a:rPr>
                        <a:t>Достигнутое </a:t>
                      </a:r>
                    </a:p>
                    <a:p>
                      <a:pPr algn="ctr" fontAlgn="ctr"/>
                      <a:r>
                        <a:rPr lang="ru-RU" sz="1050" b="0" i="0" u="none" strike="noStrike" kern="1200" dirty="0" smtClean="0">
                          <a:solidFill>
                            <a:schemeClr val="tx1"/>
                          </a:solidFill>
                          <a:effectLst/>
                          <a:latin typeface="+mn-lt"/>
                          <a:ea typeface="+mn-ea"/>
                          <a:cs typeface="+mn-cs"/>
                        </a:rPr>
                        <a:t>2023 </a:t>
                      </a:r>
                      <a:r>
                        <a:rPr lang="ru-RU" sz="1050" b="0" i="0" u="none" strike="noStrike" kern="1200" dirty="0">
                          <a:solidFill>
                            <a:schemeClr val="tx1"/>
                          </a:solidFill>
                          <a:effectLst/>
                          <a:latin typeface="+mn-lt"/>
                          <a:ea typeface="+mn-ea"/>
                          <a:cs typeface="+mn-cs"/>
                        </a:rPr>
                        <a:t>года</a:t>
                      </a: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2024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2025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2026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2027 </a:t>
                      </a:r>
                      <a:r>
                        <a:rPr lang="ru-RU" sz="1050" b="0" i="0" u="none" strike="noStrike" kern="1200" dirty="0">
                          <a:solidFill>
                            <a:schemeClr val="tx1"/>
                          </a:solidFill>
                          <a:effectLst/>
                          <a:latin typeface="+mn-lt"/>
                          <a:ea typeface="+mn-ea"/>
                          <a:cs typeface="+mn-cs"/>
                        </a:rPr>
                        <a:t>год</a:t>
                      </a:r>
                    </a:p>
                  </a:txBody>
                  <a:tcPr marL="6562" marR="6562" marT="6562" marB="0" anchor="ctr"/>
                </a:tc>
                <a:extLst>
                  <a:ext uri="{0D108BD9-81ED-4DB2-BD59-A6C34878D82A}">
                    <a16:rowId xmlns:a16="http://schemas.microsoft.com/office/drawing/2014/main" val="774196496"/>
                  </a:ext>
                </a:extLst>
              </a:tr>
              <a:tr h="381383">
                <a:tc>
                  <a:txBody>
                    <a:bodyPr/>
                    <a:lstStyle/>
                    <a:p>
                      <a:pPr algn="ctr" fontAlgn="ctr"/>
                      <a:r>
                        <a:rPr lang="ru-RU" sz="1050" b="0" i="0" u="none" strike="noStrike" kern="1200" dirty="0">
                          <a:solidFill>
                            <a:schemeClr val="tx1"/>
                          </a:solidFill>
                          <a:effectLst/>
                          <a:latin typeface="+mn-lt"/>
                          <a:ea typeface="+mn-ea"/>
                          <a:cs typeface="+mn-cs"/>
                        </a:rPr>
                        <a:t>2</a:t>
                      </a:r>
                    </a:p>
                  </a:txBody>
                  <a:tcPr marL="3729" marR="3729" marT="3729" marB="0" anchor="ctr"/>
                </a:tc>
                <a:tc>
                  <a:txBody>
                    <a:bodyPr/>
                    <a:lstStyle/>
                    <a:p>
                      <a:pPr algn="l" fontAlgn="ctr"/>
                      <a:r>
                        <a:rPr lang="ru-RU" sz="1050" b="0" i="0" u="none" strike="noStrike" kern="1200" dirty="0">
                          <a:solidFill>
                            <a:schemeClr val="tx1"/>
                          </a:solidFill>
                          <a:effectLst/>
                          <a:latin typeface="+mn-lt"/>
                          <a:ea typeface="+mn-ea"/>
                          <a:cs typeface="+mn-cs"/>
                        </a:rPr>
                        <a:t>Муниципальная программа «Культура»</a:t>
                      </a:r>
                    </a:p>
                  </a:txBody>
                  <a:tcPr marL="3729" marR="3729" marT="3729" marB="0" anchor="ctr"/>
                </a:tc>
                <a:tc>
                  <a:txBody>
                    <a:bodyPr/>
                    <a:lstStyle/>
                    <a:p>
                      <a:pPr algn="ctr" fontAlgn="ctr"/>
                      <a:r>
                        <a:rPr lang="ru-RU" sz="1050" b="0" i="0" u="none" strike="noStrike" kern="1200">
                          <a:solidFill>
                            <a:schemeClr val="tx1"/>
                          </a:solidFill>
                          <a:effectLst/>
                          <a:latin typeface="+mn-lt"/>
                          <a:ea typeface="+mn-ea"/>
                          <a:cs typeface="+mn-cs"/>
                        </a:rPr>
                        <a:t> </a:t>
                      </a:r>
                    </a:p>
                  </a:txBody>
                  <a:tcPr marL="3729" marR="3729" marT="3729" marB="0" anchor="ctr"/>
                </a:tc>
                <a:tc>
                  <a:txBody>
                    <a:bodyPr/>
                    <a:lstStyle/>
                    <a:p>
                      <a:pPr algn="ctr" fontAlgn="ctr"/>
                      <a:r>
                        <a:rPr lang="ru-RU" sz="1050" b="0" i="0" u="none" strike="noStrike" kern="1200">
                          <a:solidFill>
                            <a:schemeClr val="tx1"/>
                          </a:solidFill>
                          <a:effectLst/>
                          <a:latin typeface="+mn-lt"/>
                          <a:ea typeface="+mn-ea"/>
                          <a:cs typeface="+mn-cs"/>
                        </a:rPr>
                        <a:t> </a:t>
                      </a:r>
                    </a:p>
                  </a:txBody>
                  <a:tcPr marL="3729" marR="3729" marT="3729" marB="0" anchor="ctr"/>
                </a:tc>
                <a:tc>
                  <a:txBody>
                    <a:bodyPr/>
                    <a:lstStyle/>
                    <a:p>
                      <a:pPr algn="ctr" fontAlgn="ctr"/>
                      <a:r>
                        <a:rPr lang="ru-RU" sz="1050" b="0" i="0" u="none" strike="noStrike" kern="1200">
                          <a:solidFill>
                            <a:schemeClr val="tx1"/>
                          </a:solidFill>
                          <a:effectLst/>
                          <a:latin typeface="+mn-lt"/>
                          <a:ea typeface="+mn-ea"/>
                          <a:cs typeface="+mn-cs"/>
                        </a:rPr>
                        <a:t> </a:t>
                      </a:r>
                    </a:p>
                  </a:txBody>
                  <a:tcPr marL="3729" marR="3729" marT="3729" marB="0" anchor="ctr"/>
                </a:tc>
                <a:tc>
                  <a:txBody>
                    <a:bodyPr/>
                    <a:lstStyle/>
                    <a:p>
                      <a:pPr algn="ctr" fontAlgn="ctr"/>
                      <a:r>
                        <a:rPr lang="ru-RU" sz="1050" b="0" i="0" u="none" strike="noStrike" kern="1200">
                          <a:solidFill>
                            <a:schemeClr val="tx1"/>
                          </a:solidFill>
                          <a:effectLst/>
                          <a:latin typeface="+mn-lt"/>
                          <a:ea typeface="+mn-ea"/>
                          <a:cs typeface="+mn-cs"/>
                        </a:rPr>
                        <a:t> </a:t>
                      </a:r>
                    </a:p>
                  </a:txBody>
                  <a:tcPr marL="3729" marR="3729" marT="3729" marB="0" anchor="ctr"/>
                </a:tc>
                <a:tc>
                  <a:txBody>
                    <a:bodyPr/>
                    <a:lstStyle/>
                    <a:p>
                      <a:pPr algn="ctr" fontAlgn="ctr"/>
                      <a:r>
                        <a:rPr lang="ru-RU" sz="1050" b="0" i="0" u="none" strike="noStrike" kern="1200">
                          <a:solidFill>
                            <a:schemeClr val="tx1"/>
                          </a:solidFill>
                          <a:effectLst/>
                          <a:latin typeface="+mn-lt"/>
                          <a:ea typeface="+mn-ea"/>
                          <a:cs typeface="+mn-cs"/>
                        </a:rPr>
                        <a:t> </a:t>
                      </a:r>
                    </a:p>
                  </a:txBody>
                  <a:tcPr marL="3729" marR="3729" marT="3729" marB="0" anchor="ctr"/>
                </a:tc>
                <a:tc>
                  <a:txBody>
                    <a:bodyPr/>
                    <a:lstStyle/>
                    <a:p>
                      <a:pPr algn="ctr" fontAlgn="ctr"/>
                      <a:r>
                        <a:rPr lang="ru-RU" sz="1050" b="0" i="0" u="none" strike="noStrike" kern="1200">
                          <a:solidFill>
                            <a:schemeClr val="tx1"/>
                          </a:solidFill>
                          <a:effectLst/>
                          <a:latin typeface="+mn-lt"/>
                          <a:ea typeface="+mn-ea"/>
                          <a:cs typeface="+mn-cs"/>
                        </a:rPr>
                        <a:t> </a:t>
                      </a:r>
                    </a:p>
                  </a:txBody>
                  <a:tcPr marL="3729" marR="3729" marT="3729" marB="0" anchor="ctr"/>
                </a:tc>
                <a:tc>
                  <a:txBody>
                    <a:bodyPr/>
                    <a:lstStyle/>
                    <a:p>
                      <a:pPr algn="ctr" fontAlgn="ctr"/>
                      <a:r>
                        <a:rPr lang="ru-RU" sz="1050" b="0" i="0" u="none" strike="noStrike" kern="1200">
                          <a:solidFill>
                            <a:schemeClr val="tx1"/>
                          </a:solidFill>
                          <a:effectLst/>
                          <a:latin typeface="+mn-lt"/>
                          <a:ea typeface="+mn-ea"/>
                          <a:cs typeface="+mn-cs"/>
                        </a:rPr>
                        <a:t> </a:t>
                      </a:r>
                    </a:p>
                  </a:txBody>
                  <a:tcPr marL="3729" marR="3729" marT="3729" marB="0" anchor="ctr"/>
                </a:tc>
                <a:tc>
                  <a:txBody>
                    <a:bodyPr/>
                    <a:lstStyle/>
                    <a:p>
                      <a:pPr algn="ctr" fontAlgn="ctr"/>
                      <a:r>
                        <a:rPr lang="ru-RU" sz="1050" b="0" i="0" u="none" strike="noStrike" kern="1200">
                          <a:solidFill>
                            <a:schemeClr val="tx1"/>
                          </a:solidFill>
                          <a:effectLst/>
                          <a:latin typeface="+mn-lt"/>
                          <a:ea typeface="+mn-ea"/>
                          <a:cs typeface="+mn-cs"/>
                        </a:rPr>
                        <a:t> </a:t>
                      </a:r>
                    </a:p>
                  </a:txBody>
                  <a:tcPr marL="3729" marR="3729" marT="3729" marB="0" anchor="ctr"/>
                </a:tc>
                <a:extLst>
                  <a:ext uri="{0D108BD9-81ED-4DB2-BD59-A6C34878D82A}">
                    <a16:rowId xmlns:a16="http://schemas.microsoft.com/office/drawing/2014/main" val="579942817"/>
                  </a:ext>
                </a:extLst>
              </a:tr>
              <a:tr h="626769">
                <a:tc>
                  <a:txBody>
                    <a:bodyPr/>
                    <a:lstStyle/>
                    <a:p>
                      <a:pPr algn="ctr" fontAlgn="ctr"/>
                      <a:r>
                        <a:rPr lang="ru-RU" sz="1050" b="0" i="0" u="none" strike="noStrike" kern="1200" dirty="0" smtClean="0">
                          <a:solidFill>
                            <a:schemeClr val="tx1"/>
                          </a:solidFill>
                          <a:effectLst/>
                          <a:latin typeface="+mn-lt"/>
                          <a:ea typeface="+mn-ea"/>
                          <a:cs typeface="+mn-cs"/>
                        </a:rPr>
                        <a:t>1.</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l" fontAlgn="ctr"/>
                      <a:r>
                        <a:rPr lang="ru-RU" sz="1050" b="0" i="0" u="none" strike="noStrike" kern="1200" dirty="0" smtClean="0">
                          <a:solidFill>
                            <a:schemeClr val="tx1"/>
                          </a:solidFill>
                          <a:effectLst/>
                          <a:latin typeface="+mn-lt"/>
                          <a:ea typeface="+mn-ea"/>
                          <a:cs typeface="+mn-cs"/>
                        </a:rPr>
                        <a:t>Доля детей в возрасте от 5 до 18 лет, охваченных дополнительным образованием сферы культуры</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a:solidFill>
                            <a:schemeClr val="tx1"/>
                          </a:solidFill>
                          <a:effectLst/>
                          <a:latin typeface="+mn-lt"/>
                          <a:ea typeface="+mn-ea"/>
                          <a:cs typeface="+mn-cs"/>
                        </a:rPr>
                        <a:t>Показатель муниципальной программы</a:t>
                      </a: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Процент</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9</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9</a:t>
                      </a:r>
                      <a:endParaRPr lang="ru-RU" sz="1050" b="0" i="0" u="none" strike="noStrike" kern="1200" dirty="0">
                        <a:solidFill>
                          <a:schemeClr val="tx1"/>
                        </a:solidFill>
                        <a:effectLst/>
                        <a:latin typeface="+mn-lt"/>
                        <a:ea typeface="+mn-ea"/>
                        <a:cs typeface="+mn-cs"/>
                      </a:endParaRPr>
                    </a:p>
                  </a:txBody>
                  <a:tcPr marL="5985" marR="5985" marT="5985" marB="0" anchor="ctr"/>
                </a:tc>
                <a:tc>
                  <a:txBody>
                    <a:bodyPr/>
                    <a:lstStyle/>
                    <a:p>
                      <a:pPr algn="ctr" fontAlgn="ctr"/>
                      <a:r>
                        <a:rPr lang="ru-RU" sz="1050" b="0" i="0" u="none" strike="noStrike" kern="1200" dirty="0" smtClean="0">
                          <a:solidFill>
                            <a:schemeClr val="tx1"/>
                          </a:solidFill>
                          <a:effectLst/>
                          <a:latin typeface="+mn-lt"/>
                          <a:ea typeface="+mn-ea"/>
                          <a:cs typeface="+mn-cs"/>
                        </a:rPr>
                        <a:t>9</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9</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9</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9</a:t>
                      </a:r>
                      <a:endParaRPr lang="ru-RU" sz="1050" b="0" i="0" u="none" strike="noStrike" kern="1200" dirty="0">
                        <a:solidFill>
                          <a:schemeClr val="tx1"/>
                        </a:solidFill>
                        <a:effectLst/>
                        <a:latin typeface="+mn-lt"/>
                        <a:ea typeface="+mn-ea"/>
                        <a:cs typeface="+mn-cs"/>
                      </a:endParaRPr>
                    </a:p>
                  </a:txBody>
                  <a:tcPr marL="3729" marR="3729" marT="3729" marB="0" anchor="ctr"/>
                </a:tc>
                <a:extLst>
                  <a:ext uri="{0D108BD9-81ED-4DB2-BD59-A6C34878D82A}">
                    <a16:rowId xmlns:a16="http://schemas.microsoft.com/office/drawing/2014/main" val="750207443"/>
                  </a:ext>
                </a:extLst>
              </a:tr>
              <a:tr h="479056">
                <a:tc>
                  <a:txBody>
                    <a:bodyPr/>
                    <a:lstStyle/>
                    <a:p>
                      <a:pPr algn="ctr" fontAlgn="ctr"/>
                      <a:r>
                        <a:rPr lang="ru-RU" sz="1050" b="0" i="0" u="none" strike="noStrike" kern="1200" dirty="0" smtClean="0">
                          <a:solidFill>
                            <a:schemeClr val="tx1"/>
                          </a:solidFill>
                          <a:effectLst/>
                          <a:latin typeface="+mn-lt"/>
                          <a:ea typeface="+mn-ea"/>
                          <a:cs typeface="+mn-cs"/>
                        </a:rPr>
                        <a:t>2.</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l" fontAlgn="ctr"/>
                      <a:r>
                        <a:rPr lang="ru-RU" sz="1050" b="0" i="0" u="none" strike="noStrike" kern="1200" dirty="0" smtClean="0">
                          <a:solidFill>
                            <a:schemeClr val="tx1"/>
                          </a:solidFill>
                          <a:effectLst/>
                          <a:latin typeface="+mn-lt"/>
                          <a:ea typeface="+mn-ea"/>
                          <a:cs typeface="+mn-cs"/>
                        </a:rPr>
                        <a:t>Количество посещений организаций культуры по отношению к уровню 2017 года (в части посещений библиотек)</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ФОИВ</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a:solidFill>
                            <a:schemeClr val="tx1"/>
                          </a:solidFill>
                          <a:effectLst/>
                          <a:latin typeface="+mn-lt"/>
                          <a:ea typeface="+mn-ea"/>
                          <a:cs typeface="+mn-cs"/>
                        </a:rPr>
                        <a:t>Процент</a:t>
                      </a:r>
                    </a:p>
                  </a:txBody>
                  <a:tcPr marL="3729" marR="3729" marT="3729" marB="0" anchor="ctr"/>
                </a:tc>
                <a:tc>
                  <a:txBody>
                    <a:bodyPr/>
                    <a:lstStyle/>
                    <a:p>
                      <a:pPr algn="ctr" fontAlgn="ctr"/>
                      <a:r>
                        <a:rPr lang="ru-RU" sz="1050" b="0" i="0" u="none" strike="noStrike" kern="1200" dirty="0">
                          <a:solidFill>
                            <a:schemeClr val="tx1"/>
                          </a:solidFill>
                          <a:effectLst/>
                          <a:latin typeface="+mn-lt"/>
                          <a:ea typeface="+mn-ea"/>
                          <a:cs typeface="+mn-cs"/>
                        </a:rPr>
                        <a:t>100</a:t>
                      </a:r>
                    </a:p>
                  </a:txBody>
                  <a:tcPr marL="3729" marR="3729" marT="3729" marB="0" anchor="ctr"/>
                </a:tc>
                <a:tc>
                  <a:txBody>
                    <a:bodyPr/>
                    <a:lstStyle/>
                    <a:p>
                      <a:pPr marL="0" algn="ctr" defTabSz="914400" rtl="0" eaLnBrk="1" fontAlgn="ctr" latinLnBrk="0" hangingPunct="1"/>
                      <a:r>
                        <a:rPr lang="ru-RU" sz="1050" b="0" i="0" u="none" strike="noStrike" kern="1200" dirty="0" smtClean="0">
                          <a:solidFill>
                            <a:schemeClr val="tx1"/>
                          </a:solidFill>
                          <a:effectLst/>
                          <a:latin typeface="+mn-lt"/>
                          <a:ea typeface="+mn-ea"/>
                          <a:cs typeface="+mn-cs"/>
                        </a:rPr>
                        <a:t>117,5</a:t>
                      </a:r>
                      <a:endParaRPr lang="ru-RU" sz="1050" b="0" i="0" u="none" strike="noStrike" kern="1200" dirty="0">
                        <a:solidFill>
                          <a:schemeClr val="tx1"/>
                        </a:solidFill>
                        <a:effectLst/>
                        <a:latin typeface="+mn-lt"/>
                        <a:ea typeface="+mn-ea"/>
                        <a:cs typeface="+mn-cs"/>
                      </a:endParaRPr>
                    </a:p>
                  </a:txBody>
                  <a:tcPr marL="5985" marR="5985" marT="5985" marB="0" anchor="ctr"/>
                </a:tc>
                <a:tc>
                  <a:txBody>
                    <a:bodyPr/>
                    <a:lstStyle/>
                    <a:p>
                      <a:pPr algn="ctr" fontAlgn="ctr"/>
                      <a:r>
                        <a:rPr lang="ru-RU" sz="1050" b="0" i="0" u="none" strike="noStrike" kern="1200" dirty="0" smtClean="0">
                          <a:solidFill>
                            <a:schemeClr val="tx1"/>
                          </a:solidFill>
                          <a:effectLst/>
                          <a:latin typeface="+mn-lt"/>
                          <a:ea typeface="+mn-ea"/>
                          <a:cs typeface="+mn-cs"/>
                        </a:rPr>
                        <a:t>118,04</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118,63</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119,22</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119,82</a:t>
                      </a:r>
                      <a:endParaRPr lang="ru-RU" sz="1050" b="0" i="0" u="none" strike="noStrike" kern="1200" dirty="0">
                        <a:solidFill>
                          <a:schemeClr val="tx1"/>
                        </a:solidFill>
                        <a:effectLst/>
                        <a:latin typeface="+mn-lt"/>
                        <a:ea typeface="+mn-ea"/>
                        <a:cs typeface="+mn-cs"/>
                      </a:endParaRPr>
                    </a:p>
                  </a:txBody>
                  <a:tcPr marL="3729" marR="3729" marT="3729" marB="0" anchor="ctr"/>
                </a:tc>
                <a:extLst>
                  <a:ext uri="{0D108BD9-81ED-4DB2-BD59-A6C34878D82A}">
                    <a16:rowId xmlns:a16="http://schemas.microsoft.com/office/drawing/2014/main" val="2301106947"/>
                  </a:ext>
                </a:extLst>
              </a:tr>
              <a:tr h="479056">
                <a:tc>
                  <a:txBody>
                    <a:bodyPr/>
                    <a:lstStyle/>
                    <a:p>
                      <a:pPr algn="ctr" fontAlgn="ctr"/>
                      <a:r>
                        <a:rPr lang="ru-RU" sz="1050" b="0" i="0" u="none" strike="noStrike" kern="1200" dirty="0" smtClean="0">
                          <a:solidFill>
                            <a:schemeClr val="tx1"/>
                          </a:solidFill>
                          <a:effectLst/>
                          <a:latin typeface="+mn-lt"/>
                          <a:ea typeface="+mn-ea"/>
                          <a:cs typeface="+mn-cs"/>
                        </a:rPr>
                        <a:t>3.</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l" fontAlgn="ctr"/>
                      <a:r>
                        <a:rPr lang="ru-RU" sz="1050" b="0" i="0" u="none" strike="noStrike" kern="1200" dirty="0" err="1" smtClean="0">
                          <a:solidFill>
                            <a:schemeClr val="tx1"/>
                          </a:solidFill>
                          <a:effectLst/>
                          <a:latin typeface="+mn-lt"/>
                          <a:ea typeface="+mn-ea"/>
                          <a:cs typeface="+mn-cs"/>
                        </a:rPr>
                        <a:t>Цифровизация</a:t>
                      </a:r>
                      <a:r>
                        <a:rPr lang="ru-RU" sz="1050" b="0" i="0" u="none" strike="noStrike" kern="1200" dirty="0" smtClean="0">
                          <a:solidFill>
                            <a:schemeClr val="tx1"/>
                          </a:solidFill>
                          <a:effectLst/>
                          <a:latin typeface="+mn-lt"/>
                          <a:ea typeface="+mn-ea"/>
                          <a:cs typeface="+mn-cs"/>
                        </a:rPr>
                        <a:t> музейных фондов</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Показатель муниципальной программы</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Единица</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323</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marL="0" algn="ctr" defTabSz="914400" rtl="0" eaLnBrk="1" fontAlgn="ctr" latinLnBrk="0" hangingPunct="1"/>
                      <a:r>
                        <a:rPr lang="ru-RU" sz="1050" b="0" i="0" u="none" strike="noStrike" kern="1200" dirty="0" smtClean="0">
                          <a:solidFill>
                            <a:schemeClr val="tx1"/>
                          </a:solidFill>
                          <a:effectLst/>
                          <a:latin typeface="+mn-lt"/>
                          <a:ea typeface="+mn-ea"/>
                          <a:cs typeface="+mn-cs"/>
                        </a:rPr>
                        <a:t>250</a:t>
                      </a:r>
                      <a:endParaRPr lang="ru-RU" sz="1050" b="0" i="0" u="none" strike="noStrike" kern="1200" dirty="0">
                        <a:solidFill>
                          <a:schemeClr val="tx1"/>
                        </a:solidFill>
                        <a:effectLst/>
                        <a:latin typeface="+mn-lt"/>
                        <a:ea typeface="+mn-ea"/>
                        <a:cs typeface="+mn-cs"/>
                      </a:endParaRPr>
                    </a:p>
                  </a:txBody>
                  <a:tcPr marL="5985" marR="5985" marT="5985" marB="0" anchor="ctr"/>
                </a:tc>
                <a:tc>
                  <a:txBody>
                    <a:bodyPr/>
                    <a:lstStyle/>
                    <a:p>
                      <a:pPr algn="ctr" fontAlgn="ctr"/>
                      <a:r>
                        <a:rPr lang="ru-RU" sz="1050" b="0" i="0" u="none" strike="noStrike" kern="1200" dirty="0" smtClean="0">
                          <a:solidFill>
                            <a:schemeClr val="tx1"/>
                          </a:solidFill>
                          <a:effectLst/>
                          <a:latin typeface="+mn-lt"/>
                          <a:ea typeface="+mn-ea"/>
                          <a:cs typeface="+mn-cs"/>
                        </a:rPr>
                        <a:t>250</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250</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250</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250</a:t>
                      </a:r>
                      <a:endParaRPr lang="ru-RU" sz="1050" b="0" i="0" u="none" strike="noStrike" kern="1200" dirty="0">
                        <a:solidFill>
                          <a:schemeClr val="tx1"/>
                        </a:solidFill>
                        <a:effectLst/>
                        <a:latin typeface="+mn-lt"/>
                        <a:ea typeface="+mn-ea"/>
                        <a:cs typeface="+mn-cs"/>
                      </a:endParaRPr>
                    </a:p>
                  </a:txBody>
                  <a:tcPr marL="3729" marR="3729" marT="3729" marB="0" anchor="ctr"/>
                </a:tc>
                <a:extLst>
                  <a:ext uri="{0D108BD9-81ED-4DB2-BD59-A6C34878D82A}">
                    <a16:rowId xmlns:a16="http://schemas.microsoft.com/office/drawing/2014/main" val="1886269309"/>
                  </a:ext>
                </a:extLst>
              </a:tr>
              <a:tr h="479056">
                <a:tc>
                  <a:txBody>
                    <a:bodyPr/>
                    <a:lstStyle/>
                    <a:p>
                      <a:pPr algn="ctr" fontAlgn="ctr"/>
                      <a:r>
                        <a:rPr lang="ru-RU" sz="1050" b="0" i="0" u="none" strike="noStrike" kern="1200" dirty="0" smtClean="0">
                          <a:solidFill>
                            <a:schemeClr val="tx1"/>
                          </a:solidFill>
                          <a:effectLst/>
                          <a:latin typeface="+mn-lt"/>
                          <a:ea typeface="+mn-ea"/>
                          <a:cs typeface="+mn-cs"/>
                        </a:rPr>
                        <a:t>4.</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l" fontAlgn="t"/>
                      <a:r>
                        <a:rPr lang="ru-RU" sz="1050" b="0" i="0" u="none" strike="noStrike" kern="1200" dirty="0" smtClean="0">
                          <a:solidFill>
                            <a:schemeClr val="tx1"/>
                          </a:solidFill>
                          <a:effectLst/>
                          <a:latin typeface="+mn-lt"/>
                          <a:ea typeface="+mn-ea"/>
                          <a:cs typeface="+mn-cs"/>
                        </a:rPr>
                        <a:t>Количество проведённых мероприятий</a:t>
                      </a:r>
                      <a:endParaRPr lang="ru-RU" sz="1050" b="0" i="0" u="none" strike="noStrike" kern="1200" dirty="0">
                        <a:solidFill>
                          <a:schemeClr val="tx1"/>
                        </a:solidFill>
                        <a:effectLst/>
                        <a:latin typeface="+mn-lt"/>
                        <a:ea typeface="+mn-ea"/>
                        <a:cs typeface="+mn-cs"/>
                      </a:endParaRPr>
                    </a:p>
                  </a:txBody>
                  <a:tcPr marL="3729" marR="3729" marT="3729" marB="0"/>
                </a:tc>
                <a:tc>
                  <a:txBody>
                    <a:bodyPr/>
                    <a:lstStyle/>
                    <a:p>
                      <a:pPr algn="ctr" fontAlgn="ctr"/>
                      <a:r>
                        <a:rPr lang="ru-RU" sz="1050" b="0" i="0" u="none" strike="noStrike" kern="1200">
                          <a:solidFill>
                            <a:schemeClr val="tx1"/>
                          </a:solidFill>
                          <a:effectLst/>
                          <a:latin typeface="+mn-lt"/>
                          <a:ea typeface="+mn-ea"/>
                          <a:cs typeface="+mn-cs"/>
                        </a:rPr>
                        <a:t>Показатель муниципальной программы </a:t>
                      </a: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Единица</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0</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smtClean="0">
                          <a:solidFill>
                            <a:schemeClr val="tx1"/>
                          </a:solidFill>
                          <a:effectLst/>
                          <a:latin typeface="+mn-lt"/>
                          <a:ea typeface="+mn-ea"/>
                          <a:cs typeface="+mn-cs"/>
                        </a:rPr>
                        <a:t>0</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smtClean="0">
                          <a:solidFill>
                            <a:schemeClr val="tx1"/>
                          </a:solidFill>
                          <a:effectLst/>
                          <a:latin typeface="+mn-lt"/>
                          <a:ea typeface="+mn-ea"/>
                          <a:cs typeface="+mn-cs"/>
                        </a:rPr>
                        <a:t>0</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smtClean="0">
                          <a:solidFill>
                            <a:schemeClr val="tx1"/>
                          </a:solidFill>
                          <a:effectLst/>
                          <a:latin typeface="+mn-lt"/>
                          <a:ea typeface="+mn-ea"/>
                          <a:cs typeface="+mn-cs"/>
                        </a:rPr>
                        <a:t>0</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smtClean="0">
                          <a:solidFill>
                            <a:schemeClr val="tx1"/>
                          </a:solidFill>
                          <a:effectLst/>
                          <a:latin typeface="+mn-lt"/>
                          <a:ea typeface="+mn-ea"/>
                          <a:cs typeface="+mn-cs"/>
                        </a:rPr>
                        <a:t>0</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0</a:t>
                      </a:r>
                      <a:endParaRPr lang="ru-RU" sz="1050" b="0" i="0" u="none" strike="noStrike" kern="1200" dirty="0">
                        <a:solidFill>
                          <a:schemeClr val="tx1"/>
                        </a:solidFill>
                        <a:effectLst/>
                        <a:latin typeface="+mn-lt"/>
                        <a:ea typeface="+mn-ea"/>
                        <a:cs typeface="+mn-cs"/>
                      </a:endParaRPr>
                    </a:p>
                  </a:txBody>
                  <a:tcPr marL="3729" marR="3729" marT="3729" marB="0" anchor="ctr"/>
                </a:tc>
                <a:extLst>
                  <a:ext uri="{0D108BD9-81ED-4DB2-BD59-A6C34878D82A}">
                    <a16:rowId xmlns:a16="http://schemas.microsoft.com/office/drawing/2014/main" val="2046992035"/>
                  </a:ext>
                </a:extLst>
              </a:tr>
              <a:tr h="1112875">
                <a:tc>
                  <a:txBody>
                    <a:bodyPr/>
                    <a:lstStyle/>
                    <a:p>
                      <a:pPr algn="ctr" fontAlgn="ctr"/>
                      <a:r>
                        <a:rPr lang="ru-RU" sz="1050" b="0" i="0" u="none" strike="noStrike" kern="1200" dirty="0" smtClean="0">
                          <a:solidFill>
                            <a:schemeClr val="tx1"/>
                          </a:solidFill>
                          <a:effectLst/>
                          <a:latin typeface="+mn-lt"/>
                          <a:ea typeface="+mn-ea"/>
                          <a:cs typeface="+mn-cs"/>
                        </a:rPr>
                        <a:t>5.</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l" fontAlgn="ctr"/>
                      <a:r>
                        <a:rPr lang="ru-RU" sz="1050" b="0" i="0" u="none" strike="noStrike" kern="1200" dirty="0" smtClean="0">
                          <a:solidFill>
                            <a:schemeClr val="tx1"/>
                          </a:solidFill>
                          <a:effectLst/>
                          <a:latin typeface="+mn-lt"/>
                          <a:ea typeface="+mn-ea"/>
                          <a:cs typeface="+mn-cs"/>
                        </a:rPr>
                        <a:t>Доля приоритетных объектов, доступных для инвалидов и других маломобильных групп населения в сфере культуры и дополнительного образования сферы культуры, в общем количестве приоритетных объектов в сфере культуры и дополнительного образования сферы культуры в Московской области</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a:solidFill>
                            <a:schemeClr val="tx1"/>
                          </a:solidFill>
                          <a:effectLst/>
                          <a:latin typeface="+mn-lt"/>
                          <a:ea typeface="+mn-ea"/>
                          <a:cs typeface="+mn-cs"/>
                        </a:rPr>
                        <a:t>Показатель муниципальной программы</a:t>
                      </a: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Процент</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100</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smtClean="0">
                          <a:solidFill>
                            <a:schemeClr val="tx1"/>
                          </a:solidFill>
                          <a:effectLst/>
                          <a:latin typeface="+mn-lt"/>
                          <a:ea typeface="+mn-ea"/>
                          <a:cs typeface="+mn-cs"/>
                        </a:rPr>
                        <a:t>100</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smtClean="0">
                          <a:solidFill>
                            <a:schemeClr val="tx1"/>
                          </a:solidFill>
                          <a:effectLst/>
                          <a:latin typeface="+mn-lt"/>
                          <a:ea typeface="+mn-ea"/>
                          <a:cs typeface="+mn-cs"/>
                        </a:rPr>
                        <a:t>100</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smtClean="0">
                          <a:solidFill>
                            <a:schemeClr val="tx1"/>
                          </a:solidFill>
                          <a:effectLst/>
                          <a:latin typeface="+mn-lt"/>
                          <a:ea typeface="+mn-ea"/>
                          <a:cs typeface="+mn-cs"/>
                        </a:rPr>
                        <a:t>100</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smtClean="0">
                          <a:solidFill>
                            <a:schemeClr val="tx1"/>
                          </a:solidFill>
                          <a:effectLst/>
                          <a:latin typeface="+mn-lt"/>
                          <a:ea typeface="+mn-ea"/>
                          <a:cs typeface="+mn-cs"/>
                        </a:rPr>
                        <a:t>100</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100</a:t>
                      </a:r>
                      <a:endParaRPr lang="ru-RU" sz="1050" b="0" i="0" u="none" strike="noStrike" kern="1200" dirty="0">
                        <a:solidFill>
                          <a:schemeClr val="tx1"/>
                        </a:solidFill>
                        <a:effectLst/>
                        <a:latin typeface="+mn-lt"/>
                        <a:ea typeface="+mn-ea"/>
                        <a:cs typeface="+mn-cs"/>
                      </a:endParaRPr>
                    </a:p>
                  </a:txBody>
                  <a:tcPr marL="3729" marR="3729" marT="3729" marB="0" anchor="ctr"/>
                </a:tc>
                <a:extLst>
                  <a:ext uri="{0D108BD9-81ED-4DB2-BD59-A6C34878D82A}">
                    <a16:rowId xmlns:a16="http://schemas.microsoft.com/office/drawing/2014/main" val="1224637823"/>
                  </a:ext>
                </a:extLst>
              </a:tr>
              <a:tr h="540273">
                <a:tc>
                  <a:txBody>
                    <a:bodyPr/>
                    <a:lstStyle/>
                    <a:p>
                      <a:pPr algn="ctr" fontAlgn="ctr"/>
                      <a:r>
                        <a:rPr lang="ru-RU" sz="1050" b="0" i="0" u="none" strike="noStrike" kern="1200" dirty="0" smtClean="0">
                          <a:solidFill>
                            <a:schemeClr val="tx1"/>
                          </a:solidFill>
                          <a:effectLst/>
                          <a:latin typeface="+mn-lt"/>
                          <a:ea typeface="+mn-ea"/>
                          <a:cs typeface="+mn-cs"/>
                        </a:rPr>
                        <a:t>6.</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l" fontAlgn="ctr"/>
                      <a:r>
                        <a:rPr lang="ru-RU" sz="1050" b="0" i="0" u="none" strike="noStrike" kern="1200" dirty="0" smtClean="0">
                          <a:solidFill>
                            <a:schemeClr val="tx1"/>
                          </a:solidFill>
                          <a:effectLst/>
                          <a:latin typeface="+mn-lt"/>
                          <a:ea typeface="+mn-ea"/>
                          <a:cs typeface="+mn-cs"/>
                        </a:rPr>
                        <a:t>Обеспечение роста числа пользователей муниципальных библиотек Московской области</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a:solidFill>
                            <a:schemeClr val="tx1"/>
                          </a:solidFill>
                          <a:effectLst/>
                          <a:latin typeface="+mn-lt"/>
                          <a:ea typeface="+mn-ea"/>
                          <a:cs typeface="+mn-cs"/>
                        </a:rPr>
                        <a:t>Показатель муниципальной программы</a:t>
                      </a: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Человек</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156543</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164371</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172589</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181219</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190280</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199794</a:t>
                      </a:r>
                      <a:endParaRPr lang="ru-RU" sz="1050" b="0" i="0" u="none" strike="noStrike" kern="1200" dirty="0">
                        <a:solidFill>
                          <a:schemeClr val="tx1"/>
                        </a:solidFill>
                        <a:effectLst/>
                        <a:latin typeface="+mn-lt"/>
                        <a:ea typeface="+mn-ea"/>
                        <a:cs typeface="+mn-cs"/>
                      </a:endParaRPr>
                    </a:p>
                  </a:txBody>
                  <a:tcPr marL="3729" marR="3729" marT="3729" marB="0" anchor="ctr"/>
                </a:tc>
                <a:extLst>
                  <a:ext uri="{0D108BD9-81ED-4DB2-BD59-A6C34878D82A}">
                    <a16:rowId xmlns:a16="http://schemas.microsoft.com/office/drawing/2014/main" val="10007"/>
                  </a:ext>
                </a:extLst>
              </a:tr>
              <a:tr h="1271330">
                <a:tc>
                  <a:txBody>
                    <a:bodyPr/>
                    <a:lstStyle/>
                    <a:p>
                      <a:pPr algn="ctr" fontAlgn="ctr"/>
                      <a:r>
                        <a:rPr lang="ru-RU" sz="1050" b="0" i="0" u="none" strike="noStrike" kern="1200" dirty="0" smtClean="0">
                          <a:solidFill>
                            <a:schemeClr val="tx1"/>
                          </a:solidFill>
                          <a:effectLst/>
                          <a:latin typeface="+mn-lt"/>
                          <a:ea typeface="+mn-ea"/>
                          <a:cs typeface="+mn-cs"/>
                        </a:rPr>
                        <a:t>7.</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l" fontAlgn="ctr"/>
                      <a:r>
                        <a:rPr lang="ru-RU" sz="1050" b="0" i="0" u="none" strike="noStrike" kern="1200" dirty="0" smtClean="0">
                          <a:solidFill>
                            <a:schemeClr val="tx1"/>
                          </a:solidFill>
                          <a:effectLst/>
                          <a:latin typeface="+mn-lt"/>
                          <a:ea typeface="+mn-ea"/>
                          <a:cs typeface="+mn-cs"/>
                        </a:rPr>
                        <a:t>Доля работников организаций дополнительного образования сферы культуры Московской области (руководитель и педагогические работники), которым произведены стимулирующие выплаты, в общей численности указанной категории работников организаций дополнительного образования сферы культуры Московской области, которым предусмотрены стимулирующие выплаты</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a:solidFill>
                            <a:schemeClr val="tx1"/>
                          </a:solidFill>
                          <a:effectLst/>
                          <a:latin typeface="+mn-lt"/>
                          <a:ea typeface="+mn-ea"/>
                          <a:cs typeface="+mn-cs"/>
                        </a:rPr>
                        <a:t>Показатель муниципальной программы</a:t>
                      </a: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Процент</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0</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100</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0</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0</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0</a:t>
                      </a:r>
                      <a:endParaRPr lang="ru-RU" sz="1050" b="0" i="0" u="none" strike="noStrike" kern="1200" dirty="0">
                        <a:solidFill>
                          <a:schemeClr val="tx1"/>
                        </a:solidFill>
                        <a:effectLst/>
                        <a:latin typeface="+mn-lt"/>
                        <a:ea typeface="+mn-ea"/>
                        <a:cs typeface="+mn-cs"/>
                      </a:endParaRPr>
                    </a:p>
                  </a:txBody>
                  <a:tcPr marL="3729" marR="3729" marT="3729" marB="0" anchor="ct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49537378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44</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5B435072-3B7C-49F3-A504-398443A1B92D}"/>
              </a:ext>
            </a:extLst>
          </p:cNvPr>
          <p:cNvGraphicFramePr>
            <a:graphicFrameLocks noGrp="1"/>
          </p:cNvGraphicFramePr>
          <p:nvPr>
            <p:ph idx="1"/>
            <p:extLst/>
          </p:nvPr>
        </p:nvGraphicFramePr>
        <p:xfrm>
          <a:off x="235391" y="754662"/>
          <a:ext cx="11380206" cy="5533568"/>
        </p:xfrm>
        <a:graphic>
          <a:graphicData uri="http://schemas.openxmlformats.org/drawingml/2006/table">
            <a:tbl>
              <a:tblPr>
                <a:tableStyleId>{5C22544A-7EE6-4342-B048-85BDC9FD1C3A}</a:tableStyleId>
              </a:tblPr>
              <a:tblGrid>
                <a:gridCol w="542432">
                  <a:extLst>
                    <a:ext uri="{9D8B030D-6E8A-4147-A177-3AD203B41FA5}">
                      <a16:colId xmlns:a16="http://schemas.microsoft.com/office/drawing/2014/main" val="4256694128"/>
                    </a:ext>
                  </a:extLst>
                </a:gridCol>
                <a:gridCol w="2939977">
                  <a:extLst>
                    <a:ext uri="{9D8B030D-6E8A-4147-A177-3AD203B41FA5}">
                      <a16:colId xmlns:a16="http://schemas.microsoft.com/office/drawing/2014/main" val="160006849"/>
                    </a:ext>
                  </a:extLst>
                </a:gridCol>
                <a:gridCol w="1109381">
                  <a:extLst>
                    <a:ext uri="{9D8B030D-6E8A-4147-A177-3AD203B41FA5}">
                      <a16:colId xmlns:a16="http://schemas.microsoft.com/office/drawing/2014/main" val="135675150"/>
                    </a:ext>
                  </a:extLst>
                </a:gridCol>
                <a:gridCol w="930161">
                  <a:extLst>
                    <a:ext uri="{9D8B030D-6E8A-4147-A177-3AD203B41FA5}">
                      <a16:colId xmlns:a16="http://schemas.microsoft.com/office/drawing/2014/main" val="215036061"/>
                    </a:ext>
                  </a:extLst>
                </a:gridCol>
                <a:gridCol w="932982">
                  <a:extLst>
                    <a:ext uri="{9D8B030D-6E8A-4147-A177-3AD203B41FA5}">
                      <a16:colId xmlns:a16="http://schemas.microsoft.com/office/drawing/2014/main" val="328170893"/>
                    </a:ext>
                  </a:extLst>
                </a:gridCol>
                <a:gridCol w="976376">
                  <a:extLst>
                    <a:ext uri="{9D8B030D-6E8A-4147-A177-3AD203B41FA5}">
                      <a16:colId xmlns:a16="http://schemas.microsoft.com/office/drawing/2014/main" val="2378755062"/>
                    </a:ext>
                  </a:extLst>
                </a:gridCol>
                <a:gridCol w="954678">
                  <a:extLst>
                    <a:ext uri="{9D8B030D-6E8A-4147-A177-3AD203B41FA5}">
                      <a16:colId xmlns:a16="http://schemas.microsoft.com/office/drawing/2014/main" val="2530060691"/>
                    </a:ext>
                  </a:extLst>
                </a:gridCol>
                <a:gridCol w="1052317">
                  <a:extLst>
                    <a:ext uri="{9D8B030D-6E8A-4147-A177-3AD203B41FA5}">
                      <a16:colId xmlns:a16="http://schemas.microsoft.com/office/drawing/2014/main" val="3185530909"/>
                    </a:ext>
                  </a:extLst>
                </a:gridCol>
                <a:gridCol w="954678">
                  <a:extLst>
                    <a:ext uri="{9D8B030D-6E8A-4147-A177-3AD203B41FA5}">
                      <a16:colId xmlns:a16="http://schemas.microsoft.com/office/drawing/2014/main" val="1876393451"/>
                    </a:ext>
                  </a:extLst>
                </a:gridCol>
                <a:gridCol w="987224">
                  <a:extLst>
                    <a:ext uri="{9D8B030D-6E8A-4147-A177-3AD203B41FA5}">
                      <a16:colId xmlns:a16="http://schemas.microsoft.com/office/drawing/2014/main" val="2035044492"/>
                    </a:ext>
                  </a:extLst>
                </a:gridCol>
              </a:tblGrid>
              <a:tr h="440993">
                <a:tc>
                  <a:txBody>
                    <a:bodyPr/>
                    <a:lstStyle/>
                    <a:p>
                      <a:pPr algn="ctr" fontAlgn="ctr"/>
                      <a:r>
                        <a:rPr lang="ru-RU" sz="1050" b="0" i="0" u="none" strike="noStrike" kern="1200" dirty="0">
                          <a:solidFill>
                            <a:schemeClr val="tx1"/>
                          </a:solidFill>
                          <a:effectLst/>
                          <a:latin typeface="+mn-lt"/>
                          <a:ea typeface="+mn-ea"/>
                          <a:cs typeface="+mn-cs"/>
                        </a:rPr>
                        <a:t>№ п/п</a:t>
                      </a:r>
                    </a:p>
                  </a:txBody>
                  <a:tcPr marL="4360" marR="4360" marT="4360" marB="0" anchor="ctr"/>
                </a:tc>
                <a:tc>
                  <a:txBody>
                    <a:bodyPr/>
                    <a:lstStyle/>
                    <a:p>
                      <a:pPr algn="ctr" fontAlgn="ctr"/>
                      <a:r>
                        <a:rPr lang="ru-RU" sz="1050" b="0" i="0" u="none" strike="noStrike" kern="1200" dirty="0">
                          <a:solidFill>
                            <a:schemeClr val="tx1"/>
                          </a:solidFill>
                          <a:effectLst/>
                          <a:latin typeface="+mn-lt"/>
                          <a:ea typeface="+mn-ea"/>
                          <a:cs typeface="+mn-cs"/>
                        </a:rPr>
                        <a:t>Наименование муниципальной программы/подпрограммы/показателя</a:t>
                      </a:r>
                    </a:p>
                  </a:txBody>
                  <a:tcPr marL="4360" marR="4360" marT="4360" marB="0" anchor="ctr"/>
                </a:tc>
                <a:tc>
                  <a:txBody>
                    <a:bodyPr/>
                    <a:lstStyle/>
                    <a:p>
                      <a:pPr algn="ctr" fontAlgn="ctr"/>
                      <a:r>
                        <a:rPr lang="ru-RU" sz="1050" b="0" i="0" u="none" strike="noStrike" kern="1200" dirty="0" smtClean="0">
                          <a:solidFill>
                            <a:schemeClr val="tx1"/>
                          </a:solidFill>
                          <a:effectLst/>
                          <a:latin typeface="+mn-lt"/>
                          <a:ea typeface="+mn-ea"/>
                          <a:cs typeface="+mn-cs"/>
                        </a:rPr>
                        <a:t>Вид показателя</a:t>
                      </a:r>
                    </a:p>
                  </a:txBody>
                  <a:tcPr marL="4360" marR="4360" marT="4360" marB="0" anchor="ctr"/>
                </a:tc>
                <a:tc>
                  <a:txBody>
                    <a:bodyPr/>
                    <a:lstStyle/>
                    <a:p>
                      <a:pPr algn="ctr" fontAlgn="ctr"/>
                      <a:r>
                        <a:rPr lang="ru-RU" sz="1050" b="0" i="0" u="none" strike="noStrike" kern="1200">
                          <a:solidFill>
                            <a:schemeClr val="tx1"/>
                          </a:solidFill>
                          <a:effectLst/>
                          <a:latin typeface="+mn-lt"/>
                          <a:ea typeface="+mn-ea"/>
                          <a:cs typeface="+mn-cs"/>
                        </a:rPr>
                        <a:t>Единица измерения</a:t>
                      </a:r>
                    </a:p>
                  </a:txBody>
                  <a:tcPr marL="4360" marR="4360" marT="4360" marB="0" anchor="ctr"/>
                </a:tc>
                <a:tc>
                  <a:txBody>
                    <a:bodyPr/>
                    <a:lstStyle/>
                    <a:p>
                      <a:pPr algn="ctr" fontAlgn="ctr"/>
                      <a:r>
                        <a:rPr lang="ru-RU" sz="1050" b="0" i="0" u="none" strike="noStrike" kern="1200">
                          <a:solidFill>
                            <a:schemeClr val="tx1"/>
                          </a:solidFill>
                          <a:effectLst/>
                          <a:latin typeface="+mn-lt"/>
                          <a:ea typeface="+mn-ea"/>
                          <a:cs typeface="+mn-cs"/>
                        </a:rPr>
                        <a:t>Базовое значение</a:t>
                      </a:r>
                    </a:p>
                  </a:txBody>
                  <a:tcPr marL="4360" marR="4360" marT="4360" marB="0" anchor="ctr"/>
                </a:tc>
                <a:tc>
                  <a:txBody>
                    <a:bodyPr/>
                    <a:lstStyle/>
                    <a:p>
                      <a:pPr algn="ctr" fontAlgn="ctr"/>
                      <a:r>
                        <a:rPr lang="ru-RU" sz="1050" b="0" i="0" u="none" strike="noStrike" kern="1200" dirty="0">
                          <a:solidFill>
                            <a:schemeClr val="tx1"/>
                          </a:solidFill>
                          <a:effectLst/>
                          <a:latin typeface="+mn-lt"/>
                          <a:ea typeface="+mn-ea"/>
                          <a:cs typeface="+mn-cs"/>
                        </a:rPr>
                        <a:t>Достигнутое </a:t>
                      </a:r>
                    </a:p>
                    <a:p>
                      <a:pPr algn="ctr" fontAlgn="ctr"/>
                      <a:r>
                        <a:rPr lang="ru-RU" sz="1050" b="0" i="0" u="none" strike="noStrike" kern="1200" dirty="0" smtClean="0">
                          <a:solidFill>
                            <a:schemeClr val="tx1"/>
                          </a:solidFill>
                          <a:effectLst/>
                          <a:latin typeface="+mn-lt"/>
                          <a:ea typeface="+mn-ea"/>
                          <a:cs typeface="+mn-cs"/>
                        </a:rPr>
                        <a:t>2023 </a:t>
                      </a:r>
                      <a:r>
                        <a:rPr lang="ru-RU" sz="1050" b="0" i="0" u="none" strike="noStrike" kern="1200" dirty="0">
                          <a:solidFill>
                            <a:schemeClr val="tx1"/>
                          </a:solidFill>
                          <a:effectLst/>
                          <a:latin typeface="+mn-lt"/>
                          <a:ea typeface="+mn-ea"/>
                          <a:cs typeface="+mn-cs"/>
                        </a:rPr>
                        <a:t>года</a:t>
                      </a:r>
                    </a:p>
                  </a:txBody>
                  <a:tcPr marL="4360" marR="4360" marT="4360"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2024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2025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2026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2027 </a:t>
                      </a:r>
                      <a:r>
                        <a:rPr lang="ru-RU" sz="1050" b="0" i="0" u="none" strike="noStrike" kern="1200" dirty="0">
                          <a:solidFill>
                            <a:schemeClr val="tx1"/>
                          </a:solidFill>
                          <a:effectLst/>
                          <a:latin typeface="+mn-lt"/>
                          <a:ea typeface="+mn-ea"/>
                          <a:cs typeface="+mn-cs"/>
                        </a:rPr>
                        <a:t>год</a:t>
                      </a:r>
                    </a:p>
                  </a:txBody>
                  <a:tcPr marL="6562" marR="6562" marT="6562" marB="0" anchor="ctr"/>
                </a:tc>
                <a:extLst>
                  <a:ext uri="{0D108BD9-81ED-4DB2-BD59-A6C34878D82A}">
                    <a16:rowId xmlns:a16="http://schemas.microsoft.com/office/drawing/2014/main" val="4127147877"/>
                  </a:ext>
                </a:extLst>
              </a:tr>
              <a:tr h="543259">
                <a:tc>
                  <a:txBody>
                    <a:bodyPr/>
                    <a:lstStyle/>
                    <a:p>
                      <a:pPr algn="ctr" fontAlgn="ctr"/>
                      <a:r>
                        <a:rPr lang="ru-RU" sz="1050" b="0" i="0" u="none" strike="noStrike" kern="1200" dirty="0" smtClean="0">
                          <a:solidFill>
                            <a:schemeClr val="tx1"/>
                          </a:solidFill>
                          <a:effectLst/>
                          <a:latin typeface="+mn-lt"/>
                          <a:ea typeface="+mn-ea"/>
                          <a:cs typeface="+mn-cs"/>
                        </a:rPr>
                        <a:t>8.</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l" fontAlgn="ctr"/>
                      <a:r>
                        <a:rPr lang="ru-RU" sz="1050" b="0" i="0" u="none" strike="noStrike" kern="1200" dirty="0" smtClean="0">
                          <a:solidFill>
                            <a:schemeClr val="tx1"/>
                          </a:solidFill>
                          <a:effectLst/>
                          <a:latin typeface="+mn-lt"/>
                          <a:ea typeface="+mn-ea"/>
                          <a:cs typeface="+mn-cs"/>
                        </a:rPr>
                        <a:t>Количество получателей адресной финансовой социальной поддержки по итогам </a:t>
                      </a:r>
                      <a:r>
                        <a:rPr lang="ru-RU" sz="1050" b="0" i="0" u="none" strike="noStrike" kern="1200" dirty="0" err="1" smtClean="0">
                          <a:solidFill>
                            <a:schemeClr val="tx1"/>
                          </a:solidFill>
                          <a:effectLst/>
                          <a:latin typeface="+mn-lt"/>
                          <a:ea typeface="+mn-ea"/>
                          <a:cs typeface="+mn-cs"/>
                        </a:rPr>
                        <a:t>рейтингования</a:t>
                      </a:r>
                      <a:r>
                        <a:rPr lang="ru-RU" sz="1050" b="0" i="0" u="none" strike="noStrike" kern="1200" dirty="0" smtClean="0">
                          <a:solidFill>
                            <a:schemeClr val="tx1"/>
                          </a:solidFill>
                          <a:effectLst/>
                          <a:latin typeface="+mn-lt"/>
                          <a:ea typeface="+mn-ea"/>
                          <a:cs typeface="+mn-cs"/>
                        </a:rPr>
                        <a:t> обучающихся организаций дополнительного образования сферы культуры Московской области</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ctr" fontAlgn="ctr"/>
                      <a:r>
                        <a:rPr lang="ru-RU" sz="1050" b="0" i="0" u="none" strike="noStrike" kern="1200" dirty="0">
                          <a:solidFill>
                            <a:schemeClr val="tx1"/>
                          </a:solidFill>
                          <a:effectLst/>
                          <a:latin typeface="+mn-lt"/>
                          <a:ea typeface="+mn-ea"/>
                          <a:cs typeface="+mn-cs"/>
                        </a:rPr>
                        <a:t>Показатель муниципальной программы </a:t>
                      </a:r>
                    </a:p>
                  </a:txBody>
                  <a:tcPr marL="4360" marR="4360" marT="4360" marB="0" anchor="ctr"/>
                </a:tc>
                <a:tc>
                  <a:txBody>
                    <a:bodyPr/>
                    <a:lstStyle/>
                    <a:p>
                      <a:pPr algn="ctr" fontAlgn="ctr"/>
                      <a:r>
                        <a:rPr lang="ru-RU" sz="1050" b="0" i="0" u="none" strike="noStrike" kern="1200" dirty="0">
                          <a:solidFill>
                            <a:schemeClr val="tx1"/>
                          </a:solidFill>
                          <a:effectLst/>
                          <a:latin typeface="+mn-lt"/>
                          <a:ea typeface="+mn-ea"/>
                          <a:cs typeface="+mn-cs"/>
                        </a:rPr>
                        <a:t>единиц</a:t>
                      </a:r>
                    </a:p>
                  </a:txBody>
                  <a:tcPr marL="4360" marR="4360" marT="4360" marB="0" anchor="ctr"/>
                </a:tc>
                <a:tc>
                  <a:txBody>
                    <a:bodyPr/>
                    <a:lstStyle/>
                    <a:p>
                      <a:pPr algn="ctr" fontAlgn="ctr"/>
                      <a:r>
                        <a:rPr lang="ru-RU" sz="1050" b="0" i="0" u="none" strike="noStrike" kern="1200" dirty="0" smtClean="0">
                          <a:solidFill>
                            <a:schemeClr val="tx1"/>
                          </a:solidFill>
                          <a:effectLst/>
                          <a:latin typeface="+mn-lt"/>
                          <a:ea typeface="+mn-ea"/>
                          <a:cs typeface="+mn-cs"/>
                        </a:rPr>
                        <a:t>0</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ctr"/>
                      <a:r>
                        <a:rPr lang="ru-RU" sz="1050" b="0" i="0" u="none" strike="noStrike" kern="1200" dirty="0" smtClean="0">
                          <a:solidFill>
                            <a:schemeClr val="tx1"/>
                          </a:solidFill>
                          <a:effectLst/>
                          <a:latin typeface="+mn-lt"/>
                          <a:ea typeface="+mn-ea"/>
                          <a:cs typeface="+mn-cs"/>
                        </a:rPr>
                        <a:t>0</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ctr"/>
                      <a:r>
                        <a:rPr lang="ru-RU" sz="1050" b="0" i="0" u="none" strike="noStrike" kern="1200" dirty="0" smtClean="0">
                          <a:solidFill>
                            <a:schemeClr val="tx1"/>
                          </a:solidFill>
                          <a:effectLst/>
                          <a:latin typeface="+mn-lt"/>
                          <a:ea typeface="+mn-ea"/>
                          <a:cs typeface="+mn-cs"/>
                        </a:rPr>
                        <a:t>1</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ctr"/>
                      <a:r>
                        <a:rPr lang="ru-RU" sz="1050" b="0" i="0" u="none" strike="noStrike" kern="1200" dirty="0" smtClean="0">
                          <a:solidFill>
                            <a:schemeClr val="tx1"/>
                          </a:solidFill>
                          <a:effectLst/>
                          <a:latin typeface="+mn-lt"/>
                          <a:ea typeface="+mn-ea"/>
                          <a:cs typeface="+mn-cs"/>
                        </a:rPr>
                        <a:t>0</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ctr"/>
                      <a:r>
                        <a:rPr lang="ru-RU" sz="1050" b="0" i="0" u="none" strike="noStrike" kern="1200" dirty="0" smtClean="0">
                          <a:solidFill>
                            <a:schemeClr val="tx1"/>
                          </a:solidFill>
                          <a:effectLst/>
                          <a:latin typeface="+mn-lt"/>
                          <a:ea typeface="+mn-ea"/>
                          <a:cs typeface="+mn-cs"/>
                        </a:rPr>
                        <a:t>0</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ctr"/>
                      <a:r>
                        <a:rPr lang="ru-RU" sz="1050" b="0" i="0" u="none" strike="noStrike" kern="1200" dirty="0" smtClean="0">
                          <a:solidFill>
                            <a:schemeClr val="tx1"/>
                          </a:solidFill>
                          <a:effectLst/>
                          <a:latin typeface="+mn-lt"/>
                          <a:ea typeface="+mn-ea"/>
                          <a:cs typeface="+mn-cs"/>
                        </a:rPr>
                        <a:t>0</a:t>
                      </a:r>
                      <a:endParaRPr lang="ru-RU" sz="1050" b="0" i="0" u="none" strike="noStrike" kern="1200" dirty="0">
                        <a:solidFill>
                          <a:schemeClr val="tx1"/>
                        </a:solidFill>
                        <a:effectLst/>
                        <a:latin typeface="+mn-lt"/>
                        <a:ea typeface="+mn-ea"/>
                        <a:cs typeface="+mn-cs"/>
                      </a:endParaRPr>
                    </a:p>
                  </a:txBody>
                  <a:tcPr marL="4360" marR="4360" marT="4360" marB="0" anchor="ctr"/>
                </a:tc>
                <a:extLst>
                  <a:ext uri="{0D108BD9-81ED-4DB2-BD59-A6C34878D82A}">
                    <a16:rowId xmlns:a16="http://schemas.microsoft.com/office/drawing/2014/main" val="1010445042"/>
                  </a:ext>
                </a:extLst>
              </a:tr>
              <a:tr h="658218">
                <a:tc>
                  <a:txBody>
                    <a:bodyPr/>
                    <a:lstStyle/>
                    <a:p>
                      <a:pPr algn="ctr" fontAlgn="ctr"/>
                      <a:r>
                        <a:rPr lang="ru-RU" sz="1050" b="0" i="0" u="none" strike="noStrike" kern="1200" dirty="0" smtClean="0">
                          <a:solidFill>
                            <a:schemeClr val="tx1"/>
                          </a:solidFill>
                          <a:effectLst/>
                          <a:latin typeface="+mn-lt"/>
                          <a:ea typeface="+mn-ea"/>
                          <a:cs typeface="+mn-cs"/>
                        </a:rPr>
                        <a:t>9.</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l" fontAlgn="ctr"/>
                      <a:r>
                        <a:rPr lang="ru-RU" sz="1050" b="0" i="0" u="none" strike="noStrike" kern="1200" dirty="0" smtClean="0">
                          <a:solidFill>
                            <a:schemeClr val="tx1"/>
                          </a:solidFill>
                          <a:effectLst/>
                          <a:latin typeface="+mn-lt"/>
                          <a:ea typeface="+mn-ea"/>
                          <a:cs typeface="+mn-cs"/>
                        </a:rPr>
                        <a:t>Число посещений культурных мероприятий</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ctr" fontAlgn="ctr"/>
                      <a:r>
                        <a:rPr lang="ru-RU" sz="1050" b="0" i="0" u="none" strike="noStrike" kern="1200" dirty="0">
                          <a:solidFill>
                            <a:schemeClr val="tx1"/>
                          </a:solidFill>
                          <a:effectLst/>
                          <a:latin typeface="+mn-lt"/>
                          <a:ea typeface="+mn-ea"/>
                          <a:cs typeface="+mn-cs"/>
                        </a:rPr>
                        <a:t>Показатель муниципальной программы </a:t>
                      </a:r>
                    </a:p>
                  </a:txBody>
                  <a:tcPr marL="4360" marR="4360" marT="4360" marB="0" anchor="ctr"/>
                </a:tc>
                <a:tc>
                  <a:txBody>
                    <a:bodyPr/>
                    <a:lstStyle/>
                    <a:p>
                      <a:pPr algn="ctr" fontAlgn="ctr"/>
                      <a:r>
                        <a:rPr lang="ru-RU" sz="1050" b="0" i="0" u="none" strike="noStrike" kern="1200" dirty="0" smtClean="0">
                          <a:solidFill>
                            <a:schemeClr val="tx1"/>
                          </a:solidFill>
                          <a:effectLst/>
                          <a:latin typeface="+mn-lt"/>
                          <a:ea typeface="+mn-ea"/>
                          <a:cs typeface="+mn-cs"/>
                        </a:rPr>
                        <a:t>Тысяча единиц</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ctr"/>
                      <a:r>
                        <a:rPr lang="ru-RU" sz="1050" b="0" i="0" u="none" strike="noStrike" kern="1200" dirty="0" smtClean="0">
                          <a:solidFill>
                            <a:schemeClr val="tx1"/>
                          </a:solidFill>
                          <a:effectLst/>
                          <a:latin typeface="+mn-lt"/>
                          <a:ea typeface="+mn-ea"/>
                          <a:cs typeface="+mn-cs"/>
                        </a:rPr>
                        <a:t>652,595</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ctr"/>
                      <a:r>
                        <a:rPr lang="ru-RU" sz="1050" b="0" i="0" u="none" strike="noStrike" kern="1200" dirty="0" smtClean="0">
                          <a:solidFill>
                            <a:schemeClr val="tx1"/>
                          </a:solidFill>
                          <a:effectLst/>
                          <a:latin typeface="+mn-lt"/>
                          <a:ea typeface="+mn-ea"/>
                          <a:cs typeface="+mn-cs"/>
                        </a:rPr>
                        <a:t>659,121</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ctr"/>
                      <a:r>
                        <a:rPr lang="ru-RU" sz="1050" b="0" i="0" u="none" strike="noStrike" kern="1200" dirty="0" smtClean="0">
                          <a:solidFill>
                            <a:schemeClr val="tx1"/>
                          </a:solidFill>
                          <a:effectLst/>
                          <a:latin typeface="+mn-lt"/>
                          <a:ea typeface="+mn-ea"/>
                          <a:cs typeface="+mn-cs"/>
                        </a:rPr>
                        <a:t>665,713</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ctr"/>
                      <a:r>
                        <a:rPr lang="ru-RU" sz="1050" b="0" i="0" u="none" strike="noStrike" kern="1200" dirty="0" smtClean="0">
                          <a:solidFill>
                            <a:schemeClr val="tx1"/>
                          </a:solidFill>
                          <a:effectLst/>
                          <a:latin typeface="+mn-lt"/>
                          <a:ea typeface="+mn-ea"/>
                          <a:cs typeface="+mn-cs"/>
                        </a:rPr>
                        <a:t>672,369</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ctr"/>
                      <a:r>
                        <a:rPr lang="ru-RU" sz="1050" b="0" i="0" u="none" strike="noStrike" kern="1200" dirty="0" smtClean="0">
                          <a:solidFill>
                            <a:schemeClr val="tx1"/>
                          </a:solidFill>
                          <a:effectLst/>
                          <a:latin typeface="+mn-lt"/>
                          <a:ea typeface="+mn-ea"/>
                          <a:cs typeface="+mn-cs"/>
                        </a:rPr>
                        <a:t>679,093</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ctr"/>
                      <a:r>
                        <a:rPr lang="ru-RU" sz="1050" b="0" i="0" u="none" strike="noStrike" kern="1200" dirty="0" smtClean="0">
                          <a:solidFill>
                            <a:schemeClr val="tx1"/>
                          </a:solidFill>
                          <a:effectLst/>
                          <a:latin typeface="+mn-lt"/>
                          <a:ea typeface="+mn-ea"/>
                          <a:cs typeface="+mn-cs"/>
                        </a:rPr>
                        <a:t>685,884</a:t>
                      </a:r>
                      <a:endParaRPr lang="ru-RU" sz="1050" b="0" i="0" u="none" strike="noStrike" kern="1200" dirty="0">
                        <a:solidFill>
                          <a:schemeClr val="tx1"/>
                        </a:solidFill>
                        <a:effectLst/>
                        <a:latin typeface="+mn-lt"/>
                        <a:ea typeface="+mn-ea"/>
                        <a:cs typeface="+mn-cs"/>
                      </a:endParaRPr>
                    </a:p>
                  </a:txBody>
                  <a:tcPr marL="4360" marR="4360" marT="4360" marB="0" anchor="ctr"/>
                </a:tc>
                <a:extLst>
                  <a:ext uri="{0D108BD9-81ED-4DB2-BD59-A6C34878D82A}">
                    <a16:rowId xmlns:a16="http://schemas.microsoft.com/office/drawing/2014/main" val="3018126256"/>
                  </a:ext>
                </a:extLst>
              </a:tr>
              <a:tr h="947946">
                <a:tc>
                  <a:txBody>
                    <a:bodyPr/>
                    <a:lstStyle/>
                    <a:p>
                      <a:pPr algn="ctr" fontAlgn="ctr"/>
                      <a:r>
                        <a:rPr lang="ru-RU" sz="1050" b="0" i="0" u="none" strike="noStrike" kern="1200" dirty="0" smtClean="0">
                          <a:solidFill>
                            <a:schemeClr val="tx1"/>
                          </a:solidFill>
                          <a:effectLst/>
                          <a:latin typeface="+mn-lt"/>
                          <a:ea typeface="+mn-ea"/>
                          <a:cs typeface="+mn-cs"/>
                        </a:rPr>
                        <a:t>10.</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l" fontAlgn="ctr"/>
                      <a:r>
                        <a:rPr lang="ru-RU" sz="1050" b="0" i="0" u="none" strike="noStrike" kern="1200" dirty="0" smtClean="0">
                          <a:solidFill>
                            <a:schemeClr val="tx1"/>
                          </a:solidFill>
                          <a:effectLst/>
                          <a:latin typeface="+mn-lt"/>
                          <a:ea typeface="+mn-ea"/>
                          <a:cs typeface="+mn-cs"/>
                        </a:rPr>
                        <a:t>Увеличение доли объектов культурного наследия, находящихся в собственности муниципального образования, по которым проведены работы по сохранению, в общем количестве объектов культурного наследия, находящихся в собственности муниципальных образований, нуждающихся в указанных работах</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dirty="0" smtClean="0">
                          <a:solidFill>
                            <a:schemeClr val="tx1"/>
                          </a:solidFill>
                          <a:effectLst/>
                          <a:latin typeface="+mn-lt"/>
                          <a:ea typeface="+mn-ea"/>
                          <a:cs typeface="+mn-cs"/>
                        </a:rPr>
                        <a:t>Показатель муниципальной программы </a:t>
                      </a:r>
                    </a:p>
                  </a:txBody>
                  <a:tcPr marL="4360" marR="4360" marT="436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dirty="0" smtClean="0">
                          <a:solidFill>
                            <a:schemeClr val="tx1"/>
                          </a:solidFill>
                          <a:effectLst/>
                          <a:latin typeface="+mn-lt"/>
                          <a:ea typeface="+mn-ea"/>
                          <a:cs typeface="+mn-cs"/>
                        </a:rPr>
                        <a:t>процент</a:t>
                      </a:r>
                    </a:p>
                  </a:txBody>
                  <a:tcPr marL="4360" marR="4360" marT="4360" marB="0" anchor="ctr"/>
                </a:tc>
                <a:tc>
                  <a:txBody>
                    <a:bodyPr/>
                    <a:lstStyle/>
                    <a:p>
                      <a:pPr algn="ctr" fontAlgn="ctr"/>
                      <a:r>
                        <a:rPr lang="ru-RU" sz="1050" b="0" i="0" u="none" strike="noStrike" kern="1200" dirty="0" smtClean="0">
                          <a:solidFill>
                            <a:schemeClr val="tx1"/>
                          </a:solidFill>
                          <a:effectLst/>
                          <a:latin typeface="+mn-lt"/>
                          <a:ea typeface="+mn-ea"/>
                          <a:cs typeface="+mn-cs"/>
                        </a:rPr>
                        <a:t>100</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ctr" fontAlgn="ctr"/>
                      <a:r>
                        <a:rPr lang="ru-RU" sz="1050" b="0" i="0" u="none" strike="noStrike" kern="1200" smtClean="0">
                          <a:solidFill>
                            <a:schemeClr val="tx1"/>
                          </a:solidFill>
                          <a:effectLst/>
                          <a:latin typeface="+mn-lt"/>
                          <a:ea typeface="+mn-ea"/>
                          <a:cs typeface="+mn-cs"/>
                        </a:rPr>
                        <a:t>100</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ctr" fontAlgn="ctr"/>
                      <a:r>
                        <a:rPr lang="ru-RU" sz="1050" b="0" i="0" u="none" strike="noStrike" kern="1200" smtClean="0">
                          <a:solidFill>
                            <a:schemeClr val="tx1"/>
                          </a:solidFill>
                          <a:effectLst/>
                          <a:latin typeface="+mn-lt"/>
                          <a:ea typeface="+mn-ea"/>
                          <a:cs typeface="+mn-cs"/>
                        </a:rPr>
                        <a:t>100</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ctr" fontAlgn="ctr"/>
                      <a:r>
                        <a:rPr lang="ru-RU" sz="1050" b="0" i="0" u="none" strike="noStrike" kern="1200" smtClean="0">
                          <a:solidFill>
                            <a:schemeClr val="tx1"/>
                          </a:solidFill>
                          <a:effectLst/>
                          <a:latin typeface="+mn-lt"/>
                          <a:ea typeface="+mn-ea"/>
                          <a:cs typeface="+mn-cs"/>
                        </a:rPr>
                        <a:t>100</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ctr" fontAlgn="ctr"/>
                      <a:r>
                        <a:rPr lang="ru-RU" sz="1050" b="0" i="0" u="none" strike="noStrike" kern="1200" smtClean="0">
                          <a:solidFill>
                            <a:schemeClr val="tx1"/>
                          </a:solidFill>
                          <a:effectLst/>
                          <a:latin typeface="+mn-lt"/>
                          <a:ea typeface="+mn-ea"/>
                          <a:cs typeface="+mn-cs"/>
                        </a:rPr>
                        <a:t>100</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ctr" fontAlgn="ctr"/>
                      <a:r>
                        <a:rPr lang="ru-RU" sz="1050" b="0" i="0" u="none" strike="noStrike" kern="1200" dirty="0" smtClean="0">
                          <a:solidFill>
                            <a:schemeClr val="tx1"/>
                          </a:solidFill>
                          <a:effectLst/>
                          <a:latin typeface="+mn-lt"/>
                          <a:ea typeface="+mn-ea"/>
                          <a:cs typeface="+mn-cs"/>
                        </a:rPr>
                        <a:t>100</a:t>
                      </a:r>
                      <a:endParaRPr lang="ru-RU" sz="1050" b="0" i="0" u="none" strike="noStrike" kern="1200" dirty="0">
                        <a:solidFill>
                          <a:schemeClr val="tx1"/>
                        </a:solidFill>
                        <a:effectLst/>
                        <a:latin typeface="+mn-lt"/>
                        <a:ea typeface="+mn-ea"/>
                        <a:cs typeface="+mn-cs"/>
                      </a:endParaRPr>
                    </a:p>
                  </a:txBody>
                  <a:tcPr marL="4360" marR="4360" marT="4360" marB="0" anchor="ctr"/>
                </a:tc>
                <a:extLst>
                  <a:ext uri="{0D108BD9-81ED-4DB2-BD59-A6C34878D82A}">
                    <a16:rowId xmlns:a16="http://schemas.microsoft.com/office/drawing/2014/main" val="10011"/>
                  </a:ext>
                </a:extLst>
              </a:tr>
              <a:tr h="1309894">
                <a:tc>
                  <a:txBody>
                    <a:bodyPr/>
                    <a:lstStyle/>
                    <a:p>
                      <a:pPr algn="ctr" fontAlgn="ctr"/>
                      <a:r>
                        <a:rPr lang="ru-RU" sz="1050" b="0" i="0" u="none" strike="noStrike" kern="1200" dirty="0" smtClean="0">
                          <a:solidFill>
                            <a:schemeClr val="tx1"/>
                          </a:solidFill>
                          <a:effectLst/>
                          <a:latin typeface="+mn-lt"/>
                          <a:ea typeface="+mn-ea"/>
                          <a:cs typeface="+mn-cs"/>
                        </a:rPr>
                        <a:t>11.</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l" fontAlgn="ctr"/>
                      <a:r>
                        <a:rPr lang="ru-RU" sz="1050" b="0" i="0" u="none" strike="noStrike" kern="1200" dirty="0" smtClean="0">
                          <a:solidFill>
                            <a:schemeClr val="tx1"/>
                          </a:solidFill>
                          <a:effectLst/>
                          <a:latin typeface="+mn-lt"/>
                          <a:ea typeface="+mn-ea"/>
                          <a:cs typeface="+mn-cs"/>
                        </a:rPr>
                        <a:t>Доля детей, осваивающих дополнительные предпрофессиональные программы в области искусств за счет бюджетных средств от общего количества обучающихся в детских школах искусств за счет бюджетных средств</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dirty="0" smtClean="0">
                          <a:solidFill>
                            <a:schemeClr val="tx1"/>
                          </a:solidFill>
                          <a:effectLst/>
                          <a:latin typeface="+mn-lt"/>
                          <a:ea typeface="+mn-ea"/>
                          <a:cs typeface="+mn-cs"/>
                        </a:rPr>
                        <a:t>Показатель муниципальной программы </a:t>
                      </a:r>
                    </a:p>
                  </a:txBody>
                  <a:tcPr marL="4360" marR="4360" marT="436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dirty="0" smtClean="0">
                          <a:solidFill>
                            <a:schemeClr val="tx1"/>
                          </a:solidFill>
                          <a:effectLst/>
                          <a:latin typeface="+mn-lt"/>
                          <a:ea typeface="+mn-ea"/>
                          <a:cs typeface="+mn-cs"/>
                        </a:rPr>
                        <a:t>процент</a:t>
                      </a:r>
                    </a:p>
                  </a:txBody>
                  <a:tcPr marL="4360" marR="4360" marT="4360" marB="0" anchor="ctr"/>
                </a:tc>
                <a:tc>
                  <a:txBody>
                    <a:bodyPr/>
                    <a:lstStyle/>
                    <a:p>
                      <a:pPr algn="ctr" fontAlgn="ctr"/>
                      <a:r>
                        <a:rPr lang="ru-RU" sz="1050" b="0" i="0" u="none" strike="noStrike" kern="1200" dirty="0" smtClean="0">
                          <a:solidFill>
                            <a:schemeClr val="tx1"/>
                          </a:solidFill>
                          <a:effectLst/>
                          <a:latin typeface="+mn-lt"/>
                          <a:ea typeface="+mn-ea"/>
                          <a:cs typeface="+mn-cs"/>
                        </a:rPr>
                        <a:t>43</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ctr"/>
                      <a:r>
                        <a:rPr lang="ru-RU" sz="1050" b="0" i="0" u="none" strike="noStrike" kern="1200" dirty="0" smtClean="0">
                          <a:solidFill>
                            <a:schemeClr val="tx1"/>
                          </a:solidFill>
                          <a:effectLst/>
                          <a:latin typeface="+mn-lt"/>
                          <a:ea typeface="+mn-ea"/>
                          <a:cs typeface="+mn-cs"/>
                        </a:rPr>
                        <a:t>46</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ctr"/>
                      <a:r>
                        <a:rPr lang="ru-RU" sz="1050" b="0" i="0" u="none" strike="noStrike" kern="1200" dirty="0" smtClean="0">
                          <a:solidFill>
                            <a:schemeClr val="tx1"/>
                          </a:solidFill>
                          <a:effectLst/>
                          <a:latin typeface="+mn-lt"/>
                          <a:ea typeface="+mn-ea"/>
                          <a:cs typeface="+mn-cs"/>
                        </a:rPr>
                        <a:t>49</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ctr"/>
                      <a:r>
                        <a:rPr lang="ru-RU" sz="1050" b="0" i="0" u="none" strike="noStrike" kern="1200" dirty="0" smtClean="0">
                          <a:solidFill>
                            <a:schemeClr val="tx1"/>
                          </a:solidFill>
                          <a:effectLst/>
                          <a:latin typeface="+mn-lt"/>
                          <a:ea typeface="+mn-ea"/>
                          <a:cs typeface="+mn-cs"/>
                        </a:rPr>
                        <a:t>51</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ctr"/>
                      <a:r>
                        <a:rPr lang="ru-RU" sz="1050" b="0" i="0" u="none" strike="noStrike" kern="1200" dirty="0" smtClean="0">
                          <a:solidFill>
                            <a:schemeClr val="tx1"/>
                          </a:solidFill>
                          <a:effectLst/>
                          <a:latin typeface="+mn-lt"/>
                          <a:ea typeface="+mn-ea"/>
                          <a:cs typeface="+mn-cs"/>
                        </a:rPr>
                        <a:t>54</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ctr"/>
                      <a:r>
                        <a:rPr lang="ru-RU" sz="1050" b="0" i="0" u="none" strike="noStrike" kern="1200" dirty="0" smtClean="0">
                          <a:solidFill>
                            <a:schemeClr val="tx1"/>
                          </a:solidFill>
                          <a:effectLst/>
                          <a:latin typeface="+mn-lt"/>
                          <a:ea typeface="+mn-ea"/>
                          <a:cs typeface="+mn-cs"/>
                        </a:rPr>
                        <a:t>58</a:t>
                      </a:r>
                      <a:endParaRPr lang="ru-RU" sz="1050" b="0" i="0" u="none" strike="noStrike" kern="1200" dirty="0">
                        <a:solidFill>
                          <a:schemeClr val="tx1"/>
                        </a:solidFill>
                        <a:effectLst/>
                        <a:latin typeface="+mn-lt"/>
                        <a:ea typeface="+mn-ea"/>
                        <a:cs typeface="+mn-cs"/>
                      </a:endParaRPr>
                    </a:p>
                  </a:txBody>
                  <a:tcPr marL="4360" marR="4360" marT="4360" marB="0" anchor="ctr"/>
                </a:tc>
                <a:extLst>
                  <a:ext uri="{0D108BD9-81ED-4DB2-BD59-A6C34878D82A}">
                    <a16:rowId xmlns:a16="http://schemas.microsoft.com/office/drawing/2014/main" val="10012"/>
                  </a:ext>
                </a:extLst>
              </a:tr>
              <a:tr h="1309894">
                <a:tc>
                  <a:txBody>
                    <a:bodyPr/>
                    <a:lstStyle/>
                    <a:p>
                      <a:pPr algn="ctr" fontAlgn="ctr"/>
                      <a:r>
                        <a:rPr lang="ru-RU" sz="1050" b="0" i="0" u="none" strike="noStrike" kern="1200" dirty="0" smtClean="0">
                          <a:solidFill>
                            <a:schemeClr val="tx1"/>
                          </a:solidFill>
                          <a:effectLst/>
                          <a:latin typeface="+mn-lt"/>
                          <a:ea typeface="+mn-ea"/>
                          <a:cs typeface="+mn-cs"/>
                        </a:rPr>
                        <a:t>12.</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l" fontAlgn="ctr"/>
                      <a:r>
                        <a:rPr lang="ru-RU" sz="1050" b="0" i="0" u="none" strike="noStrike" kern="1200" dirty="0" smtClean="0">
                          <a:solidFill>
                            <a:schemeClr val="tx1"/>
                          </a:solidFill>
                          <a:effectLst/>
                          <a:latin typeface="+mn-lt"/>
                          <a:ea typeface="+mn-ea"/>
                          <a:cs typeface="+mn-cs"/>
                        </a:rPr>
                        <a:t>Уровень численности участников культурно-досуговых мероприятий</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dirty="0" smtClean="0">
                          <a:solidFill>
                            <a:schemeClr val="tx1"/>
                          </a:solidFill>
                          <a:effectLst/>
                          <a:latin typeface="+mn-lt"/>
                          <a:ea typeface="+mn-ea"/>
                          <a:cs typeface="+mn-cs"/>
                        </a:rPr>
                        <a:t>Показатель муниципальной программы </a:t>
                      </a:r>
                    </a:p>
                  </a:txBody>
                  <a:tcPr marL="4360" marR="4360" marT="436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dirty="0" smtClean="0">
                          <a:solidFill>
                            <a:schemeClr val="tx1"/>
                          </a:solidFill>
                          <a:effectLst/>
                          <a:latin typeface="+mn-lt"/>
                          <a:ea typeface="+mn-ea"/>
                          <a:cs typeface="+mn-cs"/>
                        </a:rPr>
                        <a:t>Процент по отношению к базовому году</a:t>
                      </a:r>
                    </a:p>
                  </a:txBody>
                  <a:tcPr marL="4360" marR="4360" marT="4360" marB="0" anchor="ctr"/>
                </a:tc>
                <a:tc>
                  <a:txBody>
                    <a:bodyPr/>
                    <a:lstStyle/>
                    <a:p>
                      <a:pPr algn="ctr" fontAlgn="ctr"/>
                      <a:r>
                        <a:rPr lang="ru-RU" sz="1050" b="0" i="0" u="none" strike="noStrike" kern="1200" dirty="0" smtClean="0">
                          <a:solidFill>
                            <a:schemeClr val="tx1"/>
                          </a:solidFill>
                          <a:effectLst/>
                          <a:latin typeface="+mn-lt"/>
                          <a:ea typeface="+mn-ea"/>
                          <a:cs typeface="+mn-cs"/>
                        </a:rPr>
                        <a:t>103,0</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ctr"/>
                      <a:r>
                        <a:rPr lang="ru-RU" sz="1050" b="0" i="0" u="none" strike="noStrike" kern="1200" dirty="0" smtClean="0">
                          <a:solidFill>
                            <a:schemeClr val="tx1"/>
                          </a:solidFill>
                          <a:effectLst/>
                          <a:latin typeface="+mn-lt"/>
                          <a:ea typeface="+mn-ea"/>
                          <a:cs typeface="+mn-cs"/>
                        </a:rPr>
                        <a:t>104,0</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ctr"/>
                      <a:r>
                        <a:rPr lang="ru-RU" sz="1050" b="0" i="0" u="none" strike="noStrike" kern="1200" dirty="0" smtClean="0">
                          <a:solidFill>
                            <a:schemeClr val="tx1"/>
                          </a:solidFill>
                          <a:effectLst/>
                          <a:latin typeface="+mn-lt"/>
                          <a:ea typeface="+mn-ea"/>
                          <a:cs typeface="+mn-cs"/>
                        </a:rPr>
                        <a:t>105,0</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ctr"/>
                      <a:r>
                        <a:rPr lang="ru-RU" sz="1050" b="0" i="0" u="none" strike="noStrike" kern="1200" dirty="0" smtClean="0">
                          <a:solidFill>
                            <a:schemeClr val="tx1"/>
                          </a:solidFill>
                          <a:effectLst/>
                          <a:latin typeface="+mn-lt"/>
                          <a:ea typeface="+mn-ea"/>
                          <a:cs typeface="+mn-cs"/>
                        </a:rPr>
                        <a:t>106,0</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ctr"/>
                      <a:r>
                        <a:rPr lang="ru-RU" sz="1050" b="0" i="0" u="none" strike="noStrike" kern="1200" dirty="0" smtClean="0">
                          <a:solidFill>
                            <a:schemeClr val="tx1"/>
                          </a:solidFill>
                          <a:effectLst/>
                          <a:latin typeface="+mn-lt"/>
                          <a:ea typeface="+mn-ea"/>
                          <a:cs typeface="+mn-cs"/>
                        </a:rPr>
                        <a:t>107,0</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ctr"/>
                      <a:r>
                        <a:rPr lang="ru-RU" sz="1050" b="0" i="0" u="none" strike="noStrike" kern="1200" dirty="0" smtClean="0">
                          <a:solidFill>
                            <a:schemeClr val="tx1"/>
                          </a:solidFill>
                          <a:effectLst/>
                          <a:latin typeface="+mn-lt"/>
                          <a:ea typeface="+mn-ea"/>
                          <a:cs typeface="+mn-cs"/>
                        </a:rPr>
                        <a:t>108,0</a:t>
                      </a:r>
                      <a:endParaRPr lang="ru-RU" sz="1050" b="0" i="0" u="none" strike="noStrike" kern="1200" dirty="0">
                        <a:solidFill>
                          <a:schemeClr val="tx1"/>
                        </a:solidFill>
                        <a:effectLst/>
                        <a:latin typeface="+mn-lt"/>
                        <a:ea typeface="+mn-ea"/>
                        <a:cs typeface="+mn-cs"/>
                      </a:endParaRPr>
                    </a:p>
                  </a:txBody>
                  <a:tcPr marL="4360" marR="4360" marT="4360" marB="0" anchor="ct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66546646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45</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C04771F8-2D68-42F0-9FDC-9E424BF80124}"/>
              </a:ext>
            </a:extLst>
          </p:cNvPr>
          <p:cNvGraphicFramePr>
            <a:graphicFrameLocks noGrp="1"/>
          </p:cNvGraphicFramePr>
          <p:nvPr>
            <p:ph idx="1"/>
            <p:extLst/>
          </p:nvPr>
        </p:nvGraphicFramePr>
        <p:xfrm>
          <a:off x="292728" y="972799"/>
          <a:ext cx="11606543" cy="5564680"/>
        </p:xfrm>
        <a:graphic>
          <a:graphicData uri="http://schemas.openxmlformats.org/drawingml/2006/table">
            <a:tbl>
              <a:tblPr>
                <a:tableStyleId>{5C22544A-7EE6-4342-B048-85BDC9FD1C3A}</a:tableStyleId>
              </a:tblPr>
              <a:tblGrid>
                <a:gridCol w="568509">
                  <a:extLst>
                    <a:ext uri="{9D8B030D-6E8A-4147-A177-3AD203B41FA5}">
                      <a16:colId xmlns:a16="http://schemas.microsoft.com/office/drawing/2014/main" val="1985876018"/>
                    </a:ext>
                  </a:extLst>
                </a:gridCol>
                <a:gridCol w="3572540">
                  <a:extLst>
                    <a:ext uri="{9D8B030D-6E8A-4147-A177-3AD203B41FA5}">
                      <a16:colId xmlns:a16="http://schemas.microsoft.com/office/drawing/2014/main" val="1812124220"/>
                    </a:ext>
                  </a:extLst>
                </a:gridCol>
                <a:gridCol w="988828">
                  <a:extLst>
                    <a:ext uri="{9D8B030D-6E8A-4147-A177-3AD203B41FA5}">
                      <a16:colId xmlns:a16="http://schemas.microsoft.com/office/drawing/2014/main" val="443484845"/>
                    </a:ext>
                  </a:extLst>
                </a:gridCol>
                <a:gridCol w="736767">
                  <a:extLst>
                    <a:ext uri="{9D8B030D-6E8A-4147-A177-3AD203B41FA5}">
                      <a16:colId xmlns:a16="http://schemas.microsoft.com/office/drawing/2014/main" val="1488576908"/>
                    </a:ext>
                  </a:extLst>
                </a:gridCol>
                <a:gridCol w="716664">
                  <a:extLst>
                    <a:ext uri="{9D8B030D-6E8A-4147-A177-3AD203B41FA5}">
                      <a16:colId xmlns:a16="http://schemas.microsoft.com/office/drawing/2014/main" val="2260897369"/>
                    </a:ext>
                  </a:extLst>
                </a:gridCol>
                <a:gridCol w="995795">
                  <a:extLst>
                    <a:ext uri="{9D8B030D-6E8A-4147-A177-3AD203B41FA5}">
                      <a16:colId xmlns:a16="http://schemas.microsoft.com/office/drawing/2014/main" val="1376090562"/>
                    </a:ext>
                  </a:extLst>
                </a:gridCol>
                <a:gridCol w="973667">
                  <a:extLst>
                    <a:ext uri="{9D8B030D-6E8A-4147-A177-3AD203B41FA5}">
                      <a16:colId xmlns:a16="http://schemas.microsoft.com/office/drawing/2014/main" val="887271664"/>
                    </a:ext>
                  </a:extLst>
                </a:gridCol>
                <a:gridCol w="1073247">
                  <a:extLst>
                    <a:ext uri="{9D8B030D-6E8A-4147-A177-3AD203B41FA5}">
                      <a16:colId xmlns:a16="http://schemas.microsoft.com/office/drawing/2014/main" val="2528348998"/>
                    </a:ext>
                  </a:extLst>
                </a:gridCol>
                <a:gridCol w="973667">
                  <a:extLst>
                    <a:ext uri="{9D8B030D-6E8A-4147-A177-3AD203B41FA5}">
                      <a16:colId xmlns:a16="http://schemas.microsoft.com/office/drawing/2014/main" val="2854267737"/>
                    </a:ext>
                  </a:extLst>
                </a:gridCol>
                <a:gridCol w="1006859">
                  <a:extLst>
                    <a:ext uri="{9D8B030D-6E8A-4147-A177-3AD203B41FA5}">
                      <a16:colId xmlns:a16="http://schemas.microsoft.com/office/drawing/2014/main" val="4239973062"/>
                    </a:ext>
                  </a:extLst>
                </a:gridCol>
              </a:tblGrid>
              <a:tr h="444395">
                <a:tc>
                  <a:txBody>
                    <a:bodyPr/>
                    <a:lstStyle/>
                    <a:p>
                      <a:pPr algn="ctr" fontAlgn="ctr"/>
                      <a:r>
                        <a:rPr lang="ru-RU" sz="1050" u="none" strike="noStrike" kern="1200" dirty="0">
                          <a:solidFill>
                            <a:schemeClr val="tx1"/>
                          </a:solidFill>
                          <a:effectLst/>
                          <a:latin typeface="+mn-lt"/>
                          <a:ea typeface="+mn-ea"/>
                          <a:cs typeface="+mn-cs"/>
                        </a:rPr>
                        <a:t>№ п/п</a:t>
                      </a:r>
                    </a:p>
                  </a:txBody>
                  <a:tcPr marL="2821" marR="2821" marT="2821" marB="0" anchor="ctr"/>
                </a:tc>
                <a:tc>
                  <a:txBody>
                    <a:bodyPr/>
                    <a:lstStyle/>
                    <a:p>
                      <a:pPr algn="ctr" fontAlgn="ctr"/>
                      <a:r>
                        <a:rPr lang="ru-RU" sz="1050" u="none" strike="noStrike" kern="1200" dirty="0">
                          <a:solidFill>
                            <a:schemeClr val="tx1"/>
                          </a:solidFill>
                          <a:effectLst/>
                          <a:latin typeface="+mn-lt"/>
                          <a:ea typeface="+mn-ea"/>
                          <a:cs typeface="+mn-cs"/>
                        </a:rPr>
                        <a:t>Наименование муниципальной программы/подпрограммы/показателя</a:t>
                      </a:r>
                    </a:p>
                  </a:txBody>
                  <a:tcPr marL="2821" marR="2821" marT="2821" marB="0" anchor="ctr"/>
                </a:tc>
                <a:tc>
                  <a:txBody>
                    <a:bodyPr/>
                    <a:lstStyle/>
                    <a:p>
                      <a:pPr algn="ctr" fontAlgn="ctr"/>
                      <a:r>
                        <a:rPr lang="ru-RU" sz="1050" u="none" strike="noStrike" kern="1200" dirty="0" smtClean="0">
                          <a:solidFill>
                            <a:schemeClr val="tx1"/>
                          </a:solidFill>
                          <a:effectLst/>
                          <a:latin typeface="+mn-lt"/>
                          <a:ea typeface="+mn-ea"/>
                          <a:cs typeface="+mn-cs"/>
                        </a:rPr>
                        <a:t>Вид показателя</a:t>
                      </a:r>
                    </a:p>
                  </a:txBody>
                  <a:tcPr marL="2821" marR="2821" marT="2821" marB="0" anchor="ctr"/>
                </a:tc>
                <a:tc>
                  <a:txBody>
                    <a:bodyPr/>
                    <a:lstStyle/>
                    <a:p>
                      <a:pPr algn="ctr" fontAlgn="ctr"/>
                      <a:r>
                        <a:rPr lang="ru-RU" sz="1050" u="none" strike="noStrike" kern="1200" dirty="0">
                          <a:solidFill>
                            <a:schemeClr val="tx1"/>
                          </a:solidFill>
                          <a:effectLst/>
                          <a:latin typeface="+mn-lt"/>
                          <a:ea typeface="+mn-ea"/>
                          <a:cs typeface="+mn-cs"/>
                        </a:rPr>
                        <a:t>Единица измерения</a:t>
                      </a:r>
                    </a:p>
                  </a:txBody>
                  <a:tcPr marL="2821" marR="2821" marT="2821" marB="0" anchor="ctr"/>
                </a:tc>
                <a:tc>
                  <a:txBody>
                    <a:bodyPr/>
                    <a:lstStyle/>
                    <a:p>
                      <a:pPr algn="ctr" fontAlgn="ctr"/>
                      <a:r>
                        <a:rPr lang="ru-RU" sz="1050" u="none" strike="noStrike" kern="1200" dirty="0">
                          <a:solidFill>
                            <a:schemeClr val="tx1"/>
                          </a:solidFill>
                          <a:effectLst/>
                          <a:latin typeface="+mn-lt"/>
                          <a:ea typeface="+mn-ea"/>
                          <a:cs typeface="+mn-cs"/>
                        </a:rPr>
                        <a:t>Базовое значение</a:t>
                      </a:r>
                    </a:p>
                  </a:txBody>
                  <a:tcPr marL="2821" marR="2821" marT="2821" marB="0" anchor="ctr"/>
                </a:tc>
                <a:tc>
                  <a:txBody>
                    <a:bodyPr/>
                    <a:lstStyle/>
                    <a:p>
                      <a:pPr algn="ctr" fontAlgn="ctr"/>
                      <a:r>
                        <a:rPr lang="ru-RU" sz="1050" u="none" strike="noStrike" kern="1200" dirty="0">
                          <a:solidFill>
                            <a:schemeClr val="tx1"/>
                          </a:solidFill>
                          <a:effectLst/>
                          <a:latin typeface="+mn-lt"/>
                          <a:ea typeface="+mn-ea"/>
                          <a:cs typeface="+mn-cs"/>
                        </a:rPr>
                        <a:t>Достигнутое </a:t>
                      </a:r>
                    </a:p>
                    <a:p>
                      <a:pPr algn="ctr" fontAlgn="ctr"/>
                      <a:r>
                        <a:rPr lang="ru-RU" sz="1050" u="none" strike="noStrike" kern="1200" dirty="0" smtClean="0">
                          <a:solidFill>
                            <a:schemeClr val="tx1"/>
                          </a:solidFill>
                          <a:effectLst/>
                          <a:latin typeface="+mn-lt"/>
                          <a:ea typeface="+mn-ea"/>
                          <a:cs typeface="+mn-cs"/>
                        </a:rPr>
                        <a:t>2023 </a:t>
                      </a:r>
                      <a:r>
                        <a:rPr lang="ru-RU" sz="1050" u="none" strike="noStrike" kern="1200" dirty="0">
                          <a:solidFill>
                            <a:schemeClr val="tx1"/>
                          </a:solidFill>
                          <a:effectLst/>
                          <a:latin typeface="+mn-lt"/>
                          <a:ea typeface="+mn-ea"/>
                          <a:cs typeface="+mn-cs"/>
                        </a:rPr>
                        <a:t>года</a:t>
                      </a:r>
                    </a:p>
                  </a:txBody>
                  <a:tcPr marL="2821" marR="2821" marT="2821"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2024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2025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2026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2027 </a:t>
                      </a:r>
                      <a:r>
                        <a:rPr lang="ru-RU" sz="1050" b="0" i="0" u="none" strike="noStrike" kern="1200" dirty="0">
                          <a:solidFill>
                            <a:schemeClr val="tx1"/>
                          </a:solidFill>
                          <a:effectLst/>
                          <a:latin typeface="+mn-lt"/>
                          <a:ea typeface="+mn-ea"/>
                          <a:cs typeface="+mn-cs"/>
                        </a:rPr>
                        <a:t>год</a:t>
                      </a:r>
                    </a:p>
                  </a:txBody>
                  <a:tcPr marL="6562" marR="6562" marT="6562" marB="0" anchor="ctr"/>
                </a:tc>
                <a:extLst>
                  <a:ext uri="{0D108BD9-81ED-4DB2-BD59-A6C34878D82A}">
                    <a16:rowId xmlns:a16="http://schemas.microsoft.com/office/drawing/2014/main" val="2303145389"/>
                  </a:ext>
                </a:extLst>
              </a:tr>
              <a:tr h="444395">
                <a:tc>
                  <a:txBody>
                    <a:bodyPr/>
                    <a:lstStyle/>
                    <a:p>
                      <a:pPr algn="ctr"/>
                      <a:r>
                        <a:rPr lang="ru-RU" sz="1050" u="none" strike="noStrike" kern="1200" dirty="0" smtClean="0">
                          <a:solidFill>
                            <a:schemeClr val="tx1"/>
                          </a:solidFill>
                          <a:effectLst/>
                          <a:latin typeface="+mn-lt"/>
                          <a:ea typeface="+mn-ea"/>
                          <a:cs typeface="+mn-cs"/>
                        </a:rPr>
                        <a:t>13.</a:t>
                      </a: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l" fontAlgn="t"/>
                      <a:r>
                        <a:rPr lang="ru-RU" sz="1050" u="none" strike="noStrike" kern="1200" dirty="0" smtClean="0">
                          <a:solidFill>
                            <a:schemeClr val="tx1"/>
                          </a:solidFill>
                          <a:effectLst/>
                          <a:latin typeface="+mn-lt"/>
                          <a:ea typeface="+mn-ea"/>
                          <a:cs typeface="+mn-cs"/>
                        </a:rPr>
                        <a:t>Количество оснащенных образовательных организаций в сфере культуры (детские школы искусств по видам искусств и училищ) музыкальными инструментами</a:t>
                      </a:r>
                      <a:endParaRPr lang="ru-RU" sz="1050" u="none" strike="noStrike" kern="1200" dirty="0">
                        <a:solidFill>
                          <a:schemeClr val="tx1"/>
                        </a:solidFill>
                        <a:effectLst/>
                        <a:latin typeface="+mn-lt"/>
                        <a:ea typeface="+mn-ea"/>
                        <a:cs typeface="+mn-cs"/>
                      </a:endParaRPr>
                    </a:p>
                  </a:txBody>
                  <a:tcPr marL="2821" marR="2821" marT="2821" marB="0"/>
                </a:tc>
                <a:tc>
                  <a:txBody>
                    <a:bodyPr/>
                    <a:lstStyle/>
                    <a:p>
                      <a:pPr algn="ctr" fontAlgn="ctr"/>
                      <a:r>
                        <a:rPr lang="ru-RU" sz="1050" u="none" strike="noStrike" kern="1200" dirty="0">
                          <a:solidFill>
                            <a:schemeClr val="tx1"/>
                          </a:solidFill>
                          <a:effectLst/>
                          <a:latin typeface="+mn-lt"/>
                          <a:ea typeface="+mn-ea"/>
                          <a:cs typeface="+mn-cs"/>
                        </a:rPr>
                        <a:t>Показатель муниципальной программы </a:t>
                      </a:r>
                    </a:p>
                  </a:txBody>
                  <a:tcPr marL="4360" marR="4360" marT="4360" marB="0" anchor="ctr"/>
                </a:tc>
                <a:tc>
                  <a:txBody>
                    <a:bodyPr/>
                    <a:lstStyle/>
                    <a:p>
                      <a:pPr algn="ctr" fontAlgn="ctr"/>
                      <a:r>
                        <a:rPr lang="ru-RU" sz="1050" u="none" strike="noStrike" kern="1200" dirty="0">
                          <a:solidFill>
                            <a:schemeClr val="tx1"/>
                          </a:solidFill>
                          <a:effectLst/>
                          <a:latin typeface="+mn-lt"/>
                          <a:ea typeface="+mn-ea"/>
                          <a:cs typeface="+mn-cs"/>
                        </a:rPr>
                        <a:t>единиц</a:t>
                      </a:r>
                    </a:p>
                  </a:txBody>
                  <a:tcPr marL="4360" marR="4360" marT="4360" marB="0" anchor="ctr"/>
                </a:tc>
                <a:tc>
                  <a:txBody>
                    <a:bodyPr/>
                    <a:lstStyle/>
                    <a:p>
                      <a:pPr 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r>
                        <a:rPr lang="ru-RU" sz="1050" u="none" strike="noStrike" kern="1200" dirty="0" smtClean="0">
                          <a:solidFill>
                            <a:schemeClr val="tx1"/>
                          </a:solidFill>
                          <a:effectLst/>
                          <a:latin typeface="+mn-lt"/>
                          <a:ea typeface="+mn-ea"/>
                          <a:cs typeface="+mn-cs"/>
                        </a:rPr>
                        <a:t>1</a:t>
                      </a: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2821" marR="2821" marT="2821" marB="0" anchor="ctr"/>
                </a:tc>
                <a:extLst>
                  <a:ext uri="{0D108BD9-81ED-4DB2-BD59-A6C34878D82A}">
                    <a16:rowId xmlns:a16="http://schemas.microsoft.com/office/drawing/2014/main" val="1330615211"/>
                  </a:ext>
                </a:extLst>
              </a:tr>
              <a:tr h="516733">
                <a:tc>
                  <a:txBody>
                    <a:bodyPr/>
                    <a:lstStyle/>
                    <a:p>
                      <a:pPr algn="ctr"/>
                      <a:r>
                        <a:rPr lang="ru-RU" sz="1050" u="none" strike="noStrike" kern="1200" dirty="0" smtClean="0">
                          <a:solidFill>
                            <a:schemeClr val="tx1"/>
                          </a:solidFill>
                          <a:effectLst/>
                          <a:latin typeface="+mn-lt"/>
                          <a:ea typeface="+mn-ea"/>
                          <a:cs typeface="+mn-cs"/>
                        </a:rPr>
                        <a:t>14.</a:t>
                      </a: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l" fontAlgn="t"/>
                      <a:r>
                        <a:rPr lang="ru-RU" sz="1050" u="none" strike="noStrike" kern="1200" dirty="0" smtClean="0">
                          <a:solidFill>
                            <a:schemeClr val="tx1"/>
                          </a:solidFill>
                          <a:effectLst/>
                          <a:latin typeface="+mn-lt"/>
                          <a:ea typeface="+mn-ea"/>
                          <a:cs typeface="+mn-cs"/>
                        </a:rPr>
                        <a:t>Количество переоснащенных муниципальных библиотек по модельному стандарту</a:t>
                      </a:r>
                      <a:endParaRPr lang="ru-RU" sz="1050" u="none" strike="noStrike" kern="1200" dirty="0">
                        <a:solidFill>
                          <a:schemeClr val="tx1"/>
                        </a:solidFill>
                        <a:effectLst/>
                        <a:latin typeface="+mn-lt"/>
                        <a:ea typeface="+mn-ea"/>
                        <a:cs typeface="+mn-cs"/>
                      </a:endParaRPr>
                    </a:p>
                  </a:txBody>
                  <a:tcPr marL="2821" marR="2821" marT="2821" marB="0"/>
                </a:tc>
                <a:tc>
                  <a:txBody>
                    <a:bodyPr/>
                    <a:lstStyle/>
                    <a:p>
                      <a:pPr algn="ctr" fontAlgn="ctr"/>
                      <a:r>
                        <a:rPr lang="ru-RU" sz="1050" u="none" strike="noStrike" kern="1200" dirty="0">
                          <a:solidFill>
                            <a:schemeClr val="tx1"/>
                          </a:solidFill>
                          <a:effectLst/>
                          <a:latin typeface="+mn-lt"/>
                          <a:ea typeface="+mn-ea"/>
                          <a:cs typeface="+mn-cs"/>
                        </a:rPr>
                        <a:t>Показатель муниципальной программы </a:t>
                      </a:r>
                    </a:p>
                  </a:txBody>
                  <a:tcPr marL="4360" marR="4360" marT="4360" marB="0" anchor="ctr"/>
                </a:tc>
                <a:tc>
                  <a:txBody>
                    <a:bodyPr/>
                    <a:lstStyle/>
                    <a:p>
                      <a:pPr algn="ctr" fontAlgn="ctr"/>
                      <a:r>
                        <a:rPr lang="ru-RU" sz="1050" u="none" strike="noStrike" kern="1200" dirty="0">
                          <a:solidFill>
                            <a:schemeClr val="tx1"/>
                          </a:solidFill>
                          <a:effectLst/>
                          <a:latin typeface="+mn-lt"/>
                          <a:ea typeface="+mn-ea"/>
                          <a:cs typeface="+mn-cs"/>
                        </a:rPr>
                        <a:t>единиц</a:t>
                      </a:r>
                    </a:p>
                  </a:txBody>
                  <a:tcPr marL="4360" marR="4360" marT="4360" marB="0" anchor="ctr"/>
                </a:tc>
                <a:tc>
                  <a:txBody>
                    <a:bodyPr/>
                    <a:lstStyle/>
                    <a:p>
                      <a:pPr 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r>
                        <a:rPr lang="ru-RU" sz="1050" u="none" strike="noStrike" kern="1200" dirty="0" smtClean="0">
                          <a:solidFill>
                            <a:schemeClr val="tx1"/>
                          </a:solidFill>
                          <a:effectLst/>
                          <a:latin typeface="+mn-lt"/>
                          <a:ea typeface="+mn-ea"/>
                          <a:cs typeface="+mn-cs"/>
                        </a:rPr>
                        <a:t>1</a:t>
                      </a: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2821" marR="2821" marT="2821" marB="0" anchor="ctr"/>
                </a:tc>
                <a:extLst>
                  <a:ext uri="{0D108BD9-81ED-4DB2-BD59-A6C34878D82A}">
                    <a16:rowId xmlns:a16="http://schemas.microsoft.com/office/drawing/2014/main" val="2742277172"/>
                  </a:ext>
                </a:extLst>
              </a:tr>
              <a:tr h="372139">
                <a:tc>
                  <a:txBody>
                    <a:bodyPr/>
                    <a:lstStyle/>
                    <a:p>
                      <a:pPr algn="ctr" fontAlgn="ctr"/>
                      <a:r>
                        <a:rPr lang="ru-RU" sz="1050" u="none" strike="noStrike" kern="1200" dirty="0" smtClean="0">
                          <a:solidFill>
                            <a:schemeClr val="tx1"/>
                          </a:solidFill>
                          <a:effectLst/>
                          <a:latin typeface="+mn-lt"/>
                          <a:ea typeface="+mn-ea"/>
                          <a:cs typeface="+mn-cs"/>
                        </a:rPr>
                        <a:t>3</a:t>
                      </a:r>
                      <a:endParaRPr lang="ru-RU" sz="1050" u="none" strike="noStrike" kern="1200" dirty="0">
                        <a:solidFill>
                          <a:schemeClr val="tx1"/>
                        </a:solidFill>
                        <a:effectLst/>
                        <a:latin typeface="+mn-lt"/>
                        <a:ea typeface="+mn-ea"/>
                        <a:cs typeface="+mn-cs"/>
                      </a:endParaRPr>
                    </a:p>
                  </a:txBody>
                  <a:tcPr marL="3729" marR="3729" marT="3729" marB="0" anchor="ctr"/>
                </a:tc>
                <a:tc>
                  <a:txBody>
                    <a:bodyPr/>
                    <a:lstStyle/>
                    <a:p>
                      <a:pPr algn="l" fontAlgn="ctr"/>
                      <a:r>
                        <a:rPr lang="ru-RU" sz="1050" u="none" strike="noStrike" kern="1200" dirty="0">
                          <a:solidFill>
                            <a:schemeClr val="tx1"/>
                          </a:solidFill>
                          <a:effectLst/>
                          <a:latin typeface="+mn-lt"/>
                          <a:ea typeface="+mn-ea"/>
                          <a:cs typeface="+mn-cs"/>
                        </a:rPr>
                        <a:t>Муниципальная программа </a:t>
                      </a:r>
                      <a:r>
                        <a:rPr lang="ru-RU" sz="1050" u="none" strike="noStrike" kern="1200" dirty="0" smtClean="0">
                          <a:solidFill>
                            <a:schemeClr val="tx1"/>
                          </a:solidFill>
                          <a:effectLst/>
                          <a:latin typeface="+mn-lt"/>
                          <a:ea typeface="+mn-ea"/>
                          <a:cs typeface="+mn-cs"/>
                        </a:rPr>
                        <a:t>«Образование»</a:t>
                      </a:r>
                      <a:endParaRPr lang="ru-RU" sz="1050" u="none" strike="noStrike" kern="1200" dirty="0">
                        <a:solidFill>
                          <a:schemeClr val="tx1"/>
                        </a:solidFill>
                        <a:effectLst/>
                        <a:latin typeface="+mn-lt"/>
                        <a:ea typeface="+mn-ea"/>
                        <a:cs typeface="+mn-cs"/>
                      </a:endParaRPr>
                    </a:p>
                  </a:txBody>
                  <a:tcPr marL="3729" marR="3729" marT="3729" marB="0" anchor="ctr"/>
                </a:tc>
                <a:tc>
                  <a:txBody>
                    <a:bodyPr/>
                    <a:lstStyle/>
                    <a:p>
                      <a:pPr algn="ctr" fontAlgn="ctr"/>
                      <a:endParaRPr lang="ru-RU" sz="1050" u="none" strike="noStrike" kern="1200" dirty="0">
                        <a:solidFill>
                          <a:schemeClr val="tx1"/>
                        </a:solidFill>
                        <a:effectLst/>
                        <a:latin typeface="+mn-lt"/>
                        <a:ea typeface="+mn-ea"/>
                        <a:cs typeface="+mn-cs"/>
                      </a:endParaRPr>
                    </a:p>
                  </a:txBody>
                  <a:tcPr marL="4360" marR="4360" marT="4360" marB="0" anchor="ctr"/>
                </a:tc>
                <a:tc>
                  <a:txBody>
                    <a:bodyPr/>
                    <a:lstStyle/>
                    <a:p>
                      <a:pPr algn="ctr" fontAlgn="ctr"/>
                      <a:endParaRPr lang="ru-RU" sz="1050" u="none" strike="noStrike" kern="1200" dirty="0">
                        <a:solidFill>
                          <a:schemeClr val="tx1"/>
                        </a:solidFill>
                        <a:effectLst/>
                        <a:latin typeface="+mn-lt"/>
                        <a:ea typeface="+mn-ea"/>
                        <a:cs typeface="+mn-cs"/>
                      </a:endParaRPr>
                    </a:p>
                  </a:txBody>
                  <a:tcPr marL="4360" marR="4360" marT="4360" marB="0" anchor="ctr"/>
                </a:tc>
                <a:tc>
                  <a:txBody>
                    <a:bodyPr/>
                    <a:lstStyle/>
                    <a:p>
                      <a:pPr algn="ct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endParaRPr lang="ru-RU" sz="1050" u="none" strike="noStrike" kern="1200" dirty="0">
                        <a:solidFill>
                          <a:schemeClr val="tx1"/>
                        </a:solidFill>
                        <a:effectLst/>
                        <a:latin typeface="+mn-lt"/>
                        <a:ea typeface="+mn-ea"/>
                        <a:cs typeface="+mn-cs"/>
                      </a:endParaRPr>
                    </a:p>
                  </a:txBody>
                  <a:tcPr marL="2821" marR="2821" marT="2821" marB="0" anchor="ctr"/>
                </a:tc>
                <a:extLst>
                  <a:ext uri="{0D108BD9-81ED-4DB2-BD59-A6C34878D82A}">
                    <a16:rowId xmlns:a16="http://schemas.microsoft.com/office/drawing/2014/main" val="10003"/>
                  </a:ext>
                </a:extLst>
              </a:tr>
              <a:tr h="542261">
                <a:tc>
                  <a:txBody>
                    <a:bodyPr/>
                    <a:lstStyle/>
                    <a:p>
                      <a:pPr algn="ctr" fontAlgn="ctr"/>
                      <a:r>
                        <a:rPr lang="ru-RU" sz="1050" u="none" strike="noStrike" kern="1200" dirty="0" smtClean="0">
                          <a:solidFill>
                            <a:schemeClr val="tx1"/>
                          </a:solidFill>
                          <a:effectLst/>
                          <a:latin typeface="+mn-lt"/>
                          <a:ea typeface="+mn-ea"/>
                          <a:cs typeface="+mn-cs"/>
                        </a:rPr>
                        <a:t>1.</a:t>
                      </a:r>
                      <a:endParaRPr lang="ru-RU" sz="1050" u="none" strike="noStrike" kern="1200" dirty="0">
                        <a:solidFill>
                          <a:schemeClr val="tx1"/>
                        </a:solidFill>
                        <a:effectLst/>
                        <a:latin typeface="+mn-lt"/>
                        <a:ea typeface="+mn-ea"/>
                        <a:cs typeface="+mn-cs"/>
                      </a:endParaRPr>
                    </a:p>
                  </a:txBody>
                  <a:tcPr marL="3729" marR="3729" marT="3729" marB="0" anchor="ctr"/>
                </a:tc>
                <a:tc>
                  <a:txBody>
                    <a:bodyPr/>
                    <a:lstStyle/>
                    <a:p>
                      <a:pPr algn="l" fontAlgn="ctr"/>
                      <a:r>
                        <a:rPr lang="ru-RU" sz="1050" u="none" strike="noStrike" kern="1200" dirty="0" smtClean="0">
                          <a:solidFill>
                            <a:schemeClr val="tx1"/>
                          </a:solidFill>
                          <a:effectLst/>
                          <a:latin typeface="+mn-lt"/>
                          <a:ea typeface="+mn-ea"/>
                          <a:cs typeface="+mn-cs"/>
                        </a:rPr>
                        <a:t>Доступность дошкольного образования для детей в возрасте от трех до семи лет</a:t>
                      </a:r>
                      <a:endParaRPr lang="ru-RU" sz="105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u="none" strike="noStrike" kern="1200" dirty="0" smtClean="0">
                          <a:solidFill>
                            <a:schemeClr val="tx1"/>
                          </a:solidFill>
                          <a:effectLst/>
                          <a:latin typeface="+mn-lt"/>
                          <a:ea typeface="+mn-ea"/>
                          <a:cs typeface="+mn-cs"/>
                        </a:rPr>
                        <a:t>Целевые показатели</a:t>
                      </a:r>
                    </a:p>
                    <a:p>
                      <a:pPr algn="ctr" fontAlgn="ctr"/>
                      <a:r>
                        <a:rPr lang="ru-RU" sz="1050" u="none" strike="noStrike" kern="1200" dirty="0" smtClean="0">
                          <a:solidFill>
                            <a:schemeClr val="tx1"/>
                          </a:solidFill>
                          <a:effectLst/>
                          <a:latin typeface="+mn-lt"/>
                          <a:ea typeface="+mn-ea"/>
                          <a:cs typeface="+mn-cs"/>
                        </a:rPr>
                        <a:t>(Указ Президента РФ)	</a:t>
                      </a:r>
                      <a:endParaRPr lang="ru-RU" sz="1050" u="none" strike="noStrike" kern="1200" dirty="0">
                        <a:solidFill>
                          <a:schemeClr val="tx1"/>
                        </a:solidFill>
                        <a:effectLst/>
                        <a:latin typeface="+mn-lt"/>
                        <a:ea typeface="+mn-ea"/>
                        <a:cs typeface="+mn-cs"/>
                      </a:endParaRPr>
                    </a:p>
                  </a:txBody>
                  <a:tcPr marL="4360" marR="4360" marT="4360" marB="0" anchor="ctr"/>
                </a:tc>
                <a:tc>
                  <a:txBody>
                    <a:bodyPr/>
                    <a:lstStyle/>
                    <a:p>
                      <a:pPr algn="ctr" fontAlgn="ctr"/>
                      <a:r>
                        <a:rPr lang="ru-RU" sz="1050" u="none" strike="noStrike" kern="1200" dirty="0" smtClean="0">
                          <a:solidFill>
                            <a:schemeClr val="tx1"/>
                          </a:solidFill>
                          <a:effectLst/>
                          <a:latin typeface="+mn-lt"/>
                          <a:ea typeface="+mn-ea"/>
                          <a:cs typeface="+mn-cs"/>
                        </a:rPr>
                        <a:t>Процент</a:t>
                      </a:r>
                      <a:endParaRPr lang="ru-RU" sz="1050" u="none" strike="noStrike" kern="1200" dirty="0">
                        <a:solidFill>
                          <a:schemeClr val="tx1"/>
                        </a:solidFill>
                        <a:effectLst/>
                        <a:latin typeface="+mn-lt"/>
                        <a:ea typeface="+mn-ea"/>
                        <a:cs typeface="+mn-cs"/>
                      </a:endParaRPr>
                    </a:p>
                  </a:txBody>
                  <a:tcPr marL="4360" marR="4360" marT="4360" marB="0" anchor="ctr"/>
                </a:tc>
                <a:tc>
                  <a:txBody>
                    <a:bodyPr/>
                    <a:lstStyle/>
                    <a:p>
                      <a:pPr algn="ctr"/>
                      <a:r>
                        <a:rPr lang="ru-RU" sz="1050" u="none" strike="noStrike" kern="1200" dirty="0" smtClean="0">
                          <a:solidFill>
                            <a:schemeClr val="tx1"/>
                          </a:solidFill>
                          <a:effectLst/>
                          <a:latin typeface="+mn-lt"/>
                          <a:ea typeface="+mn-ea"/>
                          <a:cs typeface="+mn-cs"/>
                        </a:rPr>
                        <a:t>100</a:t>
                      </a: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r>
                        <a:rPr lang="ru-RU" sz="1050" u="none" strike="noStrike" kern="1200" smtClean="0">
                          <a:solidFill>
                            <a:schemeClr val="tx1"/>
                          </a:solidFill>
                          <a:effectLst/>
                          <a:latin typeface="+mn-lt"/>
                          <a:ea typeface="+mn-ea"/>
                          <a:cs typeface="+mn-cs"/>
                        </a:rPr>
                        <a:t>100</a:t>
                      </a: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r>
                        <a:rPr lang="ru-RU" sz="1050" u="none" strike="noStrike" kern="1200" dirty="0" smtClean="0">
                          <a:solidFill>
                            <a:schemeClr val="tx1"/>
                          </a:solidFill>
                          <a:effectLst/>
                          <a:latin typeface="+mn-lt"/>
                          <a:ea typeface="+mn-ea"/>
                          <a:cs typeface="+mn-cs"/>
                        </a:rPr>
                        <a:t>100</a:t>
                      </a: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r>
                        <a:rPr lang="ru-RU" sz="1050" u="none" strike="noStrike" kern="1200" dirty="0" smtClean="0">
                          <a:solidFill>
                            <a:schemeClr val="tx1"/>
                          </a:solidFill>
                          <a:effectLst/>
                          <a:latin typeface="+mn-lt"/>
                          <a:ea typeface="+mn-ea"/>
                          <a:cs typeface="+mn-cs"/>
                        </a:rPr>
                        <a:t>100</a:t>
                      </a: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r>
                        <a:rPr lang="ru-RU" sz="1050" u="none" strike="noStrike" kern="1200" smtClean="0">
                          <a:solidFill>
                            <a:schemeClr val="tx1"/>
                          </a:solidFill>
                          <a:effectLst/>
                          <a:latin typeface="+mn-lt"/>
                          <a:ea typeface="+mn-ea"/>
                          <a:cs typeface="+mn-cs"/>
                        </a:rPr>
                        <a:t>100</a:t>
                      </a: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r>
                        <a:rPr lang="ru-RU" sz="1050" u="none" strike="noStrike" kern="1200" dirty="0" smtClean="0">
                          <a:solidFill>
                            <a:schemeClr val="tx1"/>
                          </a:solidFill>
                          <a:effectLst/>
                          <a:latin typeface="+mn-lt"/>
                          <a:ea typeface="+mn-ea"/>
                          <a:cs typeface="+mn-cs"/>
                        </a:rPr>
                        <a:t>100</a:t>
                      </a:r>
                      <a:endParaRPr lang="ru-RU" sz="1050" u="none" strike="noStrike" kern="1200" dirty="0">
                        <a:solidFill>
                          <a:schemeClr val="tx1"/>
                        </a:solidFill>
                        <a:effectLst/>
                        <a:latin typeface="+mn-lt"/>
                        <a:ea typeface="+mn-ea"/>
                        <a:cs typeface="+mn-cs"/>
                      </a:endParaRPr>
                    </a:p>
                  </a:txBody>
                  <a:tcPr marL="2821" marR="2821" marT="2821" marB="0" anchor="ctr"/>
                </a:tc>
                <a:extLst>
                  <a:ext uri="{0D108BD9-81ED-4DB2-BD59-A6C34878D82A}">
                    <a16:rowId xmlns:a16="http://schemas.microsoft.com/office/drawing/2014/main" val="10004"/>
                  </a:ext>
                </a:extLst>
              </a:tr>
              <a:tr h="523742">
                <a:tc>
                  <a:txBody>
                    <a:bodyPr/>
                    <a:lstStyle/>
                    <a:p>
                      <a:pPr algn="ctr" fontAlgn="ctr"/>
                      <a:r>
                        <a:rPr lang="ru-RU" sz="1050" u="none" strike="noStrike" kern="1200" dirty="0" smtClean="0">
                          <a:solidFill>
                            <a:schemeClr val="tx1"/>
                          </a:solidFill>
                          <a:effectLst/>
                          <a:latin typeface="+mn-lt"/>
                          <a:ea typeface="+mn-ea"/>
                          <a:cs typeface="+mn-cs"/>
                        </a:rPr>
                        <a:t>2.</a:t>
                      </a:r>
                      <a:endParaRPr lang="ru-RU" sz="1050" u="none" strike="noStrike" kern="1200" dirty="0">
                        <a:solidFill>
                          <a:schemeClr val="tx1"/>
                        </a:solidFill>
                        <a:effectLst/>
                        <a:latin typeface="+mn-lt"/>
                        <a:ea typeface="+mn-ea"/>
                        <a:cs typeface="+mn-cs"/>
                      </a:endParaRPr>
                    </a:p>
                  </a:txBody>
                  <a:tcPr marL="3729" marR="3729" marT="3729" marB="0" anchor="ctr"/>
                </a:tc>
                <a:tc>
                  <a:txBody>
                    <a:bodyPr/>
                    <a:lstStyle/>
                    <a:p>
                      <a:pPr algn="l" fontAlgn="ctr"/>
                      <a:r>
                        <a:rPr lang="ru-RU" sz="1050" u="none" strike="noStrike" kern="1200" dirty="0" smtClean="0">
                          <a:solidFill>
                            <a:schemeClr val="tx1"/>
                          </a:solidFill>
                          <a:effectLst/>
                          <a:latin typeface="+mn-lt"/>
                          <a:ea typeface="+mn-ea"/>
                          <a:cs typeface="+mn-cs"/>
                        </a:rPr>
                        <a:t>Доступность дошкольного образования для детей в возрасте до 3-х лет</a:t>
                      </a:r>
                      <a:endParaRPr lang="ru-RU" sz="105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u="none" strike="noStrike" kern="1200" dirty="0" smtClean="0">
                          <a:solidFill>
                            <a:schemeClr val="tx1"/>
                          </a:solidFill>
                          <a:effectLst/>
                          <a:latin typeface="+mn-lt"/>
                          <a:ea typeface="+mn-ea"/>
                          <a:cs typeface="+mn-cs"/>
                        </a:rPr>
                        <a:t>Целевые показатели</a:t>
                      </a:r>
                    </a:p>
                    <a:p>
                      <a:pPr algn="ctr" fontAlgn="ctr"/>
                      <a:r>
                        <a:rPr lang="ru-RU" sz="1050" u="none" strike="noStrike" kern="1200" dirty="0" smtClean="0">
                          <a:solidFill>
                            <a:schemeClr val="tx1"/>
                          </a:solidFill>
                          <a:effectLst/>
                          <a:latin typeface="+mn-lt"/>
                          <a:ea typeface="+mn-ea"/>
                          <a:cs typeface="+mn-cs"/>
                        </a:rPr>
                        <a:t>(Указ Президента РФ)	</a:t>
                      </a:r>
                      <a:endParaRPr lang="ru-RU" sz="1050" u="none" strike="noStrike" kern="1200" dirty="0">
                        <a:solidFill>
                          <a:schemeClr val="tx1"/>
                        </a:solidFill>
                        <a:effectLst/>
                        <a:latin typeface="+mn-lt"/>
                        <a:ea typeface="+mn-ea"/>
                        <a:cs typeface="+mn-cs"/>
                      </a:endParaRPr>
                    </a:p>
                  </a:txBody>
                  <a:tcPr marL="4360" marR="4360" marT="4360" marB="0" anchor="ctr"/>
                </a:tc>
                <a:tc>
                  <a:txBody>
                    <a:bodyPr/>
                    <a:lstStyle/>
                    <a:p>
                      <a:pPr algn="ctr" fontAlgn="ctr"/>
                      <a:r>
                        <a:rPr lang="ru-RU" sz="1050" u="none" strike="noStrike" kern="1200" dirty="0" smtClean="0">
                          <a:solidFill>
                            <a:schemeClr val="tx1"/>
                          </a:solidFill>
                          <a:effectLst/>
                          <a:latin typeface="+mn-lt"/>
                          <a:ea typeface="+mn-ea"/>
                          <a:cs typeface="+mn-cs"/>
                        </a:rPr>
                        <a:t>Процент</a:t>
                      </a:r>
                      <a:endParaRPr lang="ru-RU" sz="1050" u="none" strike="noStrike" kern="1200" dirty="0">
                        <a:solidFill>
                          <a:schemeClr val="tx1"/>
                        </a:solidFill>
                        <a:effectLst/>
                        <a:latin typeface="+mn-lt"/>
                        <a:ea typeface="+mn-ea"/>
                        <a:cs typeface="+mn-cs"/>
                      </a:endParaRPr>
                    </a:p>
                  </a:txBody>
                  <a:tcPr marL="4360" marR="4360" marT="4360" marB="0" anchor="ctr"/>
                </a:tc>
                <a:tc>
                  <a:txBody>
                    <a:bodyPr/>
                    <a:lstStyle/>
                    <a:p>
                      <a:pPr algn="ctr"/>
                      <a:r>
                        <a:rPr lang="ru-RU" sz="1050" u="none" strike="noStrike" kern="1200" dirty="0" smtClean="0">
                          <a:solidFill>
                            <a:schemeClr val="tx1"/>
                          </a:solidFill>
                          <a:effectLst/>
                          <a:latin typeface="+mn-lt"/>
                          <a:ea typeface="+mn-ea"/>
                          <a:cs typeface="+mn-cs"/>
                        </a:rPr>
                        <a:t>100</a:t>
                      </a: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r>
                        <a:rPr lang="ru-RU" sz="1050" u="none" strike="noStrike" kern="1200" smtClean="0">
                          <a:solidFill>
                            <a:schemeClr val="tx1"/>
                          </a:solidFill>
                          <a:effectLst/>
                          <a:latin typeface="+mn-lt"/>
                          <a:ea typeface="+mn-ea"/>
                          <a:cs typeface="+mn-cs"/>
                        </a:rPr>
                        <a:t>100</a:t>
                      </a: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r>
                        <a:rPr lang="ru-RU" sz="1050" u="none" strike="noStrike" kern="1200" smtClean="0">
                          <a:solidFill>
                            <a:schemeClr val="tx1"/>
                          </a:solidFill>
                          <a:effectLst/>
                          <a:latin typeface="+mn-lt"/>
                          <a:ea typeface="+mn-ea"/>
                          <a:cs typeface="+mn-cs"/>
                        </a:rPr>
                        <a:t>100</a:t>
                      </a: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r>
                        <a:rPr lang="ru-RU" sz="1050" u="none" strike="noStrike" kern="1200" smtClean="0">
                          <a:solidFill>
                            <a:schemeClr val="tx1"/>
                          </a:solidFill>
                          <a:effectLst/>
                          <a:latin typeface="+mn-lt"/>
                          <a:ea typeface="+mn-ea"/>
                          <a:cs typeface="+mn-cs"/>
                        </a:rPr>
                        <a:t>100</a:t>
                      </a: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r>
                        <a:rPr lang="ru-RU" sz="1050" u="none" strike="noStrike" kern="1200" smtClean="0">
                          <a:solidFill>
                            <a:schemeClr val="tx1"/>
                          </a:solidFill>
                          <a:effectLst/>
                          <a:latin typeface="+mn-lt"/>
                          <a:ea typeface="+mn-ea"/>
                          <a:cs typeface="+mn-cs"/>
                        </a:rPr>
                        <a:t>100</a:t>
                      </a: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r>
                        <a:rPr lang="ru-RU" sz="1050" u="none" strike="noStrike" kern="1200" dirty="0" smtClean="0">
                          <a:solidFill>
                            <a:schemeClr val="tx1"/>
                          </a:solidFill>
                          <a:effectLst/>
                          <a:latin typeface="+mn-lt"/>
                          <a:ea typeface="+mn-ea"/>
                          <a:cs typeface="+mn-cs"/>
                        </a:rPr>
                        <a:t>100</a:t>
                      </a:r>
                      <a:endParaRPr lang="ru-RU" sz="1050" u="none" strike="noStrike" kern="1200" dirty="0">
                        <a:solidFill>
                          <a:schemeClr val="tx1"/>
                        </a:solidFill>
                        <a:effectLst/>
                        <a:latin typeface="+mn-lt"/>
                        <a:ea typeface="+mn-ea"/>
                        <a:cs typeface="+mn-cs"/>
                      </a:endParaRPr>
                    </a:p>
                  </a:txBody>
                  <a:tcPr marL="2821" marR="2821" marT="2821" marB="0" anchor="ctr"/>
                </a:tc>
                <a:extLst>
                  <a:ext uri="{0D108BD9-81ED-4DB2-BD59-A6C34878D82A}">
                    <a16:rowId xmlns:a16="http://schemas.microsoft.com/office/drawing/2014/main" val="10005"/>
                  </a:ext>
                </a:extLst>
              </a:tr>
              <a:tr h="884266">
                <a:tc>
                  <a:txBody>
                    <a:bodyPr/>
                    <a:lstStyle/>
                    <a:p>
                      <a:pPr algn="ctr" fontAlgn="ctr"/>
                      <a:r>
                        <a:rPr lang="ru-RU" sz="1050" u="none" strike="noStrike" kern="1200" dirty="0" smtClean="0">
                          <a:solidFill>
                            <a:schemeClr val="tx1"/>
                          </a:solidFill>
                          <a:effectLst/>
                          <a:latin typeface="+mn-lt"/>
                          <a:ea typeface="+mn-ea"/>
                          <a:cs typeface="+mn-cs"/>
                        </a:rPr>
                        <a:t>3.</a:t>
                      </a:r>
                      <a:endParaRPr lang="ru-RU" sz="1050" u="none" strike="noStrike" kern="1200" dirty="0">
                        <a:solidFill>
                          <a:schemeClr val="tx1"/>
                        </a:solidFill>
                        <a:effectLst/>
                        <a:latin typeface="+mn-lt"/>
                        <a:ea typeface="+mn-ea"/>
                        <a:cs typeface="+mn-cs"/>
                      </a:endParaRPr>
                    </a:p>
                  </a:txBody>
                  <a:tcPr marL="3729" marR="3729" marT="3729" marB="0" anchor="ctr"/>
                </a:tc>
                <a:tc>
                  <a:txBody>
                    <a:bodyPr/>
                    <a:lstStyle/>
                    <a:p>
                      <a:pPr fontAlgn="ctr"/>
                      <a:r>
                        <a:rPr lang="ru-RU" sz="1050" u="none" strike="noStrike" kern="1200" dirty="0" smtClean="0">
                          <a:solidFill>
                            <a:schemeClr val="tx1"/>
                          </a:solidFill>
                          <a:effectLst/>
                          <a:latin typeface="+mn-lt"/>
                          <a:ea typeface="+mn-ea"/>
                          <a:cs typeface="+mn-cs"/>
                        </a:rPr>
                        <a:t>Отношение средней заработной платы педагогических работников дошкольных образовательных организаций к средней заработной плате в общеобразовательных организациях в Московской области</a:t>
                      </a:r>
                      <a:endParaRPr lang="ru-RU" sz="1050" u="none" strike="noStrike" kern="1200" dirty="0">
                        <a:solidFill>
                          <a:schemeClr val="tx1"/>
                        </a:solidFill>
                        <a:effectLst/>
                        <a:latin typeface="+mn-lt"/>
                        <a:ea typeface="+mn-ea"/>
                        <a:cs typeface="+mn-cs"/>
                      </a:endParaRPr>
                    </a:p>
                  </a:txBody>
                  <a:tcPr anchor="ctr"/>
                </a:tc>
                <a:tc>
                  <a:txBody>
                    <a:bodyPr/>
                    <a:lstStyle/>
                    <a:p>
                      <a:pPr algn="ctr" fontAlgn="ctr"/>
                      <a:r>
                        <a:rPr lang="ru-RU" sz="1050" u="none" strike="noStrike" kern="1200" dirty="0" smtClean="0">
                          <a:solidFill>
                            <a:schemeClr val="tx1"/>
                          </a:solidFill>
                          <a:effectLst/>
                          <a:latin typeface="+mn-lt"/>
                          <a:ea typeface="+mn-ea"/>
                          <a:cs typeface="+mn-cs"/>
                        </a:rPr>
                        <a:t>Целевые показатели</a:t>
                      </a:r>
                    </a:p>
                    <a:p>
                      <a:pPr algn="ctr" fontAlgn="ctr"/>
                      <a:r>
                        <a:rPr lang="ru-RU" sz="1050" u="none" strike="noStrike" kern="1200" dirty="0" smtClean="0">
                          <a:solidFill>
                            <a:schemeClr val="tx1"/>
                          </a:solidFill>
                          <a:effectLst/>
                          <a:latin typeface="+mn-lt"/>
                          <a:ea typeface="+mn-ea"/>
                          <a:cs typeface="+mn-cs"/>
                        </a:rPr>
                        <a:t>(Указ Президента РФ)	</a:t>
                      </a:r>
                      <a:endParaRPr lang="ru-RU" sz="1050" u="none" strike="noStrike" kern="1200" dirty="0">
                        <a:solidFill>
                          <a:schemeClr val="tx1"/>
                        </a:solidFill>
                        <a:effectLst/>
                        <a:latin typeface="+mn-lt"/>
                        <a:ea typeface="+mn-ea"/>
                        <a:cs typeface="+mn-cs"/>
                      </a:endParaRPr>
                    </a:p>
                  </a:txBody>
                  <a:tcPr marL="4360" marR="4360" marT="4360" marB="0" anchor="ctr"/>
                </a:tc>
                <a:tc>
                  <a:txBody>
                    <a:bodyPr/>
                    <a:lstStyle/>
                    <a:p>
                      <a:pPr algn="ctr" fontAlgn="ctr"/>
                      <a:r>
                        <a:rPr lang="ru-RU" sz="1050" u="none" strike="noStrike" kern="1200" dirty="0" smtClean="0">
                          <a:solidFill>
                            <a:schemeClr val="tx1"/>
                          </a:solidFill>
                          <a:effectLst/>
                          <a:latin typeface="+mn-lt"/>
                          <a:ea typeface="+mn-ea"/>
                          <a:cs typeface="+mn-cs"/>
                        </a:rPr>
                        <a:t>Процент</a:t>
                      </a:r>
                      <a:endParaRPr lang="ru-RU" sz="1050" u="none" strike="noStrike" kern="1200" dirty="0">
                        <a:solidFill>
                          <a:schemeClr val="tx1"/>
                        </a:solidFill>
                        <a:effectLst/>
                        <a:latin typeface="+mn-lt"/>
                        <a:ea typeface="+mn-ea"/>
                        <a:cs typeface="+mn-cs"/>
                      </a:endParaRPr>
                    </a:p>
                  </a:txBody>
                  <a:tcPr marL="4360" marR="4360" marT="4360" marB="0" anchor="ctr"/>
                </a:tc>
                <a:tc>
                  <a:txBody>
                    <a:bodyPr/>
                    <a:lstStyle/>
                    <a:p>
                      <a:pPr algn="ctr"/>
                      <a:r>
                        <a:rPr lang="ru-RU" sz="1050" u="none" strike="noStrike" kern="1200" dirty="0" smtClean="0">
                          <a:solidFill>
                            <a:schemeClr val="tx1"/>
                          </a:solidFill>
                          <a:effectLst/>
                          <a:latin typeface="+mn-lt"/>
                          <a:ea typeface="+mn-ea"/>
                          <a:cs typeface="+mn-cs"/>
                        </a:rPr>
                        <a:t>116,7</a:t>
                      </a: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r>
                        <a:rPr lang="ru-RU" sz="1050" u="none" strike="noStrike" kern="1200" dirty="0" smtClean="0">
                          <a:solidFill>
                            <a:schemeClr val="tx1"/>
                          </a:solidFill>
                          <a:effectLst/>
                          <a:latin typeface="+mn-lt"/>
                          <a:ea typeface="+mn-ea"/>
                          <a:cs typeface="+mn-cs"/>
                        </a:rPr>
                        <a:t>114,2</a:t>
                      </a: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r>
                        <a:rPr lang="ru-RU" sz="1050" u="none" strike="noStrike" kern="1200" dirty="0" smtClean="0">
                          <a:solidFill>
                            <a:schemeClr val="tx1"/>
                          </a:solidFill>
                          <a:effectLst/>
                          <a:latin typeface="+mn-lt"/>
                          <a:ea typeface="+mn-ea"/>
                          <a:cs typeface="+mn-cs"/>
                        </a:rPr>
                        <a:t>106,4</a:t>
                      </a: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r>
                        <a:rPr lang="ru-RU" sz="1050" u="none" strike="noStrike" kern="1200" smtClean="0">
                          <a:solidFill>
                            <a:schemeClr val="tx1"/>
                          </a:solidFill>
                          <a:effectLst/>
                          <a:latin typeface="+mn-lt"/>
                          <a:ea typeface="+mn-ea"/>
                          <a:cs typeface="+mn-cs"/>
                        </a:rPr>
                        <a:t>106,4</a:t>
                      </a: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r>
                        <a:rPr lang="ru-RU" sz="1050" u="none" strike="noStrike" kern="1200" smtClean="0">
                          <a:solidFill>
                            <a:schemeClr val="tx1"/>
                          </a:solidFill>
                          <a:effectLst/>
                          <a:latin typeface="+mn-lt"/>
                          <a:ea typeface="+mn-ea"/>
                          <a:cs typeface="+mn-cs"/>
                        </a:rPr>
                        <a:t>106,4</a:t>
                      </a: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r>
                        <a:rPr lang="ru-RU" sz="1050" u="none" strike="noStrike" kern="1200" dirty="0" smtClean="0">
                          <a:solidFill>
                            <a:schemeClr val="tx1"/>
                          </a:solidFill>
                          <a:effectLst/>
                          <a:latin typeface="+mn-lt"/>
                          <a:ea typeface="+mn-ea"/>
                          <a:cs typeface="+mn-cs"/>
                        </a:rPr>
                        <a:t>106,4</a:t>
                      </a:r>
                      <a:endParaRPr lang="ru-RU" sz="1050" u="none" strike="noStrike" kern="1200" dirty="0">
                        <a:solidFill>
                          <a:schemeClr val="tx1"/>
                        </a:solidFill>
                        <a:effectLst/>
                        <a:latin typeface="+mn-lt"/>
                        <a:ea typeface="+mn-ea"/>
                        <a:cs typeface="+mn-cs"/>
                      </a:endParaRPr>
                    </a:p>
                  </a:txBody>
                  <a:tcPr marL="2821" marR="2821" marT="2821" marB="0" anchor="ctr"/>
                </a:tc>
                <a:extLst>
                  <a:ext uri="{0D108BD9-81ED-4DB2-BD59-A6C34878D82A}">
                    <a16:rowId xmlns:a16="http://schemas.microsoft.com/office/drawing/2014/main" val="10006"/>
                  </a:ext>
                </a:extLst>
              </a:tr>
              <a:tr h="884266">
                <a:tc>
                  <a:txBody>
                    <a:bodyPr/>
                    <a:lstStyle/>
                    <a:p>
                      <a:pPr algn="ctr" fontAlgn="ctr"/>
                      <a:r>
                        <a:rPr lang="ru-RU" sz="1050" u="none" strike="noStrike" kern="1200" dirty="0" smtClean="0">
                          <a:solidFill>
                            <a:schemeClr val="tx1"/>
                          </a:solidFill>
                          <a:effectLst/>
                          <a:latin typeface="+mn-lt"/>
                          <a:ea typeface="+mn-ea"/>
                          <a:cs typeface="+mn-cs"/>
                        </a:rPr>
                        <a:t>4.</a:t>
                      </a:r>
                      <a:endParaRPr lang="ru-RU" sz="1050" u="none" strike="noStrike" kern="1200" dirty="0">
                        <a:solidFill>
                          <a:schemeClr val="tx1"/>
                        </a:solidFill>
                        <a:effectLst/>
                        <a:latin typeface="+mn-lt"/>
                        <a:ea typeface="+mn-ea"/>
                        <a:cs typeface="+mn-cs"/>
                      </a:endParaRPr>
                    </a:p>
                  </a:txBody>
                  <a:tcPr marL="3729" marR="3729" marT="3729" marB="0" anchor="ctr"/>
                </a:tc>
                <a:tc>
                  <a:txBody>
                    <a:bodyPr/>
                    <a:lstStyle/>
                    <a:p>
                      <a:pPr fontAlgn="ctr"/>
                      <a:r>
                        <a:rPr lang="ru-RU" sz="1050" u="none" strike="noStrike" kern="1200" dirty="0" smtClean="0">
                          <a:solidFill>
                            <a:schemeClr val="tx1"/>
                          </a:solidFill>
                          <a:effectLst/>
                          <a:latin typeface="+mn-lt"/>
                          <a:ea typeface="+mn-ea"/>
                          <a:cs typeface="+mn-cs"/>
                        </a:rPr>
                        <a:t>Созданы дополнительные места в субъектах Российской Федерации для детей в возрасте от 1,5 до 3 лет любой направленности в организациях, осуществляющих образовательную деятельность (за исключением государственных и муниципальных), и у индивидуальных предпринимателей, осуществляющих образовательную деятельность по образовательным программам дошкольного образования, в том числе адаптированным, и присмотр и уход за детьми</a:t>
                      </a:r>
                      <a:endParaRPr lang="ru-RU" sz="1050" u="none" strike="noStrike" kern="1200" dirty="0">
                        <a:solidFill>
                          <a:schemeClr val="tx1"/>
                        </a:solidFill>
                        <a:effectLst/>
                        <a:latin typeface="+mn-lt"/>
                        <a:ea typeface="+mn-ea"/>
                        <a:cs typeface="+mn-cs"/>
                      </a:endParaRPr>
                    </a:p>
                  </a:txBody>
                  <a:tcPr anchor="ctr"/>
                </a:tc>
                <a:tc>
                  <a:txBody>
                    <a:bodyPr/>
                    <a:lstStyle/>
                    <a:p>
                      <a:pPr algn="ctr" fontAlgn="ctr"/>
                      <a:r>
                        <a:rPr lang="ru-RU" sz="1050" u="none" strike="noStrike" kern="1200" dirty="0" smtClean="0">
                          <a:solidFill>
                            <a:schemeClr val="tx1"/>
                          </a:solidFill>
                          <a:effectLst/>
                          <a:latin typeface="+mn-lt"/>
                          <a:ea typeface="+mn-ea"/>
                          <a:cs typeface="+mn-cs"/>
                        </a:rPr>
                        <a:t>Целевые показатели</a:t>
                      </a:r>
                    </a:p>
                    <a:p>
                      <a:pPr algn="ctr" fontAlgn="ctr"/>
                      <a:r>
                        <a:rPr lang="ru-RU" sz="1050" u="none" strike="noStrike" kern="1200" dirty="0" smtClean="0">
                          <a:solidFill>
                            <a:schemeClr val="tx1"/>
                          </a:solidFill>
                          <a:effectLst/>
                          <a:latin typeface="+mn-lt"/>
                          <a:ea typeface="+mn-ea"/>
                          <a:cs typeface="+mn-cs"/>
                        </a:rPr>
                        <a:t>(Указ Президента РФ)	</a:t>
                      </a:r>
                      <a:endParaRPr lang="ru-RU" sz="1050" u="none" strike="noStrike" kern="1200" dirty="0">
                        <a:solidFill>
                          <a:schemeClr val="tx1"/>
                        </a:solidFill>
                        <a:effectLst/>
                        <a:latin typeface="+mn-lt"/>
                        <a:ea typeface="+mn-ea"/>
                        <a:cs typeface="+mn-cs"/>
                      </a:endParaRPr>
                    </a:p>
                  </a:txBody>
                  <a:tcPr marL="4360" marR="4360" marT="4360" marB="0" anchor="ctr"/>
                </a:tc>
                <a:tc>
                  <a:txBody>
                    <a:bodyPr/>
                    <a:lstStyle/>
                    <a:p>
                      <a:pPr algn="ctr" fontAlgn="ctr"/>
                      <a:r>
                        <a:rPr lang="ru-RU" sz="1050" u="none" strike="noStrike" kern="1200" dirty="0" smtClean="0">
                          <a:solidFill>
                            <a:schemeClr val="tx1"/>
                          </a:solidFill>
                          <a:effectLst/>
                          <a:latin typeface="+mn-lt"/>
                          <a:ea typeface="+mn-ea"/>
                          <a:cs typeface="+mn-cs"/>
                        </a:rPr>
                        <a:t>Место</a:t>
                      </a:r>
                      <a:endParaRPr lang="ru-RU" sz="1050" u="none" strike="noStrike" kern="1200" dirty="0">
                        <a:solidFill>
                          <a:schemeClr val="tx1"/>
                        </a:solidFill>
                        <a:effectLst/>
                        <a:latin typeface="+mn-lt"/>
                        <a:ea typeface="+mn-ea"/>
                        <a:cs typeface="+mn-cs"/>
                      </a:endParaRPr>
                    </a:p>
                  </a:txBody>
                  <a:tcPr marL="4360" marR="4360" marT="4360" marB="0" anchor="ctr"/>
                </a:tc>
                <a:tc>
                  <a:txBody>
                    <a:bodyPr/>
                    <a:lstStyle/>
                    <a:p>
                      <a:pPr algn="ctr"/>
                      <a:r>
                        <a:rPr lang="ru-RU" sz="1050" u="none" strike="noStrike" kern="1200" dirty="0" smtClean="0">
                          <a:solidFill>
                            <a:schemeClr val="tx1"/>
                          </a:solidFill>
                          <a:effectLst/>
                          <a:latin typeface="+mn-lt"/>
                          <a:ea typeface="+mn-ea"/>
                          <a:cs typeface="+mn-cs"/>
                        </a:rPr>
                        <a:t>45</a:t>
                      </a: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r>
                        <a:rPr lang="ru-RU" sz="1050" u="none" strike="noStrike" kern="1200" dirty="0" smtClean="0">
                          <a:solidFill>
                            <a:schemeClr val="tx1"/>
                          </a:solidFill>
                          <a:effectLst/>
                          <a:latin typeface="+mn-lt"/>
                          <a:ea typeface="+mn-ea"/>
                          <a:cs typeface="+mn-cs"/>
                        </a:rPr>
                        <a:t>15</a:t>
                      </a: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r>
                        <a:rPr lang="ru-RU" sz="1050" u="none" strike="noStrike" kern="1200" dirty="0" smtClean="0">
                          <a:solidFill>
                            <a:schemeClr val="tx1"/>
                          </a:solidFill>
                          <a:effectLst/>
                          <a:latin typeface="+mn-lt"/>
                          <a:ea typeface="+mn-ea"/>
                          <a:cs typeface="+mn-cs"/>
                        </a:rPr>
                        <a:t>60</a:t>
                      </a: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2821" marR="2821" marT="2821" marB="0" anchor="ct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328280755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46</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54625694-2B9F-40A2-A015-80984BE42517}"/>
              </a:ext>
            </a:extLst>
          </p:cNvPr>
          <p:cNvGraphicFramePr>
            <a:graphicFrameLocks noGrp="1"/>
          </p:cNvGraphicFramePr>
          <p:nvPr>
            <p:ph idx="1"/>
            <p:extLst/>
          </p:nvPr>
        </p:nvGraphicFramePr>
        <p:xfrm>
          <a:off x="328665" y="975278"/>
          <a:ext cx="11543167" cy="5536870"/>
        </p:xfrm>
        <a:graphic>
          <a:graphicData uri="http://schemas.openxmlformats.org/drawingml/2006/table">
            <a:tbl>
              <a:tblPr>
                <a:tableStyleId>{5C22544A-7EE6-4342-B048-85BDC9FD1C3A}</a:tableStyleId>
              </a:tblPr>
              <a:tblGrid>
                <a:gridCol w="549640">
                  <a:extLst>
                    <a:ext uri="{9D8B030D-6E8A-4147-A177-3AD203B41FA5}">
                      <a16:colId xmlns:a16="http://schemas.microsoft.com/office/drawing/2014/main" val="524993507"/>
                    </a:ext>
                  </a:extLst>
                </a:gridCol>
                <a:gridCol w="2982634">
                  <a:extLst>
                    <a:ext uri="{9D8B030D-6E8A-4147-A177-3AD203B41FA5}">
                      <a16:colId xmlns:a16="http://schemas.microsoft.com/office/drawing/2014/main" val="240409636"/>
                    </a:ext>
                  </a:extLst>
                </a:gridCol>
                <a:gridCol w="1122405">
                  <a:extLst>
                    <a:ext uri="{9D8B030D-6E8A-4147-A177-3AD203B41FA5}">
                      <a16:colId xmlns:a16="http://schemas.microsoft.com/office/drawing/2014/main" val="1002150722"/>
                    </a:ext>
                  </a:extLst>
                </a:gridCol>
                <a:gridCol w="946342">
                  <a:extLst>
                    <a:ext uri="{9D8B030D-6E8A-4147-A177-3AD203B41FA5}">
                      <a16:colId xmlns:a16="http://schemas.microsoft.com/office/drawing/2014/main" val="1558123203"/>
                    </a:ext>
                  </a:extLst>
                </a:gridCol>
                <a:gridCol w="946342">
                  <a:extLst>
                    <a:ext uri="{9D8B030D-6E8A-4147-A177-3AD203B41FA5}">
                      <a16:colId xmlns:a16="http://schemas.microsoft.com/office/drawing/2014/main" val="1330058079"/>
                    </a:ext>
                  </a:extLst>
                </a:gridCol>
                <a:gridCol w="990358">
                  <a:extLst>
                    <a:ext uri="{9D8B030D-6E8A-4147-A177-3AD203B41FA5}">
                      <a16:colId xmlns:a16="http://schemas.microsoft.com/office/drawing/2014/main" val="1050313964"/>
                    </a:ext>
                  </a:extLst>
                </a:gridCol>
                <a:gridCol w="968350">
                  <a:extLst>
                    <a:ext uri="{9D8B030D-6E8A-4147-A177-3AD203B41FA5}">
                      <a16:colId xmlns:a16="http://schemas.microsoft.com/office/drawing/2014/main" val="2525889287"/>
                    </a:ext>
                  </a:extLst>
                </a:gridCol>
                <a:gridCol w="1067385">
                  <a:extLst>
                    <a:ext uri="{9D8B030D-6E8A-4147-A177-3AD203B41FA5}">
                      <a16:colId xmlns:a16="http://schemas.microsoft.com/office/drawing/2014/main" val="1257574033"/>
                    </a:ext>
                  </a:extLst>
                </a:gridCol>
                <a:gridCol w="968350">
                  <a:extLst>
                    <a:ext uri="{9D8B030D-6E8A-4147-A177-3AD203B41FA5}">
                      <a16:colId xmlns:a16="http://schemas.microsoft.com/office/drawing/2014/main" val="3895982599"/>
                    </a:ext>
                  </a:extLst>
                </a:gridCol>
                <a:gridCol w="1001361">
                  <a:extLst>
                    <a:ext uri="{9D8B030D-6E8A-4147-A177-3AD203B41FA5}">
                      <a16:colId xmlns:a16="http://schemas.microsoft.com/office/drawing/2014/main" val="647516340"/>
                    </a:ext>
                  </a:extLst>
                </a:gridCol>
              </a:tblGrid>
              <a:tr h="252997">
                <a:tc>
                  <a:txBody>
                    <a:bodyPr/>
                    <a:lstStyle/>
                    <a:p>
                      <a:pPr algn="ctr" fontAlgn="ctr"/>
                      <a:r>
                        <a:rPr lang="ru-RU" sz="1050" u="none" strike="noStrike" kern="1200" dirty="0">
                          <a:solidFill>
                            <a:schemeClr val="tx1"/>
                          </a:solidFill>
                          <a:effectLst/>
                          <a:latin typeface="+mn-lt"/>
                          <a:ea typeface="+mn-ea"/>
                          <a:cs typeface="+mn-cs"/>
                        </a:rPr>
                        <a:t>№ п/п</a:t>
                      </a:r>
                    </a:p>
                  </a:txBody>
                  <a:tcPr marL="4934" marR="4934" marT="4934" marB="0" anchor="ctr"/>
                </a:tc>
                <a:tc>
                  <a:txBody>
                    <a:bodyPr/>
                    <a:lstStyle/>
                    <a:p>
                      <a:pPr algn="ctr" fontAlgn="ctr"/>
                      <a:r>
                        <a:rPr lang="ru-RU" sz="1050" u="none" strike="noStrike" kern="1200" dirty="0">
                          <a:solidFill>
                            <a:schemeClr val="tx1"/>
                          </a:solidFill>
                          <a:effectLst/>
                          <a:latin typeface="+mn-lt"/>
                          <a:ea typeface="+mn-ea"/>
                          <a:cs typeface="+mn-cs"/>
                        </a:rPr>
                        <a:t>Наименование муниципальной программы/подпрограммы/показателя</a:t>
                      </a:r>
                    </a:p>
                  </a:txBody>
                  <a:tcPr marL="4934" marR="4934" marT="4934" marB="0" anchor="ctr"/>
                </a:tc>
                <a:tc>
                  <a:txBody>
                    <a:bodyPr/>
                    <a:lstStyle/>
                    <a:p>
                      <a:pPr algn="ctr" fontAlgn="ctr"/>
                      <a:r>
                        <a:rPr lang="ru-RU" sz="1050" u="none" strike="noStrike" kern="1200" dirty="0" smtClean="0">
                          <a:solidFill>
                            <a:schemeClr val="tx1"/>
                          </a:solidFill>
                          <a:effectLst/>
                          <a:latin typeface="+mn-lt"/>
                          <a:ea typeface="+mn-ea"/>
                          <a:cs typeface="+mn-cs"/>
                        </a:rPr>
                        <a:t>Вид </a:t>
                      </a:r>
                      <a:r>
                        <a:rPr lang="ru-RU" sz="1050" u="none" strike="noStrike" kern="1200" dirty="0">
                          <a:solidFill>
                            <a:schemeClr val="tx1"/>
                          </a:solidFill>
                          <a:effectLst/>
                          <a:latin typeface="+mn-lt"/>
                          <a:ea typeface="+mn-ea"/>
                          <a:cs typeface="+mn-cs"/>
                        </a:rPr>
                        <a:t>показателя</a:t>
                      </a:r>
                    </a:p>
                  </a:txBody>
                  <a:tcPr marL="4934" marR="4934" marT="4934" marB="0" anchor="ctr"/>
                </a:tc>
                <a:tc>
                  <a:txBody>
                    <a:bodyPr/>
                    <a:lstStyle/>
                    <a:p>
                      <a:pPr algn="ctr" fontAlgn="ctr"/>
                      <a:r>
                        <a:rPr lang="ru-RU" sz="1050" u="none" strike="noStrike" kern="1200">
                          <a:solidFill>
                            <a:schemeClr val="tx1"/>
                          </a:solidFill>
                          <a:effectLst/>
                          <a:latin typeface="+mn-lt"/>
                          <a:ea typeface="+mn-ea"/>
                          <a:cs typeface="+mn-cs"/>
                        </a:rPr>
                        <a:t>Единица измерения</a:t>
                      </a:r>
                    </a:p>
                  </a:txBody>
                  <a:tcPr marL="4934" marR="4934" marT="4934" marB="0" anchor="ctr"/>
                </a:tc>
                <a:tc>
                  <a:txBody>
                    <a:bodyPr/>
                    <a:lstStyle/>
                    <a:p>
                      <a:pPr algn="ctr" fontAlgn="ctr"/>
                      <a:r>
                        <a:rPr lang="ru-RU" sz="1050" u="none" strike="noStrike" kern="1200">
                          <a:solidFill>
                            <a:schemeClr val="tx1"/>
                          </a:solidFill>
                          <a:effectLst/>
                          <a:latin typeface="+mn-lt"/>
                          <a:ea typeface="+mn-ea"/>
                          <a:cs typeface="+mn-cs"/>
                        </a:rPr>
                        <a:t>Базовое значение</a:t>
                      </a:r>
                    </a:p>
                  </a:txBody>
                  <a:tcPr marL="4934" marR="4934" marT="4934" marB="0" anchor="ctr"/>
                </a:tc>
                <a:tc>
                  <a:txBody>
                    <a:bodyPr/>
                    <a:lstStyle/>
                    <a:p>
                      <a:pPr algn="ctr" fontAlgn="ctr"/>
                      <a:r>
                        <a:rPr lang="ru-RU" sz="1050" u="none" strike="noStrike" kern="1200" dirty="0">
                          <a:solidFill>
                            <a:schemeClr val="tx1"/>
                          </a:solidFill>
                          <a:effectLst/>
                          <a:latin typeface="+mn-lt"/>
                          <a:ea typeface="+mn-ea"/>
                          <a:cs typeface="+mn-cs"/>
                        </a:rPr>
                        <a:t>Достигнутое </a:t>
                      </a:r>
                    </a:p>
                    <a:p>
                      <a:pPr algn="ctr" fontAlgn="ctr"/>
                      <a:r>
                        <a:rPr lang="ru-RU" sz="1050" u="none" strike="noStrike" kern="1200" dirty="0" smtClean="0">
                          <a:solidFill>
                            <a:schemeClr val="tx1"/>
                          </a:solidFill>
                          <a:effectLst/>
                          <a:latin typeface="+mn-lt"/>
                          <a:ea typeface="+mn-ea"/>
                          <a:cs typeface="+mn-cs"/>
                        </a:rPr>
                        <a:t>2023 </a:t>
                      </a:r>
                      <a:r>
                        <a:rPr lang="ru-RU" sz="1050" u="none" strike="noStrike" kern="1200" dirty="0">
                          <a:solidFill>
                            <a:schemeClr val="tx1"/>
                          </a:solidFill>
                          <a:effectLst/>
                          <a:latin typeface="+mn-lt"/>
                          <a:ea typeface="+mn-ea"/>
                          <a:cs typeface="+mn-cs"/>
                        </a:rPr>
                        <a:t>года</a:t>
                      </a:r>
                    </a:p>
                  </a:txBody>
                  <a:tcPr marL="4934" marR="4934" marT="4934"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2024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2025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2026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2027 </a:t>
                      </a:r>
                      <a:r>
                        <a:rPr lang="ru-RU" sz="1050" b="0" i="0" u="none" strike="noStrike" kern="1200" dirty="0">
                          <a:solidFill>
                            <a:schemeClr val="tx1"/>
                          </a:solidFill>
                          <a:effectLst/>
                          <a:latin typeface="+mn-lt"/>
                          <a:ea typeface="+mn-ea"/>
                          <a:cs typeface="+mn-cs"/>
                        </a:rPr>
                        <a:t>год</a:t>
                      </a:r>
                    </a:p>
                  </a:txBody>
                  <a:tcPr marL="6562" marR="6562" marT="6562" marB="0" anchor="ctr"/>
                </a:tc>
                <a:extLst>
                  <a:ext uri="{0D108BD9-81ED-4DB2-BD59-A6C34878D82A}">
                    <a16:rowId xmlns:a16="http://schemas.microsoft.com/office/drawing/2014/main" val="922562420"/>
                  </a:ext>
                </a:extLst>
              </a:tr>
              <a:tr h="750931">
                <a:tc>
                  <a:txBody>
                    <a:bodyPr/>
                    <a:lstStyle/>
                    <a:p>
                      <a:pPr algn="ctr" fontAlgn="ctr"/>
                      <a:r>
                        <a:rPr lang="ru-RU" sz="1050" u="none" strike="noStrike" kern="1200" dirty="0" smtClean="0">
                          <a:solidFill>
                            <a:schemeClr val="tx1"/>
                          </a:solidFill>
                          <a:effectLst/>
                          <a:latin typeface="+mn-lt"/>
                          <a:ea typeface="+mn-ea"/>
                          <a:cs typeface="+mn-cs"/>
                        </a:rPr>
                        <a:t>5.</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l" fontAlgn="ctr"/>
                      <a:r>
                        <a:rPr lang="ru-RU" sz="1050" u="none" strike="noStrike" kern="1200" dirty="0" smtClean="0">
                          <a:solidFill>
                            <a:schemeClr val="tx1"/>
                          </a:solidFill>
                          <a:effectLst/>
                          <a:latin typeface="+mn-lt"/>
                          <a:ea typeface="+mn-ea"/>
                          <a:cs typeface="+mn-cs"/>
                        </a:rPr>
                        <a:t>Отношение средней заработной платы педагогических работников общеобразовательных организаций общего образования к среднемесячному доходу от трудовой деятельности</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ctr" fontAlgn="ctr"/>
                      <a:r>
                        <a:rPr lang="ru-RU" sz="1050" u="none" strike="noStrike" kern="1200" dirty="0" smtClean="0">
                          <a:solidFill>
                            <a:schemeClr val="tx1"/>
                          </a:solidFill>
                          <a:effectLst/>
                          <a:latin typeface="+mn-lt"/>
                          <a:ea typeface="+mn-ea"/>
                          <a:cs typeface="+mn-cs"/>
                        </a:rPr>
                        <a:t>Целевые показатели</a:t>
                      </a:r>
                    </a:p>
                    <a:p>
                      <a:pPr algn="ctr" fontAlgn="ctr"/>
                      <a:r>
                        <a:rPr lang="ru-RU" sz="1050" u="none" strike="noStrike" kern="1200" dirty="0" smtClean="0">
                          <a:solidFill>
                            <a:schemeClr val="tx1"/>
                          </a:solidFill>
                          <a:effectLst/>
                          <a:latin typeface="+mn-lt"/>
                          <a:ea typeface="+mn-ea"/>
                          <a:cs typeface="+mn-cs"/>
                        </a:rPr>
                        <a:t>(Указ Президента РФ)</a:t>
                      </a:r>
                      <a:endParaRPr lang="ru-RU" sz="1050" u="none" strike="noStrike" kern="1200" dirty="0">
                        <a:solidFill>
                          <a:schemeClr val="tx1"/>
                        </a:solidFill>
                        <a:effectLst/>
                        <a:latin typeface="+mn-lt"/>
                        <a:ea typeface="+mn-ea"/>
                        <a:cs typeface="+mn-cs"/>
                      </a:endParaRPr>
                    </a:p>
                  </a:txBody>
                  <a:tcPr marL="4360" marR="4360" marT="4360" marB="0" anchor="ctr"/>
                </a:tc>
                <a:tc>
                  <a:txBody>
                    <a:bodyPr/>
                    <a:lstStyle/>
                    <a:p>
                      <a:pPr algn="ctr" fontAlgn="ctr"/>
                      <a:r>
                        <a:rPr lang="ru-RU" sz="1050" u="none" strike="noStrike" kern="1200" dirty="0" smtClean="0">
                          <a:solidFill>
                            <a:schemeClr val="tx1"/>
                          </a:solidFill>
                          <a:effectLst/>
                          <a:latin typeface="+mn-lt"/>
                          <a:ea typeface="+mn-ea"/>
                          <a:cs typeface="+mn-cs"/>
                        </a:rPr>
                        <a:t>Процент</a:t>
                      </a:r>
                      <a:endParaRPr lang="ru-RU" sz="1050" u="none" strike="noStrike" kern="1200" dirty="0">
                        <a:solidFill>
                          <a:schemeClr val="tx1"/>
                        </a:solidFill>
                        <a:effectLst/>
                        <a:latin typeface="+mn-lt"/>
                        <a:ea typeface="+mn-ea"/>
                        <a:cs typeface="+mn-cs"/>
                      </a:endParaRPr>
                    </a:p>
                  </a:txBody>
                  <a:tcPr marL="4360" marR="4360" marT="4360" marB="0" anchor="ctr"/>
                </a:tc>
                <a:tc>
                  <a:txBody>
                    <a:bodyPr/>
                    <a:lstStyle/>
                    <a:p>
                      <a:pPr algn="ctr"/>
                      <a:r>
                        <a:rPr lang="ru-RU" sz="1050" u="none" strike="noStrike" kern="1200" dirty="0" smtClean="0">
                          <a:solidFill>
                            <a:schemeClr val="tx1"/>
                          </a:solidFill>
                          <a:effectLst/>
                          <a:latin typeface="+mn-lt"/>
                          <a:ea typeface="+mn-ea"/>
                          <a:cs typeface="+mn-cs"/>
                        </a:rPr>
                        <a:t>119,2</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ctr"/>
                      <a:r>
                        <a:rPr lang="ru-RU" sz="1050" u="none" strike="noStrike" kern="1200" dirty="0" smtClean="0">
                          <a:solidFill>
                            <a:schemeClr val="tx1"/>
                          </a:solidFill>
                          <a:effectLst/>
                          <a:latin typeface="+mn-lt"/>
                          <a:ea typeface="+mn-ea"/>
                          <a:cs typeface="+mn-cs"/>
                        </a:rPr>
                        <a:t>114,0</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ctr"/>
                      <a:r>
                        <a:rPr lang="ru-RU" sz="1050" u="none" strike="noStrike" kern="1200" dirty="0" smtClean="0">
                          <a:solidFill>
                            <a:schemeClr val="tx1"/>
                          </a:solidFill>
                          <a:effectLst/>
                          <a:latin typeface="+mn-lt"/>
                          <a:ea typeface="+mn-ea"/>
                          <a:cs typeface="+mn-cs"/>
                        </a:rPr>
                        <a:t>123,5</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ctr"/>
                      <a:r>
                        <a:rPr lang="ru-RU" sz="1050" u="none" strike="noStrike" kern="1200" dirty="0" smtClean="0">
                          <a:solidFill>
                            <a:schemeClr val="tx1"/>
                          </a:solidFill>
                          <a:effectLst/>
                          <a:latin typeface="+mn-lt"/>
                          <a:ea typeface="+mn-ea"/>
                          <a:cs typeface="+mn-cs"/>
                        </a:rPr>
                        <a:t>123,5</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ctr"/>
                      <a:r>
                        <a:rPr lang="ru-RU" sz="1050" u="none" strike="noStrike" kern="1200" dirty="0" smtClean="0">
                          <a:solidFill>
                            <a:schemeClr val="tx1"/>
                          </a:solidFill>
                          <a:effectLst/>
                          <a:latin typeface="+mn-lt"/>
                          <a:ea typeface="+mn-ea"/>
                          <a:cs typeface="+mn-cs"/>
                        </a:rPr>
                        <a:t>123,5</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ctr"/>
                      <a:r>
                        <a:rPr lang="ru-RU" sz="1050" u="none" strike="noStrike" kern="1200" dirty="0" smtClean="0">
                          <a:solidFill>
                            <a:schemeClr val="tx1"/>
                          </a:solidFill>
                          <a:effectLst/>
                          <a:latin typeface="+mn-lt"/>
                          <a:ea typeface="+mn-ea"/>
                          <a:cs typeface="+mn-cs"/>
                        </a:rPr>
                        <a:t>123,5</a:t>
                      </a:r>
                      <a:endParaRPr lang="ru-RU" sz="1050" u="none" strike="noStrike" kern="1200" dirty="0">
                        <a:solidFill>
                          <a:schemeClr val="tx1"/>
                        </a:solidFill>
                        <a:effectLst/>
                        <a:latin typeface="+mn-lt"/>
                        <a:ea typeface="+mn-ea"/>
                        <a:cs typeface="+mn-cs"/>
                      </a:endParaRPr>
                    </a:p>
                  </a:txBody>
                  <a:tcPr marL="4934" marR="4934" marT="4934" marB="0" anchor="ctr"/>
                </a:tc>
                <a:extLst>
                  <a:ext uri="{0D108BD9-81ED-4DB2-BD59-A6C34878D82A}">
                    <a16:rowId xmlns:a16="http://schemas.microsoft.com/office/drawing/2014/main" val="3949064741"/>
                  </a:ext>
                </a:extLst>
              </a:tr>
              <a:tr h="626448">
                <a:tc>
                  <a:txBody>
                    <a:bodyPr/>
                    <a:lstStyle/>
                    <a:p>
                      <a:pPr algn="ctr" fontAlgn="ctr"/>
                      <a:r>
                        <a:rPr lang="ru-RU" sz="1050" u="none" strike="noStrike" kern="1200" dirty="0" smtClean="0">
                          <a:solidFill>
                            <a:schemeClr val="tx1"/>
                          </a:solidFill>
                          <a:effectLst/>
                          <a:latin typeface="+mn-lt"/>
                          <a:ea typeface="+mn-ea"/>
                          <a:cs typeface="+mn-cs"/>
                        </a:rPr>
                        <a:t>6.</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l" fontAlgn="ctr"/>
                      <a:r>
                        <a:rPr lang="ru-RU" sz="1050" u="none" strike="noStrike" kern="1200" dirty="0" smtClean="0">
                          <a:solidFill>
                            <a:schemeClr val="tx1"/>
                          </a:solidFill>
                          <a:effectLst/>
                          <a:latin typeface="+mn-lt"/>
                          <a:ea typeface="+mn-ea"/>
                          <a:cs typeface="+mn-cs"/>
                        </a:rPr>
                        <a:t>Доля выпускников текущего года, набравших 250 баллов и более по 3 предметам, к общему количеству выпускников текущего года, сдававших ЕГЭ по 3 и более предметам</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ctr" fontAlgn="ctr"/>
                      <a:r>
                        <a:rPr lang="ru-RU" sz="1050" u="none" strike="noStrike" kern="1200" dirty="0" smtClean="0">
                          <a:solidFill>
                            <a:schemeClr val="tx1"/>
                          </a:solidFill>
                          <a:effectLst/>
                          <a:latin typeface="+mn-lt"/>
                          <a:ea typeface="+mn-ea"/>
                          <a:cs typeface="+mn-cs"/>
                        </a:rPr>
                        <a:t>Целевые показатели</a:t>
                      </a:r>
                    </a:p>
                    <a:p>
                      <a:pPr algn="ctr" fontAlgn="ctr"/>
                      <a:r>
                        <a:rPr lang="ru-RU" sz="1050" u="none" strike="noStrike" kern="1200" dirty="0" smtClean="0">
                          <a:solidFill>
                            <a:schemeClr val="tx1"/>
                          </a:solidFill>
                          <a:effectLst/>
                          <a:latin typeface="+mn-lt"/>
                          <a:ea typeface="+mn-ea"/>
                          <a:cs typeface="+mn-cs"/>
                        </a:rPr>
                        <a:t>(Указ Президента РФ)</a:t>
                      </a:r>
                      <a:endParaRPr lang="ru-RU" sz="1050" u="none" strike="noStrike" kern="1200" dirty="0">
                        <a:solidFill>
                          <a:schemeClr val="tx1"/>
                        </a:solidFill>
                        <a:effectLst/>
                        <a:latin typeface="+mn-lt"/>
                        <a:ea typeface="+mn-ea"/>
                        <a:cs typeface="+mn-cs"/>
                      </a:endParaRPr>
                    </a:p>
                  </a:txBody>
                  <a:tcPr marL="4360" marR="4360" marT="4360" marB="0" anchor="ctr"/>
                </a:tc>
                <a:tc>
                  <a:txBody>
                    <a:bodyPr/>
                    <a:lstStyle/>
                    <a:p>
                      <a:pPr algn="ctr" fontAlgn="ctr"/>
                      <a:r>
                        <a:rPr lang="ru-RU" sz="1050" u="none" strike="noStrike" kern="1200" dirty="0" smtClean="0">
                          <a:solidFill>
                            <a:schemeClr val="tx1"/>
                          </a:solidFill>
                          <a:effectLst/>
                          <a:latin typeface="+mn-lt"/>
                          <a:ea typeface="+mn-ea"/>
                          <a:cs typeface="+mn-cs"/>
                        </a:rPr>
                        <a:t>Процент</a:t>
                      </a:r>
                      <a:endParaRPr lang="ru-RU" sz="1050" u="none" strike="noStrike" kern="1200" dirty="0">
                        <a:solidFill>
                          <a:schemeClr val="tx1"/>
                        </a:solidFill>
                        <a:effectLst/>
                        <a:latin typeface="+mn-lt"/>
                        <a:ea typeface="+mn-ea"/>
                        <a:cs typeface="+mn-cs"/>
                      </a:endParaRPr>
                    </a:p>
                  </a:txBody>
                  <a:tcPr marL="4360" marR="4360" marT="4360" marB="0" anchor="ctr"/>
                </a:tc>
                <a:tc>
                  <a:txBody>
                    <a:bodyPr/>
                    <a:lstStyle/>
                    <a:p>
                      <a:pPr algn="ctr"/>
                      <a:r>
                        <a:rPr lang="ru-RU" sz="1050" u="none" strike="noStrike" kern="1200" dirty="0" smtClean="0">
                          <a:solidFill>
                            <a:schemeClr val="tx1"/>
                          </a:solidFill>
                          <a:effectLst/>
                          <a:latin typeface="+mn-lt"/>
                          <a:ea typeface="+mn-ea"/>
                          <a:cs typeface="+mn-cs"/>
                        </a:rPr>
                        <a:t>22,04</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ctr"/>
                      <a:r>
                        <a:rPr lang="ru-RU" sz="1050" u="none" strike="noStrike" kern="1200" dirty="0" smtClean="0">
                          <a:solidFill>
                            <a:schemeClr val="tx1"/>
                          </a:solidFill>
                          <a:effectLst/>
                          <a:latin typeface="+mn-lt"/>
                          <a:ea typeface="+mn-ea"/>
                          <a:cs typeface="+mn-cs"/>
                        </a:rPr>
                        <a:t>29,68</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ctr"/>
                      <a:r>
                        <a:rPr lang="ru-RU" sz="1050" u="none" strike="noStrike" kern="1200" dirty="0" smtClean="0">
                          <a:solidFill>
                            <a:schemeClr val="tx1"/>
                          </a:solidFill>
                          <a:effectLst/>
                          <a:latin typeface="+mn-lt"/>
                          <a:ea typeface="+mn-ea"/>
                          <a:cs typeface="+mn-cs"/>
                        </a:rPr>
                        <a:t>22,05</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ctr"/>
                      <a:r>
                        <a:rPr lang="ru-RU" sz="1050" u="none" strike="noStrike" kern="1200" dirty="0" smtClean="0">
                          <a:solidFill>
                            <a:schemeClr val="tx1"/>
                          </a:solidFill>
                          <a:effectLst/>
                          <a:latin typeface="+mn-lt"/>
                          <a:ea typeface="+mn-ea"/>
                          <a:cs typeface="+mn-cs"/>
                        </a:rPr>
                        <a:t>22,05</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ctr"/>
                      <a:r>
                        <a:rPr lang="ru-RU" sz="1050" u="none" strike="noStrike" kern="1200" dirty="0" smtClean="0">
                          <a:solidFill>
                            <a:schemeClr val="tx1"/>
                          </a:solidFill>
                          <a:effectLst/>
                          <a:latin typeface="+mn-lt"/>
                          <a:ea typeface="+mn-ea"/>
                          <a:cs typeface="+mn-cs"/>
                        </a:rPr>
                        <a:t>22,05</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ctr"/>
                      <a:r>
                        <a:rPr lang="ru-RU" sz="1050" u="none" strike="noStrike" kern="1200" dirty="0" smtClean="0">
                          <a:solidFill>
                            <a:schemeClr val="tx1"/>
                          </a:solidFill>
                          <a:effectLst/>
                          <a:latin typeface="+mn-lt"/>
                          <a:ea typeface="+mn-ea"/>
                          <a:cs typeface="+mn-cs"/>
                        </a:rPr>
                        <a:t>22,05</a:t>
                      </a:r>
                      <a:endParaRPr lang="ru-RU" sz="1050" u="none" strike="noStrike" kern="1200" dirty="0">
                        <a:solidFill>
                          <a:schemeClr val="tx1"/>
                        </a:solidFill>
                        <a:effectLst/>
                        <a:latin typeface="+mn-lt"/>
                        <a:ea typeface="+mn-ea"/>
                        <a:cs typeface="+mn-cs"/>
                      </a:endParaRPr>
                    </a:p>
                  </a:txBody>
                  <a:tcPr marL="4934" marR="4934" marT="4934" marB="0" anchor="ctr"/>
                </a:tc>
                <a:extLst>
                  <a:ext uri="{0D108BD9-81ED-4DB2-BD59-A6C34878D82A}">
                    <a16:rowId xmlns:a16="http://schemas.microsoft.com/office/drawing/2014/main" val="3040761823"/>
                  </a:ext>
                </a:extLst>
              </a:tr>
              <a:tr h="252997">
                <a:tc>
                  <a:txBody>
                    <a:bodyPr/>
                    <a:lstStyle/>
                    <a:p>
                      <a:pPr algn="ctr" fontAlgn="ctr"/>
                      <a:r>
                        <a:rPr lang="ru-RU" sz="1050" u="none" strike="noStrike" kern="1200" dirty="0" smtClean="0">
                          <a:solidFill>
                            <a:schemeClr val="tx1"/>
                          </a:solidFill>
                          <a:effectLst/>
                          <a:latin typeface="+mn-lt"/>
                          <a:ea typeface="+mn-ea"/>
                          <a:cs typeface="+mn-cs"/>
                        </a:rPr>
                        <a:t>7.</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l" fontAlgn="ctr"/>
                      <a:r>
                        <a:rPr lang="ru-RU" sz="1050" u="none" strike="noStrike" kern="1200" dirty="0" smtClean="0">
                          <a:solidFill>
                            <a:schemeClr val="tx1"/>
                          </a:solidFill>
                          <a:effectLst/>
                          <a:latin typeface="+mn-lt"/>
                          <a:ea typeface="+mn-ea"/>
                          <a:cs typeface="+mn-cs"/>
                        </a:rPr>
                        <a:t>Доля обучающихся, получающих начальное общее образование в государственных и муниципальных образовательных организациях, получающих бесплатное горячее питание, к общему количеству обучающихся, получающих начальное общее образование в государственных и муниципальных образовательных организациях</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ctr" fontAlgn="ctr"/>
                      <a:r>
                        <a:rPr lang="ru-RU" sz="1050" u="none" strike="noStrike" kern="1200" dirty="0" smtClean="0">
                          <a:solidFill>
                            <a:schemeClr val="tx1"/>
                          </a:solidFill>
                          <a:effectLst/>
                          <a:latin typeface="+mn-lt"/>
                          <a:ea typeface="+mn-ea"/>
                          <a:cs typeface="+mn-cs"/>
                        </a:rPr>
                        <a:t>Целевые показатели</a:t>
                      </a:r>
                    </a:p>
                    <a:p>
                      <a:pPr algn="ctr" fontAlgn="ctr"/>
                      <a:r>
                        <a:rPr lang="ru-RU" sz="1050" u="none" strike="noStrike" kern="1200" dirty="0" smtClean="0">
                          <a:solidFill>
                            <a:schemeClr val="tx1"/>
                          </a:solidFill>
                          <a:effectLst/>
                          <a:latin typeface="+mn-lt"/>
                          <a:ea typeface="+mn-ea"/>
                          <a:cs typeface="+mn-cs"/>
                        </a:rPr>
                        <a:t>(Указ Президента РФ)</a:t>
                      </a:r>
                      <a:endParaRPr lang="ru-RU" sz="1050" u="none" strike="noStrike" kern="1200" dirty="0">
                        <a:solidFill>
                          <a:schemeClr val="tx1"/>
                        </a:solidFill>
                        <a:effectLst/>
                        <a:latin typeface="+mn-lt"/>
                        <a:ea typeface="+mn-ea"/>
                        <a:cs typeface="+mn-cs"/>
                      </a:endParaRPr>
                    </a:p>
                  </a:txBody>
                  <a:tcPr marL="4360" marR="4360" marT="4360" marB="0" anchor="ctr"/>
                </a:tc>
                <a:tc>
                  <a:txBody>
                    <a:bodyPr/>
                    <a:lstStyle/>
                    <a:p>
                      <a:pPr algn="ctr" fontAlgn="ctr"/>
                      <a:r>
                        <a:rPr lang="ru-RU" sz="1050" u="none" strike="noStrike" kern="1200" dirty="0" smtClean="0">
                          <a:solidFill>
                            <a:schemeClr val="tx1"/>
                          </a:solidFill>
                          <a:effectLst/>
                          <a:latin typeface="+mn-lt"/>
                          <a:ea typeface="+mn-ea"/>
                          <a:cs typeface="+mn-cs"/>
                        </a:rPr>
                        <a:t>Процент</a:t>
                      </a:r>
                      <a:endParaRPr lang="ru-RU" sz="1050" u="none" strike="noStrike" kern="1200" dirty="0">
                        <a:solidFill>
                          <a:schemeClr val="tx1"/>
                        </a:solidFill>
                        <a:effectLst/>
                        <a:latin typeface="+mn-lt"/>
                        <a:ea typeface="+mn-ea"/>
                        <a:cs typeface="+mn-cs"/>
                      </a:endParaRPr>
                    </a:p>
                  </a:txBody>
                  <a:tcPr marL="4360" marR="4360" marT="4360" marB="0" anchor="ctr"/>
                </a:tc>
                <a:tc>
                  <a:txBody>
                    <a:bodyPr/>
                    <a:lstStyle/>
                    <a:p>
                      <a:pPr algn="ctr" fontAlgn="ctr"/>
                      <a:r>
                        <a:rPr lang="ru-RU" sz="1050" u="none" strike="noStrike" kern="1200" dirty="0">
                          <a:solidFill>
                            <a:schemeClr val="tx1"/>
                          </a:solidFill>
                          <a:effectLst/>
                          <a:latin typeface="+mn-lt"/>
                          <a:ea typeface="+mn-ea"/>
                          <a:cs typeface="+mn-cs"/>
                        </a:rPr>
                        <a:t>100</a:t>
                      </a:r>
                    </a:p>
                  </a:txBody>
                  <a:tcPr marL="4934" marR="4934" marT="4934" marB="0" anchor="ctr"/>
                </a:tc>
                <a:tc>
                  <a:txBody>
                    <a:bodyPr/>
                    <a:lstStyle/>
                    <a:p>
                      <a:pPr algn="ctr" fontAlgn="ctr"/>
                      <a:r>
                        <a:rPr lang="en-US" sz="1050" u="none" strike="noStrike" kern="1200" dirty="0">
                          <a:solidFill>
                            <a:schemeClr val="tx1"/>
                          </a:solidFill>
                          <a:effectLst/>
                          <a:latin typeface="+mn-lt"/>
                          <a:ea typeface="+mn-ea"/>
                          <a:cs typeface="+mn-cs"/>
                        </a:rPr>
                        <a:t>100</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ctr" fontAlgn="ctr"/>
                      <a:r>
                        <a:rPr lang="ru-RU" sz="1050" u="none" strike="noStrike" kern="1200" dirty="0">
                          <a:solidFill>
                            <a:schemeClr val="tx1"/>
                          </a:solidFill>
                          <a:effectLst/>
                          <a:latin typeface="+mn-lt"/>
                          <a:ea typeface="+mn-ea"/>
                          <a:cs typeface="+mn-cs"/>
                        </a:rPr>
                        <a:t>100</a:t>
                      </a:r>
                    </a:p>
                  </a:txBody>
                  <a:tcPr marL="4934" marR="4934" marT="4934" marB="0" anchor="ctr"/>
                </a:tc>
                <a:tc>
                  <a:txBody>
                    <a:bodyPr/>
                    <a:lstStyle/>
                    <a:p>
                      <a:pPr algn="ctr" fontAlgn="ctr"/>
                      <a:r>
                        <a:rPr lang="ru-RU" sz="1050" u="none" strike="noStrike" kern="1200" dirty="0">
                          <a:solidFill>
                            <a:schemeClr val="tx1"/>
                          </a:solidFill>
                          <a:effectLst/>
                          <a:latin typeface="+mn-lt"/>
                          <a:ea typeface="+mn-ea"/>
                          <a:cs typeface="+mn-cs"/>
                        </a:rPr>
                        <a:t>100</a:t>
                      </a:r>
                    </a:p>
                  </a:txBody>
                  <a:tcPr marL="4934" marR="4934" marT="4934" marB="0" anchor="ctr"/>
                </a:tc>
                <a:tc>
                  <a:txBody>
                    <a:bodyPr/>
                    <a:lstStyle/>
                    <a:p>
                      <a:pPr algn="ctr" fontAlgn="ctr"/>
                      <a:r>
                        <a:rPr lang="ru-RU" sz="1050" u="none" strike="noStrike" kern="1200" dirty="0">
                          <a:solidFill>
                            <a:schemeClr val="tx1"/>
                          </a:solidFill>
                          <a:effectLst/>
                          <a:latin typeface="+mn-lt"/>
                          <a:ea typeface="+mn-ea"/>
                          <a:cs typeface="+mn-cs"/>
                        </a:rPr>
                        <a:t>100</a:t>
                      </a:r>
                    </a:p>
                  </a:txBody>
                  <a:tcPr marL="4934" marR="4934" marT="4934" marB="0" anchor="ctr"/>
                </a:tc>
                <a:tc>
                  <a:txBody>
                    <a:bodyPr/>
                    <a:lstStyle/>
                    <a:p>
                      <a:pPr algn="ctr" fontAlgn="ctr"/>
                      <a:r>
                        <a:rPr lang="ru-RU" sz="1050" u="none" strike="noStrike" kern="1200" dirty="0">
                          <a:solidFill>
                            <a:schemeClr val="tx1"/>
                          </a:solidFill>
                          <a:effectLst/>
                          <a:latin typeface="+mn-lt"/>
                          <a:ea typeface="+mn-ea"/>
                          <a:cs typeface="+mn-cs"/>
                        </a:rPr>
                        <a:t>100</a:t>
                      </a:r>
                    </a:p>
                  </a:txBody>
                  <a:tcPr marL="4934" marR="4934" marT="4934" marB="0" anchor="ctr"/>
                </a:tc>
                <a:extLst>
                  <a:ext uri="{0D108BD9-81ED-4DB2-BD59-A6C34878D82A}">
                    <a16:rowId xmlns:a16="http://schemas.microsoft.com/office/drawing/2014/main" val="1851182658"/>
                  </a:ext>
                </a:extLst>
              </a:tr>
              <a:tr h="750931">
                <a:tc>
                  <a:txBody>
                    <a:bodyPr/>
                    <a:lstStyle/>
                    <a:p>
                      <a:pPr algn="ctr" fontAlgn="ctr"/>
                      <a:r>
                        <a:rPr lang="ru-RU" sz="1050" u="none" strike="noStrike" kern="1200" dirty="0" smtClean="0">
                          <a:solidFill>
                            <a:schemeClr val="tx1"/>
                          </a:solidFill>
                          <a:effectLst/>
                          <a:latin typeface="+mn-lt"/>
                          <a:ea typeface="+mn-ea"/>
                          <a:cs typeface="+mn-cs"/>
                        </a:rPr>
                        <a:t>8.</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l" fontAlgn="ctr"/>
                      <a:r>
                        <a:rPr lang="ru-RU" sz="1050" u="none" strike="noStrike" kern="1200" dirty="0" smtClean="0">
                          <a:solidFill>
                            <a:schemeClr val="tx1"/>
                          </a:solidFill>
                          <a:effectLst/>
                          <a:latin typeface="+mn-lt"/>
                          <a:ea typeface="+mn-ea"/>
                          <a:cs typeface="+mn-cs"/>
                        </a:rPr>
                        <a:t>Отношение средней заработной платы педагогических работников организаций дополнительного образования детей к средней заработной плате учителей в Московской области</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ctr" fontAlgn="ctr"/>
                      <a:r>
                        <a:rPr lang="ru-RU" sz="1050" u="none" strike="noStrike" kern="1200" dirty="0" smtClean="0">
                          <a:solidFill>
                            <a:schemeClr val="tx1"/>
                          </a:solidFill>
                          <a:effectLst/>
                          <a:latin typeface="+mn-lt"/>
                          <a:ea typeface="+mn-ea"/>
                          <a:cs typeface="+mn-cs"/>
                        </a:rPr>
                        <a:t>Целевые показатели</a:t>
                      </a:r>
                    </a:p>
                    <a:p>
                      <a:pPr algn="ctr" fontAlgn="ctr"/>
                      <a:r>
                        <a:rPr lang="ru-RU" sz="1050" u="none" strike="noStrike" kern="1200" dirty="0" smtClean="0">
                          <a:solidFill>
                            <a:schemeClr val="tx1"/>
                          </a:solidFill>
                          <a:effectLst/>
                          <a:latin typeface="+mn-lt"/>
                          <a:ea typeface="+mn-ea"/>
                          <a:cs typeface="+mn-cs"/>
                        </a:rPr>
                        <a:t>(Указ Президента РФ)</a:t>
                      </a:r>
                      <a:endParaRPr lang="ru-RU" sz="1050" u="none" strike="noStrike" kern="1200" dirty="0">
                        <a:solidFill>
                          <a:schemeClr val="tx1"/>
                        </a:solidFill>
                        <a:effectLst/>
                        <a:latin typeface="+mn-lt"/>
                        <a:ea typeface="+mn-ea"/>
                        <a:cs typeface="+mn-cs"/>
                      </a:endParaRPr>
                    </a:p>
                  </a:txBody>
                  <a:tcPr marL="4360" marR="4360" marT="4360" marB="0" anchor="ctr"/>
                </a:tc>
                <a:tc>
                  <a:txBody>
                    <a:bodyPr/>
                    <a:lstStyle/>
                    <a:p>
                      <a:pPr algn="ctr" fontAlgn="ctr"/>
                      <a:r>
                        <a:rPr lang="ru-RU" sz="1050" u="none" strike="noStrike" kern="1200" dirty="0" smtClean="0">
                          <a:solidFill>
                            <a:schemeClr val="tx1"/>
                          </a:solidFill>
                          <a:effectLst/>
                          <a:latin typeface="+mn-lt"/>
                          <a:ea typeface="+mn-ea"/>
                          <a:cs typeface="+mn-cs"/>
                        </a:rPr>
                        <a:t>Процент</a:t>
                      </a:r>
                      <a:endParaRPr lang="ru-RU" sz="1050" u="none" strike="noStrike" kern="1200" dirty="0">
                        <a:solidFill>
                          <a:schemeClr val="tx1"/>
                        </a:solidFill>
                        <a:effectLst/>
                        <a:latin typeface="+mn-lt"/>
                        <a:ea typeface="+mn-ea"/>
                        <a:cs typeface="+mn-cs"/>
                      </a:endParaRPr>
                    </a:p>
                  </a:txBody>
                  <a:tcPr marL="4360" marR="4360" marT="4360" marB="0" anchor="ctr"/>
                </a:tc>
                <a:tc>
                  <a:txBody>
                    <a:bodyPr/>
                    <a:lstStyle/>
                    <a:p>
                      <a:pPr algn="ctr" fontAlgn="ctr"/>
                      <a:r>
                        <a:rPr lang="ru-RU" sz="1050" u="none" strike="noStrike" kern="1200" dirty="0">
                          <a:solidFill>
                            <a:schemeClr val="tx1"/>
                          </a:solidFill>
                          <a:effectLst/>
                          <a:latin typeface="+mn-lt"/>
                          <a:ea typeface="+mn-ea"/>
                          <a:cs typeface="+mn-cs"/>
                        </a:rPr>
                        <a:t>100</a:t>
                      </a:r>
                    </a:p>
                  </a:txBody>
                  <a:tcPr marL="4934" marR="4934" marT="4934" marB="0" anchor="ctr"/>
                </a:tc>
                <a:tc>
                  <a:txBody>
                    <a:bodyPr/>
                    <a:lstStyle/>
                    <a:p>
                      <a:pPr algn="ctr" fontAlgn="ctr"/>
                      <a:r>
                        <a:rPr lang="en-US" sz="1050" u="none" strike="noStrike" kern="1200" dirty="0">
                          <a:solidFill>
                            <a:schemeClr val="tx1"/>
                          </a:solidFill>
                          <a:effectLst/>
                          <a:latin typeface="+mn-lt"/>
                          <a:ea typeface="+mn-ea"/>
                          <a:cs typeface="+mn-cs"/>
                        </a:rPr>
                        <a:t>100</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ctr" fontAlgn="ctr"/>
                      <a:r>
                        <a:rPr lang="ru-RU" sz="1050" u="none" strike="noStrike" kern="1200" dirty="0">
                          <a:solidFill>
                            <a:schemeClr val="tx1"/>
                          </a:solidFill>
                          <a:effectLst/>
                          <a:latin typeface="+mn-lt"/>
                          <a:ea typeface="+mn-ea"/>
                          <a:cs typeface="+mn-cs"/>
                        </a:rPr>
                        <a:t>100</a:t>
                      </a:r>
                    </a:p>
                  </a:txBody>
                  <a:tcPr marL="4934" marR="4934" marT="4934" marB="0" anchor="ctr"/>
                </a:tc>
                <a:tc>
                  <a:txBody>
                    <a:bodyPr/>
                    <a:lstStyle/>
                    <a:p>
                      <a:pPr algn="ctr" fontAlgn="ctr"/>
                      <a:r>
                        <a:rPr lang="ru-RU" sz="1050" u="none" strike="noStrike" kern="1200" dirty="0">
                          <a:solidFill>
                            <a:schemeClr val="tx1"/>
                          </a:solidFill>
                          <a:effectLst/>
                          <a:latin typeface="+mn-lt"/>
                          <a:ea typeface="+mn-ea"/>
                          <a:cs typeface="+mn-cs"/>
                        </a:rPr>
                        <a:t>100</a:t>
                      </a:r>
                    </a:p>
                  </a:txBody>
                  <a:tcPr marL="4934" marR="4934" marT="4934" marB="0" anchor="ctr"/>
                </a:tc>
                <a:tc>
                  <a:txBody>
                    <a:bodyPr/>
                    <a:lstStyle/>
                    <a:p>
                      <a:pPr algn="ctr" fontAlgn="ctr"/>
                      <a:r>
                        <a:rPr lang="ru-RU" sz="1050" u="none" strike="noStrike" kern="1200" dirty="0">
                          <a:solidFill>
                            <a:schemeClr val="tx1"/>
                          </a:solidFill>
                          <a:effectLst/>
                          <a:latin typeface="+mn-lt"/>
                          <a:ea typeface="+mn-ea"/>
                          <a:cs typeface="+mn-cs"/>
                        </a:rPr>
                        <a:t>100</a:t>
                      </a:r>
                    </a:p>
                  </a:txBody>
                  <a:tcPr marL="4934" marR="4934" marT="4934" marB="0" anchor="ctr"/>
                </a:tc>
                <a:tc>
                  <a:txBody>
                    <a:bodyPr/>
                    <a:lstStyle/>
                    <a:p>
                      <a:pPr algn="ctr" fontAlgn="ctr"/>
                      <a:r>
                        <a:rPr lang="ru-RU" sz="1050" u="none" strike="noStrike" kern="1200" dirty="0">
                          <a:solidFill>
                            <a:schemeClr val="tx1"/>
                          </a:solidFill>
                          <a:effectLst/>
                          <a:latin typeface="+mn-lt"/>
                          <a:ea typeface="+mn-ea"/>
                          <a:cs typeface="+mn-cs"/>
                        </a:rPr>
                        <a:t>100</a:t>
                      </a:r>
                    </a:p>
                  </a:txBody>
                  <a:tcPr marL="4934" marR="4934" marT="4934" marB="0" anchor="ctr"/>
                </a:tc>
                <a:extLst>
                  <a:ext uri="{0D108BD9-81ED-4DB2-BD59-A6C34878D82A}">
                    <a16:rowId xmlns:a16="http://schemas.microsoft.com/office/drawing/2014/main" val="1303670247"/>
                  </a:ext>
                </a:extLst>
              </a:tr>
              <a:tr h="252997">
                <a:tc>
                  <a:txBody>
                    <a:bodyPr/>
                    <a:lstStyle/>
                    <a:p>
                      <a:pPr algn="ctr" fontAlgn="ctr"/>
                      <a:r>
                        <a:rPr lang="ru-RU" sz="1050" u="none" strike="noStrike" kern="1200" dirty="0" smtClean="0">
                          <a:solidFill>
                            <a:schemeClr val="tx1"/>
                          </a:solidFill>
                          <a:effectLst/>
                          <a:latin typeface="+mn-lt"/>
                          <a:ea typeface="+mn-ea"/>
                          <a:cs typeface="+mn-cs"/>
                        </a:rPr>
                        <a:t>9.</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l" fontAlgn="ctr"/>
                      <a:r>
                        <a:rPr lang="ru-RU" sz="1050" u="none" strike="noStrike" kern="1200" dirty="0" smtClean="0">
                          <a:solidFill>
                            <a:schemeClr val="tx1"/>
                          </a:solidFill>
                          <a:effectLst/>
                          <a:latin typeface="+mn-lt"/>
                          <a:ea typeface="+mn-ea"/>
                          <a:cs typeface="+mn-cs"/>
                        </a:rPr>
                        <a:t>Доля детей в возрасте от 5 до 18 лет, охваченных дополнительным образованием</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ctr" fontAlgn="ctr"/>
                      <a:r>
                        <a:rPr lang="ru-RU" sz="1050" u="none" strike="noStrike" kern="1200" dirty="0" smtClean="0">
                          <a:solidFill>
                            <a:schemeClr val="tx1"/>
                          </a:solidFill>
                          <a:effectLst/>
                          <a:latin typeface="+mn-lt"/>
                          <a:ea typeface="+mn-ea"/>
                          <a:cs typeface="+mn-cs"/>
                        </a:rPr>
                        <a:t>Целевые показатели</a:t>
                      </a:r>
                    </a:p>
                    <a:p>
                      <a:pPr algn="ctr" fontAlgn="ctr"/>
                      <a:r>
                        <a:rPr lang="ru-RU" sz="1050" u="none" strike="noStrike" kern="1200" dirty="0" smtClean="0">
                          <a:solidFill>
                            <a:schemeClr val="tx1"/>
                          </a:solidFill>
                          <a:effectLst/>
                          <a:latin typeface="+mn-lt"/>
                          <a:ea typeface="+mn-ea"/>
                          <a:cs typeface="+mn-cs"/>
                        </a:rPr>
                        <a:t>(Указ Президента РФ)</a:t>
                      </a:r>
                      <a:endParaRPr lang="ru-RU" sz="1050" u="none" strike="noStrike" kern="1200" dirty="0">
                        <a:solidFill>
                          <a:schemeClr val="tx1"/>
                        </a:solidFill>
                        <a:effectLst/>
                        <a:latin typeface="+mn-lt"/>
                        <a:ea typeface="+mn-ea"/>
                        <a:cs typeface="+mn-cs"/>
                      </a:endParaRPr>
                    </a:p>
                  </a:txBody>
                  <a:tcPr marL="4360" marR="4360" marT="4360" marB="0" anchor="ctr"/>
                </a:tc>
                <a:tc>
                  <a:txBody>
                    <a:bodyPr/>
                    <a:lstStyle/>
                    <a:p>
                      <a:pPr algn="ctr" fontAlgn="ctr"/>
                      <a:r>
                        <a:rPr lang="ru-RU" sz="1050" u="none" strike="noStrike" kern="1200" dirty="0" smtClean="0">
                          <a:solidFill>
                            <a:schemeClr val="tx1"/>
                          </a:solidFill>
                          <a:effectLst/>
                          <a:latin typeface="+mn-lt"/>
                          <a:ea typeface="+mn-ea"/>
                          <a:cs typeface="+mn-cs"/>
                        </a:rPr>
                        <a:t>Процент</a:t>
                      </a:r>
                      <a:endParaRPr lang="ru-RU" sz="1050" u="none" strike="noStrike" kern="1200" dirty="0">
                        <a:solidFill>
                          <a:schemeClr val="tx1"/>
                        </a:solidFill>
                        <a:effectLst/>
                        <a:latin typeface="+mn-lt"/>
                        <a:ea typeface="+mn-ea"/>
                        <a:cs typeface="+mn-cs"/>
                      </a:endParaRPr>
                    </a:p>
                  </a:txBody>
                  <a:tcPr marL="4360" marR="4360" marT="4360" marB="0" anchor="ctr"/>
                </a:tc>
                <a:tc>
                  <a:txBody>
                    <a:bodyPr/>
                    <a:lstStyle/>
                    <a:p>
                      <a:pPr algn="ctr" fontAlgn="ctr"/>
                      <a:r>
                        <a:rPr lang="ru-RU" sz="1050" u="none" strike="noStrike" kern="1200" dirty="0" smtClean="0">
                          <a:solidFill>
                            <a:schemeClr val="tx1"/>
                          </a:solidFill>
                          <a:effectLst/>
                          <a:latin typeface="+mn-lt"/>
                          <a:ea typeface="+mn-ea"/>
                          <a:cs typeface="+mn-cs"/>
                        </a:rPr>
                        <a:t>75,0</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ctr" fontAlgn="ctr"/>
                      <a:r>
                        <a:rPr lang="ru-RU" sz="1050" u="none" strike="noStrike" kern="1200" dirty="0" smtClean="0">
                          <a:solidFill>
                            <a:schemeClr val="tx1"/>
                          </a:solidFill>
                          <a:effectLst/>
                          <a:latin typeface="+mn-lt"/>
                          <a:ea typeface="+mn-ea"/>
                          <a:cs typeface="+mn-cs"/>
                        </a:rPr>
                        <a:t>75,0</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ctr" fontAlgn="ctr"/>
                      <a:r>
                        <a:rPr lang="ru-RU" sz="1050" u="none" strike="noStrike" kern="1200" dirty="0" smtClean="0">
                          <a:solidFill>
                            <a:schemeClr val="tx1"/>
                          </a:solidFill>
                          <a:effectLst/>
                          <a:latin typeface="+mn-lt"/>
                          <a:ea typeface="+mn-ea"/>
                          <a:cs typeface="+mn-cs"/>
                        </a:rPr>
                        <a:t>83,9</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ctr" fontAlgn="ctr"/>
                      <a:r>
                        <a:rPr lang="ru-RU" sz="1050" u="none" strike="noStrike" kern="1200" dirty="0" smtClean="0">
                          <a:solidFill>
                            <a:schemeClr val="tx1"/>
                          </a:solidFill>
                          <a:effectLst/>
                          <a:latin typeface="+mn-lt"/>
                          <a:ea typeface="+mn-ea"/>
                          <a:cs typeface="+mn-cs"/>
                        </a:rPr>
                        <a:t>83,9</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ctr" fontAlgn="ctr"/>
                      <a:r>
                        <a:rPr lang="ru-RU" sz="1050" u="none" strike="noStrike" kern="1200" smtClean="0">
                          <a:solidFill>
                            <a:schemeClr val="tx1"/>
                          </a:solidFill>
                          <a:effectLst/>
                          <a:latin typeface="+mn-lt"/>
                          <a:ea typeface="+mn-ea"/>
                          <a:cs typeface="+mn-cs"/>
                        </a:rPr>
                        <a:t>83,9</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ctr" fontAlgn="ctr"/>
                      <a:r>
                        <a:rPr lang="ru-RU" sz="1050" u="none" strike="noStrike" kern="1200" dirty="0" smtClean="0">
                          <a:solidFill>
                            <a:schemeClr val="tx1"/>
                          </a:solidFill>
                          <a:effectLst/>
                          <a:latin typeface="+mn-lt"/>
                          <a:ea typeface="+mn-ea"/>
                          <a:cs typeface="+mn-cs"/>
                        </a:rPr>
                        <a:t>83,9</a:t>
                      </a:r>
                      <a:endParaRPr lang="ru-RU" sz="1050" u="none" strike="noStrike" kern="1200" dirty="0">
                        <a:solidFill>
                          <a:schemeClr val="tx1"/>
                        </a:solidFill>
                        <a:effectLst/>
                        <a:latin typeface="+mn-lt"/>
                        <a:ea typeface="+mn-ea"/>
                        <a:cs typeface="+mn-cs"/>
                      </a:endParaRPr>
                    </a:p>
                  </a:txBody>
                  <a:tcPr marL="4934" marR="4934" marT="4934" marB="0" anchor="ctr"/>
                </a:tc>
                <a:extLst>
                  <a:ext uri="{0D108BD9-81ED-4DB2-BD59-A6C34878D82A}">
                    <a16:rowId xmlns:a16="http://schemas.microsoft.com/office/drawing/2014/main" val="2624508769"/>
                  </a:ext>
                </a:extLst>
              </a:tr>
              <a:tr h="1079755">
                <a:tc>
                  <a:txBody>
                    <a:bodyPr/>
                    <a:lstStyle/>
                    <a:p>
                      <a:pPr algn="ctr" fontAlgn="ctr"/>
                      <a:r>
                        <a:rPr lang="ru-RU" sz="1050" u="none" strike="noStrike" kern="1200" dirty="0" smtClean="0">
                          <a:solidFill>
                            <a:schemeClr val="tx1"/>
                          </a:solidFill>
                          <a:effectLst/>
                          <a:latin typeface="+mn-lt"/>
                          <a:ea typeface="+mn-ea"/>
                          <a:cs typeface="+mn-cs"/>
                        </a:rPr>
                        <a:t>10.</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l" fontAlgn="ctr"/>
                      <a:r>
                        <a:rPr lang="ru-RU" sz="1050" u="none" strike="noStrike" kern="1200" dirty="0" smtClean="0">
                          <a:solidFill>
                            <a:schemeClr val="tx1"/>
                          </a:solidFill>
                          <a:effectLst/>
                          <a:latin typeface="+mn-lt"/>
                          <a:ea typeface="+mn-ea"/>
                          <a:cs typeface="+mn-cs"/>
                        </a:rPr>
                        <a:t>Независимая оценка качества условий осуществления образовательной деятельности</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ctr" fontAlgn="ctr"/>
                      <a:r>
                        <a:rPr lang="ru-RU" sz="1050" u="none" strike="noStrike" kern="1200" dirty="0" smtClean="0">
                          <a:solidFill>
                            <a:schemeClr val="tx1"/>
                          </a:solidFill>
                          <a:effectLst/>
                          <a:latin typeface="+mn-lt"/>
                          <a:ea typeface="+mn-ea"/>
                          <a:cs typeface="+mn-cs"/>
                        </a:rPr>
                        <a:t>Показатель муниципальной программы </a:t>
                      </a:r>
                    </a:p>
                  </a:txBody>
                  <a:tcPr marL="4934" marR="4934" marT="4934" marB="0" anchor="ctr"/>
                </a:tc>
                <a:tc>
                  <a:txBody>
                    <a:bodyPr/>
                    <a:lstStyle/>
                    <a:p>
                      <a:pPr algn="ctr" fontAlgn="ctr"/>
                      <a:r>
                        <a:rPr lang="ru-RU" sz="1050" u="none" strike="noStrike" kern="1200" dirty="0" smtClean="0">
                          <a:solidFill>
                            <a:schemeClr val="tx1"/>
                          </a:solidFill>
                          <a:effectLst/>
                          <a:latin typeface="+mn-lt"/>
                          <a:ea typeface="+mn-ea"/>
                          <a:cs typeface="+mn-cs"/>
                        </a:rPr>
                        <a:t>Процент</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ctr" fontAlgn="ctr"/>
                      <a:r>
                        <a:rPr lang="ru-RU" sz="1050" u="none" strike="noStrike" kern="1200" dirty="0" smtClean="0">
                          <a:solidFill>
                            <a:schemeClr val="tx1"/>
                          </a:solidFill>
                          <a:effectLst/>
                          <a:latin typeface="+mn-lt"/>
                          <a:ea typeface="+mn-ea"/>
                          <a:cs typeface="+mn-cs"/>
                        </a:rPr>
                        <a:t>15</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ctr" fontAlgn="ctr"/>
                      <a:r>
                        <a:rPr lang="en-US" sz="1050" u="none" strike="noStrike" kern="1200" dirty="0">
                          <a:solidFill>
                            <a:schemeClr val="tx1"/>
                          </a:solidFill>
                          <a:effectLst/>
                          <a:latin typeface="+mn-lt"/>
                          <a:ea typeface="+mn-ea"/>
                          <a:cs typeface="+mn-cs"/>
                        </a:rPr>
                        <a:t>15</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ctr" fontAlgn="ctr"/>
                      <a:r>
                        <a:rPr lang="ru-RU" sz="1050" u="none" strike="noStrike" kern="1200" dirty="0" smtClean="0">
                          <a:solidFill>
                            <a:schemeClr val="tx1"/>
                          </a:solidFill>
                          <a:effectLst/>
                          <a:latin typeface="+mn-lt"/>
                          <a:ea typeface="+mn-ea"/>
                          <a:cs typeface="+mn-cs"/>
                        </a:rPr>
                        <a:t>15</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ctr" fontAlgn="ctr"/>
                      <a:r>
                        <a:rPr lang="ru-RU" sz="1050" u="none" strike="noStrike" kern="1200" dirty="0" smtClean="0">
                          <a:solidFill>
                            <a:schemeClr val="tx1"/>
                          </a:solidFill>
                          <a:effectLst/>
                          <a:latin typeface="+mn-lt"/>
                          <a:ea typeface="+mn-ea"/>
                          <a:cs typeface="+mn-cs"/>
                        </a:rPr>
                        <a:t>15</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ctr" fontAlgn="ctr"/>
                      <a:r>
                        <a:rPr lang="ru-RU" sz="1050" u="none" strike="noStrike" kern="1200" dirty="0" smtClean="0">
                          <a:solidFill>
                            <a:schemeClr val="tx1"/>
                          </a:solidFill>
                          <a:effectLst/>
                          <a:latin typeface="+mn-lt"/>
                          <a:ea typeface="+mn-ea"/>
                          <a:cs typeface="+mn-cs"/>
                        </a:rPr>
                        <a:t>15</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ctr" fontAlgn="ctr"/>
                      <a:r>
                        <a:rPr lang="ru-RU" sz="1050" u="none" strike="noStrike" kern="1200" dirty="0" smtClean="0">
                          <a:solidFill>
                            <a:schemeClr val="tx1"/>
                          </a:solidFill>
                          <a:effectLst/>
                          <a:latin typeface="+mn-lt"/>
                          <a:ea typeface="+mn-ea"/>
                          <a:cs typeface="+mn-cs"/>
                        </a:rPr>
                        <a:t>75</a:t>
                      </a:r>
                      <a:endParaRPr lang="ru-RU" sz="1050" u="none" strike="noStrike" kern="1200" dirty="0">
                        <a:solidFill>
                          <a:schemeClr val="tx1"/>
                        </a:solidFill>
                        <a:effectLst/>
                        <a:latin typeface="+mn-lt"/>
                        <a:ea typeface="+mn-ea"/>
                        <a:cs typeface="+mn-cs"/>
                      </a:endParaRPr>
                    </a:p>
                  </a:txBody>
                  <a:tcPr marL="4934" marR="4934" marT="4934" marB="0" anchor="ctr"/>
                </a:tc>
                <a:extLst>
                  <a:ext uri="{0D108BD9-81ED-4DB2-BD59-A6C34878D82A}">
                    <a16:rowId xmlns:a16="http://schemas.microsoft.com/office/drawing/2014/main" val="1038876432"/>
                  </a:ext>
                </a:extLst>
              </a:tr>
            </a:tbl>
          </a:graphicData>
        </a:graphic>
      </p:graphicFrame>
    </p:spTree>
    <p:extLst>
      <p:ext uri="{BB962C8B-B14F-4D97-AF65-F5344CB8AC3E}">
        <p14:creationId xmlns:p14="http://schemas.microsoft.com/office/powerpoint/2010/main" val="183030627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47</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41BCD7C4-4818-4B92-BB99-D4ED19211E9E}"/>
              </a:ext>
            </a:extLst>
          </p:cNvPr>
          <p:cNvGraphicFramePr>
            <a:graphicFrameLocks noGrp="1"/>
          </p:cNvGraphicFramePr>
          <p:nvPr>
            <p:ph idx="1"/>
            <p:extLst/>
          </p:nvPr>
        </p:nvGraphicFramePr>
        <p:xfrm>
          <a:off x="271605" y="1032095"/>
          <a:ext cx="11525062" cy="5308052"/>
        </p:xfrm>
        <a:graphic>
          <a:graphicData uri="http://schemas.openxmlformats.org/drawingml/2006/table">
            <a:tbl>
              <a:tblPr>
                <a:tableStyleId>{5C22544A-7EE6-4342-B048-85BDC9FD1C3A}</a:tableStyleId>
              </a:tblPr>
              <a:tblGrid>
                <a:gridCol w="549336">
                  <a:extLst>
                    <a:ext uri="{9D8B030D-6E8A-4147-A177-3AD203B41FA5}">
                      <a16:colId xmlns:a16="http://schemas.microsoft.com/office/drawing/2014/main" val="2238853873"/>
                    </a:ext>
                  </a:extLst>
                </a:gridCol>
                <a:gridCol w="2977400">
                  <a:extLst>
                    <a:ext uri="{9D8B030D-6E8A-4147-A177-3AD203B41FA5}">
                      <a16:colId xmlns:a16="http://schemas.microsoft.com/office/drawing/2014/main" val="219209169"/>
                    </a:ext>
                  </a:extLst>
                </a:gridCol>
                <a:gridCol w="1120644">
                  <a:extLst>
                    <a:ext uri="{9D8B030D-6E8A-4147-A177-3AD203B41FA5}">
                      <a16:colId xmlns:a16="http://schemas.microsoft.com/office/drawing/2014/main" val="1131063295"/>
                    </a:ext>
                  </a:extLst>
                </a:gridCol>
                <a:gridCol w="944858">
                  <a:extLst>
                    <a:ext uri="{9D8B030D-6E8A-4147-A177-3AD203B41FA5}">
                      <a16:colId xmlns:a16="http://schemas.microsoft.com/office/drawing/2014/main" val="2240582356"/>
                    </a:ext>
                  </a:extLst>
                </a:gridCol>
                <a:gridCol w="944858">
                  <a:extLst>
                    <a:ext uri="{9D8B030D-6E8A-4147-A177-3AD203B41FA5}">
                      <a16:colId xmlns:a16="http://schemas.microsoft.com/office/drawing/2014/main" val="2030058307"/>
                    </a:ext>
                  </a:extLst>
                </a:gridCol>
                <a:gridCol w="988803">
                  <a:extLst>
                    <a:ext uri="{9D8B030D-6E8A-4147-A177-3AD203B41FA5}">
                      <a16:colId xmlns:a16="http://schemas.microsoft.com/office/drawing/2014/main" val="3353148372"/>
                    </a:ext>
                  </a:extLst>
                </a:gridCol>
                <a:gridCol w="966831">
                  <a:extLst>
                    <a:ext uri="{9D8B030D-6E8A-4147-A177-3AD203B41FA5}">
                      <a16:colId xmlns:a16="http://schemas.microsoft.com/office/drawing/2014/main" val="1304292358"/>
                    </a:ext>
                  </a:extLst>
                </a:gridCol>
                <a:gridCol w="1065710">
                  <a:extLst>
                    <a:ext uri="{9D8B030D-6E8A-4147-A177-3AD203B41FA5}">
                      <a16:colId xmlns:a16="http://schemas.microsoft.com/office/drawing/2014/main" val="1294850126"/>
                    </a:ext>
                  </a:extLst>
                </a:gridCol>
                <a:gridCol w="966831">
                  <a:extLst>
                    <a:ext uri="{9D8B030D-6E8A-4147-A177-3AD203B41FA5}">
                      <a16:colId xmlns:a16="http://schemas.microsoft.com/office/drawing/2014/main" val="2134572207"/>
                    </a:ext>
                  </a:extLst>
                </a:gridCol>
                <a:gridCol w="999791">
                  <a:extLst>
                    <a:ext uri="{9D8B030D-6E8A-4147-A177-3AD203B41FA5}">
                      <a16:colId xmlns:a16="http://schemas.microsoft.com/office/drawing/2014/main" val="1640466939"/>
                    </a:ext>
                  </a:extLst>
                </a:gridCol>
              </a:tblGrid>
              <a:tr h="441136">
                <a:tc>
                  <a:txBody>
                    <a:bodyPr/>
                    <a:lstStyle/>
                    <a:p>
                      <a:pPr algn="ctr" fontAlgn="ctr"/>
                      <a:r>
                        <a:rPr lang="ru-RU" sz="1050" u="none" strike="noStrike" kern="1200" dirty="0">
                          <a:solidFill>
                            <a:schemeClr val="tx1"/>
                          </a:solidFill>
                          <a:effectLst/>
                          <a:latin typeface="+mn-lt"/>
                          <a:ea typeface="+mn-ea"/>
                          <a:cs typeface="+mn-cs"/>
                        </a:rPr>
                        <a:t>№ п/п</a:t>
                      </a:r>
                    </a:p>
                  </a:txBody>
                  <a:tcPr marL="6562" marR="6562" marT="6562" marB="0" anchor="ctr"/>
                </a:tc>
                <a:tc>
                  <a:txBody>
                    <a:bodyPr/>
                    <a:lstStyle/>
                    <a:p>
                      <a:pPr algn="ctr" fontAlgn="ctr"/>
                      <a:r>
                        <a:rPr lang="ru-RU" sz="1050" u="none" strike="noStrike" kern="1200" dirty="0">
                          <a:solidFill>
                            <a:schemeClr val="tx1"/>
                          </a:solidFill>
                          <a:effectLst/>
                          <a:latin typeface="+mn-lt"/>
                          <a:ea typeface="+mn-ea"/>
                          <a:cs typeface="+mn-cs"/>
                        </a:rPr>
                        <a:t>Наименование муниципальной программы/подпрограммы/показателя</a:t>
                      </a:r>
                    </a:p>
                  </a:txBody>
                  <a:tcPr marL="6562" marR="6562" marT="6562" marB="0" anchor="ctr"/>
                </a:tc>
                <a:tc>
                  <a:txBody>
                    <a:bodyPr/>
                    <a:lstStyle/>
                    <a:p>
                      <a:pPr algn="ctr" fontAlgn="ctr"/>
                      <a:r>
                        <a:rPr lang="ru-RU" sz="1050" u="none" strike="noStrike" kern="1200" dirty="0" smtClean="0">
                          <a:solidFill>
                            <a:schemeClr val="tx1"/>
                          </a:solidFill>
                          <a:effectLst/>
                          <a:latin typeface="+mn-lt"/>
                          <a:ea typeface="+mn-ea"/>
                          <a:cs typeface="+mn-cs"/>
                        </a:rPr>
                        <a:t>Вид </a:t>
                      </a:r>
                      <a:r>
                        <a:rPr lang="ru-RU" sz="1050" u="none" strike="noStrike" kern="1200" dirty="0">
                          <a:solidFill>
                            <a:schemeClr val="tx1"/>
                          </a:solidFill>
                          <a:effectLst/>
                          <a:latin typeface="+mn-lt"/>
                          <a:ea typeface="+mn-ea"/>
                          <a:cs typeface="+mn-cs"/>
                        </a:rPr>
                        <a:t>показателя</a:t>
                      </a:r>
                    </a:p>
                  </a:txBody>
                  <a:tcPr marL="6562" marR="6562" marT="6562" marB="0" anchor="ctr"/>
                </a:tc>
                <a:tc>
                  <a:txBody>
                    <a:bodyPr/>
                    <a:lstStyle/>
                    <a:p>
                      <a:pPr algn="ctr" fontAlgn="ctr"/>
                      <a:r>
                        <a:rPr lang="ru-RU" sz="1050" u="none" strike="noStrike" kern="1200">
                          <a:solidFill>
                            <a:schemeClr val="tx1"/>
                          </a:solidFill>
                          <a:effectLst/>
                          <a:latin typeface="+mn-lt"/>
                          <a:ea typeface="+mn-ea"/>
                          <a:cs typeface="+mn-cs"/>
                        </a:rPr>
                        <a:t>Единица измерения</a:t>
                      </a:r>
                    </a:p>
                  </a:txBody>
                  <a:tcPr marL="6562" marR="6562" marT="6562" marB="0" anchor="ctr"/>
                </a:tc>
                <a:tc>
                  <a:txBody>
                    <a:bodyPr/>
                    <a:lstStyle/>
                    <a:p>
                      <a:pPr algn="ctr" fontAlgn="ctr"/>
                      <a:r>
                        <a:rPr lang="ru-RU" sz="1050" u="none" strike="noStrike" kern="1200">
                          <a:solidFill>
                            <a:schemeClr val="tx1"/>
                          </a:solidFill>
                          <a:effectLst/>
                          <a:latin typeface="+mn-lt"/>
                          <a:ea typeface="+mn-ea"/>
                          <a:cs typeface="+mn-cs"/>
                        </a:rPr>
                        <a:t>Базовое значение</a:t>
                      </a:r>
                    </a:p>
                  </a:txBody>
                  <a:tcPr marL="6562" marR="6562" marT="6562" marB="0" anchor="ctr"/>
                </a:tc>
                <a:tc>
                  <a:txBody>
                    <a:bodyPr/>
                    <a:lstStyle/>
                    <a:p>
                      <a:pPr algn="ctr" fontAlgn="ctr"/>
                      <a:r>
                        <a:rPr lang="ru-RU" sz="1050" u="none" strike="noStrike" kern="1200" dirty="0">
                          <a:solidFill>
                            <a:schemeClr val="tx1"/>
                          </a:solidFill>
                          <a:effectLst/>
                          <a:latin typeface="+mn-lt"/>
                          <a:ea typeface="+mn-ea"/>
                          <a:cs typeface="+mn-cs"/>
                        </a:rPr>
                        <a:t>Достигнутое </a:t>
                      </a:r>
                      <a:r>
                        <a:rPr lang="ru-RU" sz="1050" u="none" strike="noStrike" kern="1200" dirty="0" smtClean="0">
                          <a:solidFill>
                            <a:schemeClr val="tx1"/>
                          </a:solidFill>
                          <a:effectLst/>
                          <a:latin typeface="+mn-lt"/>
                          <a:ea typeface="+mn-ea"/>
                          <a:cs typeface="+mn-cs"/>
                        </a:rPr>
                        <a:t>2023 </a:t>
                      </a:r>
                      <a:r>
                        <a:rPr lang="ru-RU" sz="1050" u="none" strike="noStrike" kern="1200" dirty="0">
                          <a:solidFill>
                            <a:schemeClr val="tx1"/>
                          </a:solidFill>
                          <a:effectLst/>
                          <a:latin typeface="+mn-lt"/>
                          <a:ea typeface="+mn-ea"/>
                          <a:cs typeface="+mn-cs"/>
                        </a:rPr>
                        <a:t>года</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2024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2025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2026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2027 </a:t>
                      </a:r>
                      <a:r>
                        <a:rPr lang="ru-RU" sz="1050" b="0" i="0" u="none" strike="noStrike" kern="1200" dirty="0">
                          <a:solidFill>
                            <a:schemeClr val="tx1"/>
                          </a:solidFill>
                          <a:effectLst/>
                          <a:latin typeface="+mn-lt"/>
                          <a:ea typeface="+mn-ea"/>
                          <a:cs typeface="+mn-cs"/>
                        </a:rPr>
                        <a:t>год</a:t>
                      </a:r>
                    </a:p>
                  </a:txBody>
                  <a:tcPr marL="6562" marR="6562" marT="6562" marB="0" anchor="ctr"/>
                </a:tc>
                <a:extLst>
                  <a:ext uri="{0D108BD9-81ED-4DB2-BD59-A6C34878D82A}">
                    <a16:rowId xmlns:a16="http://schemas.microsoft.com/office/drawing/2014/main" val="2965503113"/>
                  </a:ext>
                </a:extLst>
              </a:tr>
              <a:tr h="434103">
                <a:tc>
                  <a:txBody>
                    <a:bodyPr/>
                    <a:lstStyle/>
                    <a:p>
                      <a:pPr algn="ctr" fontAlgn="ctr"/>
                      <a:r>
                        <a:rPr lang="ru-RU" sz="1050" u="none" strike="noStrike" kern="1200" dirty="0">
                          <a:solidFill>
                            <a:schemeClr val="tx1"/>
                          </a:solidFill>
                          <a:effectLst/>
                          <a:latin typeface="+mn-lt"/>
                          <a:ea typeface="+mn-ea"/>
                          <a:cs typeface="+mn-cs"/>
                        </a:rPr>
                        <a:t>4</a:t>
                      </a:r>
                    </a:p>
                  </a:txBody>
                  <a:tcPr marL="6562" marR="6562" marT="6562" marB="0" anchor="ctr"/>
                </a:tc>
                <a:tc>
                  <a:txBody>
                    <a:bodyPr/>
                    <a:lstStyle/>
                    <a:p>
                      <a:pPr algn="l" fontAlgn="ctr"/>
                      <a:r>
                        <a:rPr lang="ru-RU" sz="1050" u="none" strike="noStrike" kern="1200" dirty="0">
                          <a:solidFill>
                            <a:schemeClr val="tx1"/>
                          </a:solidFill>
                          <a:effectLst/>
                          <a:latin typeface="+mn-lt"/>
                          <a:ea typeface="+mn-ea"/>
                          <a:cs typeface="+mn-cs"/>
                        </a:rPr>
                        <a:t>Муниципальная программа </a:t>
                      </a:r>
                      <a:r>
                        <a:rPr lang="ru-RU" sz="1050" u="none" strike="noStrike" kern="1200" dirty="0" smtClean="0">
                          <a:solidFill>
                            <a:schemeClr val="tx1"/>
                          </a:solidFill>
                          <a:effectLst/>
                          <a:latin typeface="+mn-lt"/>
                          <a:ea typeface="+mn-ea"/>
                          <a:cs typeface="+mn-cs"/>
                        </a:rPr>
                        <a:t>«Социальная защита населения»</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05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05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05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05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05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05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050" u="none" strike="noStrike" kern="1200">
                          <a:solidFill>
                            <a:schemeClr val="tx1"/>
                          </a:solidFill>
                          <a:effectLst/>
                          <a:latin typeface="+mn-lt"/>
                          <a:ea typeface="+mn-ea"/>
                          <a:cs typeface="+mn-cs"/>
                        </a:rPr>
                        <a:t> </a:t>
                      </a:r>
                    </a:p>
                  </a:txBody>
                  <a:tcPr marL="6562" marR="6562" marT="6562" marB="0" anchor="ctr"/>
                </a:tc>
                <a:extLst>
                  <a:ext uri="{0D108BD9-81ED-4DB2-BD59-A6C34878D82A}">
                    <a16:rowId xmlns:a16="http://schemas.microsoft.com/office/drawing/2014/main" val="2408334559"/>
                  </a:ext>
                </a:extLst>
              </a:tr>
              <a:tr h="838492">
                <a:tc>
                  <a:txBody>
                    <a:bodyPr/>
                    <a:lstStyle/>
                    <a:p>
                      <a:pPr algn="ctr" fontAlgn="ctr"/>
                      <a:r>
                        <a:rPr lang="ru-RU" sz="1050" u="none" strike="noStrike" kern="1200" dirty="0" smtClean="0">
                          <a:solidFill>
                            <a:schemeClr val="tx1"/>
                          </a:solidFill>
                          <a:effectLst/>
                          <a:latin typeface="+mn-lt"/>
                          <a:ea typeface="+mn-ea"/>
                          <a:cs typeface="+mn-cs"/>
                        </a:rPr>
                        <a:t>1</a:t>
                      </a:r>
                      <a:r>
                        <a:rPr lang="ru-RU" sz="1050" u="none" strike="noStrike" kern="1200" dirty="0">
                          <a:solidFill>
                            <a:schemeClr val="tx1"/>
                          </a:solidFill>
                          <a:effectLst/>
                          <a:latin typeface="+mn-lt"/>
                          <a:ea typeface="+mn-ea"/>
                          <a:cs typeface="+mn-cs"/>
                        </a:rPr>
                        <a:t>.</a:t>
                      </a:r>
                    </a:p>
                  </a:txBody>
                  <a:tcPr marL="6562" marR="6562" marT="6562" marB="0" anchor="ctr"/>
                </a:tc>
                <a:tc>
                  <a:txBody>
                    <a:bodyPr/>
                    <a:lstStyle/>
                    <a:p>
                      <a:pPr algn="l" fontAlgn="ctr"/>
                      <a:r>
                        <a:rPr lang="ru-RU" sz="1050" u="none" strike="noStrike" kern="1200" dirty="0" smtClean="0">
                          <a:solidFill>
                            <a:schemeClr val="tx1"/>
                          </a:solidFill>
                          <a:effectLst/>
                          <a:latin typeface="+mn-lt"/>
                          <a:ea typeface="+mn-ea"/>
                          <a:cs typeface="+mn-cs"/>
                        </a:rPr>
                        <a:t>Доля доступных для инвалидов и других маломобильных групп населения муниципальных объектов инфраструктуры в общем количестве муниципальных объектов</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t"/>
                      <a:r>
                        <a:rPr lang="ru-RU" sz="1050" u="none" strike="noStrike" kern="1200">
                          <a:solidFill>
                            <a:schemeClr val="tx1"/>
                          </a:solidFill>
                          <a:effectLst/>
                          <a:latin typeface="+mn-lt"/>
                          <a:ea typeface="+mn-ea"/>
                          <a:cs typeface="+mn-cs"/>
                        </a:rPr>
                        <a:t>Процент</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79,8</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81,8</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83,8</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85,8</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87,8</a:t>
                      </a:r>
                    </a:p>
                  </a:txBody>
                  <a:tcPr marL="9525" marR="9525" marT="9525" marB="0" anchor="ctr"/>
                </a:tc>
                <a:tc>
                  <a:txBody>
                    <a:bodyPr/>
                    <a:lstStyle/>
                    <a:p>
                      <a:pPr algn="ctr" fontAlgn="t"/>
                      <a:r>
                        <a:rPr lang="ru-RU" sz="1050" u="none" strike="noStrike" kern="1200" dirty="0">
                          <a:solidFill>
                            <a:schemeClr val="tx1"/>
                          </a:solidFill>
                          <a:effectLst/>
                          <a:latin typeface="+mn-lt"/>
                          <a:ea typeface="+mn-ea"/>
                          <a:cs typeface="+mn-cs"/>
                        </a:rPr>
                        <a:t>89,8</a:t>
                      </a:r>
                    </a:p>
                  </a:txBody>
                  <a:tcPr marL="9525" marR="9525" marT="9525" marB="0" anchor="ctr"/>
                </a:tc>
                <a:extLst>
                  <a:ext uri="{0D108BD9-81ED-4DB2-BD59-A6C34878D82A}">
                    <a16:rowId xmlns:a16="http://schemas.microsoft.com/office/drawing/2014/main" val="3171531124"/>
                  </a:ext>
                </a:extLst>
              </a:tr>
              <a:tr h="789480">
                <a:tc>
                  <a:txBody>
                    <a:bodyPr/>
                    <a:lstStyle/>
                    <a:p>
                      <a:pPr algn="ctr" fontAlgn="ctr"/>
                      <a:r>
                        <a:rPr lang="ru-RU" sz="1050" u="none" strike="noStrike" kern="1200" dirty="0" smtClean="0">
                          <a:solidFill>
                            <a:schemeClr val="tx1"/>
                          </a:solidFill>
                          <a:effectLst/>
                          <a:latin typeface="+mn-lt"/>
                          <a:ea typeface="+mn-ea"/>
                          <a:cs typeface="+mn-cs"/>
                        </a:rPr>
                        <a:t>2</a:t>
                      </a:r>
                      <a:r>
                        <a:rPr lang="ru-RU" sz="1050" u="none" strike="noStrike" kern="1200" dirty="0">
                          <a:solidFill>
                            <a:schemeClr val="tx1"/>
                          </a:solidFill>
                          <a:effectLst/>
                          <a:latin typeface="+mn-lt"/>
                          <a:ea typeface="+mn-ea"/>
                          <a:cs typeface="+mn-cs"/>
                        </a:rPr>
                        <a:t>.</a:t>
                      </a:r>
                    </a:p>
                  </a:txBody>
                  <a:tcPr marL="6562" marR="6562" marT="6562" marB="0" anchor="ctr"/>
                </a:tc>
                <a:tc>
                  <a:txBody>
                    <a:bodyPr/>
                    <a:lstStyle/>
                    <a:p>
                      <a:pPr algn="l" fontAlgn="ctr"/>
                      <a:r>
                        <a:rPr lang="ru-RU" sz="1050" u="none" strike="noStrike" kern="1200" dirty="0" smtClean="0">
                          <a:solidFill>
                            <a:schemeClr val="tx1"/>
                          </a:solidFill>
                          <a:effectLst/>
                          <a:latin typeface="+mn-lt"/>
                          <a:ea typeface="+mn-ea"/>
                          <a:cs typeface="+mn-cs"/>
                        </a:rPr>
                        <a:t>Численность получателей пенсии за выслугу лет лицам, замещающим муниципальные должности и должности муниципальной службы, в связи с выходом на пенсию</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t"/>
                      <a:r>
                        <a:rPr lang="ru-RU" sz="1050" u="none" strike="noStrike" kern="1200" dirty="0">
                          <a:solidFill>
                            <a:schemeClr val="tx1"/>
                          </a:solidFill>
                          <a:effectLst/>
                          <a:latin typeface="+mn-lt"/>
                          <a:ea typeface="+mn-ea"/>
                          <a:cs typeface="+mn-cs"/>
                        </a:rPr>
                        <a:t>Человек</a:t>
                      </a:r>
                    </a:p>
                  </a:txBody>
                  <a:tcPr marL="9525" marR="9525" marT="9525" marB="0" anchor="ctr"/>
                </a:tc>
                <a:tc>
                  <a:txBody>
                    <a:bodyPr/>
                    <a:lstStyle/>
                    <a:p>
                      <a:pPr algn="ctr" fontAlgn="t"/>
                      <a:r>
                        <a:rPr lang="ru-RU" sz="1050" u="none" strike="noStrike" kern="1200" dirty="0">
                          <a:solidFill>
                            <a:schemeClr val="tx1"/>
                          </a:solidFill>
                          <a:effectLst/>
                          <a:latin typeface="+mn-lt"/>
                          <a:ea typeface="+mn-ea"/>
                          <a:cs typeface="+mn-cs"/>
                        </a:rPr>
                        <a:t>65</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65</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65</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65</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65</a:t>
                      </a:r>
                    </a:p>
                  </a:txBody>
                  <a:tcPr marL="9525" marR="9525" marT="9525" marB="0" anchor="ctr"/>
                </a:tc>
                <a:tc>
                  <a:txBody>
                    <a:bodyPr/>
                    <a:lstStyle/>
                    <a:p>
                      <a:pPr algn="ctr" fontAlgn="t"/>
                      <a:r>
                        <a:rPr lang="ru-RU" sz="1050" u="none" strike="noStrike" kern="1200" dirty="0">
                          <a:solidFill>
                            <a:schemeClr val="tx1"/>
                          </a:solidFill>
                          <a:effectLst/>
                          <a:latin typeface="+mn-lt"/>
                          <a:ea typeface="+mn-ea"/>
                          <a:cs typeface="+mn-cs"/>
                        </a:rPr>
                        <a:t>65</a:t>
                      </a:r>
                    </a:p>
                  </a:txBody>
                  <a:tcPr marL="9525" marR="9525" marT="9525" marB="0" anchor="ctr"/>
                </a:tc>
                <a:extLst>
                  <a:ext uri="{0D108BD9-81ED-4DB2-BD59-A6C34878D82A}">
                    <a16:rowId xmlns:a16="http://schemas.microsoft.com/office/drawing/2014/main" val="426897467"/>
                  </a:ext>
                </a:extLst>
              </a:tr>
              <a:tr h="789480">
                <a:tc>
                  <a:txBody>
                    <a:bodyPr/>
                    <a:lstStyle/>
                    <a:p>
                      <a:pPr algn="ctr" fontAlgn="ctr"/>
                      <a:r>
                        <a:rPr lang="ru-RU" sz="1050" u="none" strike="noStrike" kern="1200" dirty="0" smtClean="0">
                          <a:solidFill>
                            <a:schemeClr val="tx1"/>
                          </a:solidFill>
                          <a:effectLst/>
                          <a:latin typeface="+mn-lt"/>
                          <a:ea typeface="+mn-ea"/>
                          <a:cs typeface="+mn-cs"/>
                        </a:rPr>
                        <a:t>3</a:t>
                      </a:r>
                      <a:r>
                        <a:rPr lang="ru-RU" sz="1050" u="none" strike="noStrike" kern="1200" dirty="0">
                          <a:solidFill>
                            <a:schemeClr val="tx1"/>
                          </a:solidFill>
                          <a:effectLst/>
                          <a:latin typeface="+mn-lt"/>
                          <a:ea typeface="+mn-ea"/>
                          <a:cs typeface="+mn-cs"/>
                        </a:rPr>
                        <a:t>.</a:t>
                      </a:r>
                    </a:p>
                  </a:txBody>
                  <a:tcPr marL="6562" marR="6562" marT="6562" marB="0" anchor="ctr"/>
                </a:tc>
                <a:tc>
                  <a:txBody>
                    <a:bodyPr/>
                    <a:lstStyle/>
                    <a:p>
                      <a:pPr algn="l" fontAlgn="ctr"/>
                      <a:r>
                        <a:rPr lang="ru-RU" sz="1050" u="none" strike="noStrike" kern="1200" dirty="0" smtClean="0">
                          <a:solidFill>
                            <a:schemeClr val="tx1"/>
                          </a:solidFill>
                          <a:effectLst/>
                          <a:latin typeface="+mn-lt"/>
                          <a:ea typeface="+mn-ea"/>
                          <a:cs typeface="+mn-cs"/>
                        </a:rPr>
                        <a:t>Численность пострадавших в результате несчастных случаев, связанных с производством со смертельным исходом (по кругу организаций муниципальной собственности)</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dirty="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dirty="0">
                          <a:solidFill>
                            <a:schemeClr val="tx1"/>
                          </a:solidFill>
                          <a:effectLst/>
                          <a:latin typeface="+mn-lt"/>
                          <a:ea typeface="+mn-ea"/>
                          <a:cs typeface="+mn-cs"/>
                        </a:rPr>
                        <a:t>Человек</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2210855948"/>
                  </a:ext>
                </a:extLst>
              </a:tr>
              <a:tr h="1180395">
                <a:tc>
                  <a:txBody>
                    <a:bodyPr/>
                    <a:lstStyle/>
                    <a:p>
                      <a:pPr algn="ctr" fontAlgn="ctr"/>
                      <a:r>
                        <a:rPr lang="ru-RU" sz="1050" u="none" strike="noStrike" kern="1200" dirty="0" smtClean="0">
                          <a:solidFill>
                            <a:schemeClr val="tx1"/>
                          </a:solidFill>
                          <a:effectLst/>
                          <a:latin typeface="+mn-lt"/>
                          <a:ea typeface="+mn-ea"/>
                          <a:cs typeface="+mn-cs"/>
                        </a:rPr>
                        <a:t>4</a:t>
                      </a:r>
                      <a:r>
                        <a:rPr lang="ru-RU" sz="1050" u="none" strike="noStrike" kern="1200" dirty="0">
                          <a:solidFill>
                            <a:schemeClr val="tx1"/>
                          </a:solidFill>
                          <a:effectLst/>
                          <a:latin typeface="+mn-lt"/>
                          <a:ea typeface="+mn-ea"/>
                          <a:cs typeface="+mn-cs"/>
                        </a:rPr>
                        <a:t>.</a:t>
                      </a:r>
                    </a:p>
                  </a:txBody>
                  <a:tcPr marL="6562" marR="6562" marT="6562" marB="0" anchor="ctr"/>
                </a:tc>
                <a:tc>
                  <a:txBody>
                    <a:bodyPr/>
                    <a:lstStyle/>
                    <a:p>
                      <a:pPr algn="l" fontAlgn="b"/>
                      <a:r>
                        <a:rPr lang="ru-RU" sz="1050" u="none" strike="noStrike" kern="1200" dirty="0" smtClean="0">
                          <a:solidFill>
                            <a:schemeClr val="tx1"/>
                          </a:solidFill>
                          <a:effectLst/>
                          <a:latin typeface="+mn-lt"/>
                          <a:ea typeface="+mn-ea"/>
                          <a:cs typeface="+mn-cs"/>
                        </a:rPr>
                        <a:t>Доля детей, находящихся в трудной жизненной ситуации, охваченных отдыхом и оздоровлением, в общей численности детей в возрасте от 7 до 15 лет, находящихся в трудной жизненной ситуации, подлежащих оздоровлению</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dirty="0" smtClean="0">
                          <a:solidFill>
                            <a:schemeClr val="tx1"/>
                          </a:solidFill>
                          <a:effectLst/>
                          <a:latin typeface="+mn-lt"/>
                          <a:ea typeface="+mn-ea"/>
                          <a:cs typeface="+mn-cs"/>
                        </a:rPr>
                        <a:t>Целевые показатели</a:t>
                      </a:r>
                    </a:p>
                  </a:txBody>
                  <a:tcPr marL="6562" marR="6562" marT="6562" marB="0" anchor="ctr"/>
                </a:tc>
                <a:tc>
                  <a:txBody>
                    <a:bodyPr/>
                    <a:lstStyle/>
                    <a:p>
                      <a:pPr algn="ctr" fontAlgn="ctr"/>
                      <a:r>
                        <a:rPr lang="ru-RU" sz="1050" u="none" strike="noStrike" kern="1200" dirty="0">
                          <a:solidFill>
                            <a:schemeClr val="tx1"/>
                          </a:solidFill>
                          <a:effectLst/>
                          <a:latin typeface="+mn-lt"/>
                          <a:ea typeface="+mn-ea"/>
                          <a:cs typeface="+mn-cs"/>
                        </a:rPr>
                        <a:t>Процент</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56</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56,5</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57,0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57,5</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58,0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58,5</a:t>
                      </a:r>
                    </a:p>
                  </a:txBody>
                  <a:tcPr marL="9525" marR="9525" marT="9525" marB="0" anchor="ctr"/>
                </a:tc>
                <a:extLst>
                  <a:ext uri="{0D108BD9-81ED-4DB2-BD59-A6C34878D82A}">
                    <a16:rowId xmlns:a16="http://schemas.microsoft.com/office/drawing/2014/main" val="1869093746"/>
                  </a:ext>
                </a:extLst>
              </a:tr>
              <a:tr h="789480">
                <a:tc>
                  <a:txBody>
                    <a:bodyPr/>
                    <a:lstStyle/>
                    <a:p>
                      <a:pPr algn="ctr" fontAlgn="ctr"/>
                      <a:r>
                        <a:rPr lang="ru-RU" sz="1050" u="none" strike="noStrike" kern="1200" dirty="0" smtClean="0">
                          <a:solidFill>
                            <a:schemeClr val="tx1"/>
                          </a:solidFill>
                          <a:effectLst/>
                          <a:latin typeface="+mn-lt"/>
                          <a:ea typeface="+mn-ea"/>
                          <a:cs typeface="+mn-cs"/>
                        </a:rPr>
                        <a:t>5.</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l" fontAlgn="b"/>
                      <a:r>
                        <a:rPr lang="ru-RU" sz="1050" u="none" strike="noStrike" kern="1200" dirty="0" smtClean="0">
                          <a:solidFill>
                            <a:schemeClr val="tx1"/>
                          </a:solidFill>
                          <a:effectLst/>
                          <a:latin typeface="+mn-lt"/>
                          <a:ea typeface="+mn-ea"/>
                          <a:cs typeface="+mn-cs"/>
                        </a:rPr>
                        <a:t>Доля детей, охваченных отдыхом и оздоровлением, в общей численности детей в возрасте от 7 до 15 лет, подлежащих оздоровлению</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dirty="0" smtClean="0">
                          <a:solidFill>
                            <a:schemeClr val="tx1"/>
                          </a:solidFill>
                          <a:effectLst/>
                          <a:latin typeface="+mn-lt"/>
                          <a:ea typeface="+mn-ea"/>
                          <a:cs typeface="+mn-cs"/>
                        </a:rPr>
                        <a:t>Целевые показатели</a:t>
                      </a:r>
                    </a:p>
                  </a:txBody>
                  <a:tcPr marL="6562" marR="6562" marT="6562" marB="0" anchor="ctr"/>
                </a:tc>
                <a:tc>
                  <a:txBody>
                    <a:bodyPr/>
                    <a:lstStyle/>
                    <a:p>
                      <a:pPr algn="ctr" fontAlgn="ctr"/>
                      <a:r>
                        <a:rPr lang="ru-RU" sz="1050" u="none" strike="noStrike" kern="1200" dirty="0">
                          <a:solidFill>
                            <a:schemeClr val="tx1"/>
                          </a:solidFill>
                          <a:effectLst/>
                          <a:latin typeface="+mn-lt"/>
                          <a:ea typeface="+mn-ea"/>
                          <a:cs typeface="+mn-cs"/>
                        </a:rPr>
                        <a:t>Процент</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62</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62,5</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63,0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63,5</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64,0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64,5</a:t>
                      </a:r>
                    </a:p>
                  </a:txBody>
                  <a:tcPr marL="9525" marR="9525" marT="9525" marB="0" anchor="ct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198568855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48</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151FA17A-2D70-479D-B186-941694F692A5}"/>
              </a:ext>
            </a:extLst>
          </p:cNvPr>
          <p:cNvGraphicFramePr>
            <a:graphicFrameLocks noGrp="1"/>
          </p:cNvGraphicFramePr>
          <p:nvPr>
            <p:ph idx="1"/>
            <p:extLst/>
          </p:nvPr>
        </p:nvGraphicFramePr>
        <p:xfrm>
          <a:off x="340696" y="875486"/>
          <a:ext cx="11434527" cy="5469020"/>
        </p:xfrm>
        <a:graphic>
          <a:graphicData uri="http://schemas.openxmlformats.org/drawingml/2006/table">
            <a:tbl>
              <a:tblPr>
                <a:tableStyleId>{5C22544A-7EE6-4342-B048-85BDC9FD1C3A}</a:tableStyleId>
              </a:tblPr>
              <a:tblGrid>
                <a:gridCol w="545021">
                  <a:extLst>
                    <a:ext uri="{9D8B030D-6E8A-4147-A177-3AD203B41FA5}">
                      <a16:colId xmlns:a16="http://schemas.microsoft.com/office/drawing/2014/main" val="1000889821"/>
                    </a:ext>
                  </a:extLst>
                </a:gridCol>
                <a:gridCol w="2954011">
                  <a:extLst>
                    <a:ext uri="{9D8B030D-6E8A-4147-A177-3AD203B41FA5}">
                      <a16:colId xmlns:a16="http://schemas.microsoft.com/office/drawing/2014/main" val="1865736965"/>
                    </a:ext>
                  </a:extLst>
                </a:gridCol>
                <a:gridCol w="1111841">
                  <a:extLst>
                    <a:ext uri="{9D8B030D-6E8A-4147-A177-3AD203B41FA5}">
                      <a16:colId xmlns:a16="http://schemas.microsoft.com/office/drawing/2014/main" val="48981501"/>
                    </a:ext>
                  </a:extLst>
                </a:gridCol>
                <a:gridCol w="937435">
                  <a:extLst>
                    <a:ext uri="{9D8B030D-6E8A-4147-A177-3AD203B41FA5}">
                      <a16:colId xmlns:a16="http://schemas.microsoft.com/office/drawing/2014/main" val="2623748501"/>
                    </a:ext>
                  </a:extLst>
                </a:gridCol>
                <a:gridCol w="937435">
                  <a:extLst>
                    <a:ext uri="{9D8B030D-6E8A-4147-A177-3AD203B41FA5}">
                      <a16:colId xmlns:a16="http://schemas.microsoft.com/office/drawing/2014/main" val="281652419"/>
                    </a:ext>
                  </a:extLst>
                </a:gridCol>
                <a:gridCol w="981036">
                  <a:extLst>
                    <a:ext uri="{9D8B030D-6E8A-4147-A177-3AD203B41FA5}">
                      <a16:colId xmlns:a16="http://schemas.microsoft.com/office/drawing/2014/main" val="2403465422"/>
                    </a:ext>
                  </a:extLst>
                </a:gridCol>
                <a:gridCol w="959236">
                  <a:extLst>
                    <a:ext uri="{9D8B030D-6E8A-4147-A177-3AD203B41FA5}">
                      <a16:colId xmlns:a16="http://schemas.microsoft.com/office/drawing/2014/main" val="1033624979"/>
                    </a:ext>
                  </a:extLst>
                </a:gridCol>
                <a:gridCol w="1057339">
                  <a:extLst>
                    <a:ext uri="{9D8B030D-6E8A-4147-A177-3AD203B41FA5}">
                      <a16:colId xmlns:a16="http://schemas.microsoft.com/office/drawing/2014/main" val="559160563"/>
                    </a:ext>
                  </a:extLst>
                </a:gridCol>
                <a:gridCol w="959236">
                  <a:extLst>
                    <a:ext uri="{9D8B030D-6E8A-4147-A177-3AD203B41FA5}">
                      <a16:colId xmlns:a16="http://schemas.microsoft.com/office/drawing/2014/main" val="2554811815"/>
                    </a:ext>
                  </a:extLst>
                </a:gridCol>
                <a:gridCol w="991937">
                  <a:extLst>
                    <a:ext uri="{9D8B030D-6E8A-4147-A177-3AD203B41FA5}">
                      <a16:colId xmlns:a16="http://schemas.microsoft.com/office/drawing/2014/main" val="2434732974"/>
                    </a:ext>
                  </a:extLst>
                </a:gridCol>
              </a:tblGrid>
              <a:tr h="313176">
                <a:tc>
                  <a:txBody>
                    <a:bodyPr/>
                    <a:lstStyle/>
                    <a:p>
                      <a:pPr algn="ctr" fontAlgn="ctr"/>
                      <a:r>
                        <a:rPr lang="ru-RU" sz="1050" u="none" strike="noStrike" kern="1200" dirty="0">
                          <a:solidFill>
                            <a:schemeClr val="tx1"/>
                          </a:solidFill>
                          <a:effectLst/>
                          <a:latin typeface="+mn-lt"/>
                          <a:ea typeface="+mn-ea"/>
                          <a:cs typeface="+mn-cs"/>
                        </a:rPr>
                        <a:t>№ п/п</a:t>
                      </a:r>
                    </a:p>
                  </a:txBody>
                  <a:tcPr marL="5199" marR="5199" marT="5199" marB="0" anchor="ctr"/>
                </a:tc>
                <a:tc>
                  <a:txBody>
                    <a:bodyPr/>
                    <a:lstStyle/>
                    <a:p>
                      <a:pPr algn="ctr" fontAlgn="ctr"/>
                      <a:r>
                        <a:rPr lang="ru-RU" sz="1050" u="none" strike="noStrike" kern="1200" dirty="0">
                          <a:solidFill>
                            <a:schemeClr val="tx1"/>
                          </a:solidFill>
                          <a:effectLst/>
                          <a:latin typeface="+mn-lt"/>
                          <a:ea typeface="+mn-ea"/>
                          <a:cs typeface="+mn-cs"/>
                        </a:rPr>
                        <a:t>Наименование муниципальной программы/подпрограммы/показателя</a:t>
                      </a:r>
                    </a:p>
                  </a:txBody>
                  <a:tcPr marL="5199" marR="5199" marT="5199" marB="0" anchor="ctr"/>
                </a:tc>
                <a:tc>
                  <a:txBody>
                    <a:bodyPr/>
                    <a:lstStyle/>
                    <a:p>
                      <a:pPr algn="ctr" fontAlgn="ctr"/>
                      <a:r>
                        <a:rPr lang="ru-RU" sz="1050" u="none" strike="noStrike" kern="1200" dirty="0" smtClean="0">
                          <a:solidFill>
                            <a:schemeClr val="tx1"/>
                          </a:solidFill>
                          <a:effectLst/>
                          <a:latin typeface="+mn-lt"/>
                          <a:ea typeface="+mn-ea"/>
                          <a:cs typeface="+mn-cs"/>
                        </a:rPr>
                        <a:t>Вид </a:t>
                      </a:r>
                      <a:r>
                        <a:rPr lang="ru-RU" sz="1050" u="none" strike="noStrike" kern="1200" dirty="0">
                          <a:solidFill>
                            <a:schemeClr val="tx1"/>
                          </a:solidFill>
                          <a:effectLst/>
                          <a:latin typeface="+mn-lt"/>
                          <a:ea typeface="+mn-ea"/>
                          <a:cs typeface="+mn-cs"/>
                        </a:rPr>
                        <a:t>показателя</a:t>
                      </a:r>
                    </a:p>
                  </a:txBody>
                  <a:tcPr marL="5199" marR="5199" marT="5199" marB="0" anchor="ctr"/>
                </a:tc>
                <a:tc>
                  <a:txBody>
                    <a:bodyPr/>
                    <a:lstStyle/>
                    <a:p>
                      <a:pPr algn="ctr" fontAlgn="ctr"/>
                      <a:r>
                        <a:rPr lang="ru-RU" sz="1050" u="none" strike="noStrike" kern="1200" dirty="0">
                          <a:solidFill>
                            <a:schemeClr val="tx1"/>
                          </a:solidFill>
                          <a:effectLst/>
                          <a:latin typeface="+mn-lt"/>
                          <a:ea typeface="+mn-ea"/>
                          <a:cs typeface="+mn-cs"/>
                        </a:rPr>
                        <a:t>Единица измерения</a:t>
                      </a:r>
                    </a:p>
                  </a:txBody>
                  <a:tcPr marL="5199" marR="5199" marT="5199" marB="0" anchor="ctr"/>
                </a:tc>
                <a:tc>
                  <a:txBody>
                    <a:bodyPr/>
                    <a:lstStyle/>
                    <a:p>
                      <a:pPr algn="ctr" fontAlgn="ctr"/>
                      <a:r>
                        <a:rPr lang="ru-RU" sz="1050" u="none" strike="noStrike" kern="1200">
                          <a:solidFill>
                            <a:schemeClr val="tx1"/>
                          </a:solidFill>
                          <a:effectLst/>
                          <a:latin typeface="+mn-lt"/>
                          <a:ea typeface="+mn-ea"/>
                          <a:cs typeface="+mn-cs"/>
                        </a:rPr>
                        <a:t>Базовое значение</a:t>
                      </a:r>
                    </a:p>
                  </a:txBody>
                  <a:tcPr marL="5199" marR="5199" marT="5199" marB="0" anchor="ctr"/>
                </a:tc>
                <a:tc>
                  <a:txBody>
                    <a:bodyPr/>
                    <a:lstStyle/>
                    <a:p>
                      <a:pPr algn="ctr" fontAlgn="ctr"/>
                      <a:r>
                        <a:rPr lang="ru-RU" sz="1050" u="none" strike="noStrike" kern="1200" dirty="0">
                          <a:solidFill>
                            <a:schemeClr val="tx1"/>
                          </a:solidFill>
                          <a:effectLst/>
                          <a:latin typeface="+mn-lt"/>
                          <a:ea typeface="+mn-ea"/>
                          <a:cs typeface="+mn-cs"/>
                        </a:rPr>
                        <a:t>Достигнутое </a:t>
                      </a:r>
                      <a:r>
                        <a:rPr lang="ru-RU" sz="1050" u="none" strike="noStrike" kern="1200" dirty="0" smtClean="0">
                          <a:solidFill>
                            <a:schemeClr val="tx1"/>
                          </a:solidFill>
                          <a:effectLst/>
                          <a:latin typeface="+mn-lt"/>
                          <a:ea typeface="+mn-ea"/>
                          <a:cs typeface="+mn-cs"/>
                        </a:rPr>
                        <a:t>2023 </a:t>
                      </a:r>
                      <a:r>
                        <a:rPr lang="ru-RU" sz="1050" u="none" strike="noStrike" kern="1200" dirty="0">
                          <a:solidFill>
                            <a:schemeClr val="tx1"/>
                          </a:solidFill>
                          <a:effectLst/>
                          <a:latin typeface="+mn-lt"/>
                          <a:ea typeface="+mn-ea"/>
                          <a:cs typeface="+mn-cs"/>
                        </a:rPr>
                        <a:t>года</a:t>
                      </a:r>
                    </a:p>
                  </a:txBody>
                  <a:tcPr marL="5199" marR="5199" marT="5199"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2024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2025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2026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2027 </a:t>
                      </a:r>
                      <a:r>
                        <a:rPr lang="ru-RU" sz="1050" b="0" i="0" u="none" strike="noStrike" kern="1200" dirty="0">
                          <a:solidFill>
                            <a:schemeClr val="tx1"/>
                          </a:solidFill>
                          <a:effectLst/>
                          <a:latin typeface="+mn-lt"/>
                          <a:ea typeface="+mn-ea"/>
                          <a:cs typeface="+mn-cs"/>
                        </a:rPr>
                        <a:t>год</a:t>
                      </a:r>
                    </a:p>
                  </a:txBody>
                  <a:tcPr marL="6562" marR="6562" marT="6562" marB="0" anchor="ctr"/>
                </a:tc>
                <a:extLst>
                  <a:ext uri="{0D108BD9-81ED-4DB2-BD59-A6C34878D82A}">
                    <a16:rowId xmlns:a16="http://schemas.microsoft.com/office/drawing/2014/main" val="2676471092"/>
                  </a:ext>
                </a:extLst>
              </a:tr>
              <a:tr h="621345">
                <a:tc>
                  <a:txBody>
                    <a:bodyPr/>
                    <a:lstStyle/>
                    <a:p>
                      <a:pPr algn="ctr" fontAlgn="ctr"/>
                      <a:r>
                        <a:rPr lang="ru-RU" sz="1050" u="none" strike="noStrike" kern="1200" dirty="0" smtClean="0">
                          <a:solidFill>
                            <a:schemeClr val="tx1"/>
                          </a:solidFill>
                          <a:effectLst/>
                          <a:latin typeface="+mn-lt"/>
                          <a:ea typeface="+mn-ea"/>
                          <a:cs typeface="+mn-cs"/>
                        </a:rPr>
                        <a:t>6.</a:t>
                      </a:r>
                      <a:endParaRPr lang="ru-RU" sz="1050" u="none" strike="noStrike" kern="1200" dirty="0">
                        <a:solidFill>
                          <a:schemeClr val="tx1"/>
                        </a:solidFill>
                        <a:effectLst/>
                        <a:latin typeface="+mn-lt"/>
                        <a:ea typeface="+mn-ea"/>
                        <a:cs typeface="+mn-cs"/>
                      </a:endParaRPr>
                    </a:p>
                  </a:txBody>
                  <a:tcPr marL="5199" marR="5199" marT="5199" marB="0" anchor="ctr"/>
                </a:tc>
                <a:tc>
                  <a:txBody>
                    <a:bodyPr/>
                    <a:lstStyle/>
                    <a:p>
                      <a:pPr algn="l" fontAlgn="ctr"/>
                      <a:r>
                        <a:rPr lang="ru-RU" sz="1050" u="none" strike="noStrike" kern="1200" dirty="0" smtClean="0">
                          <a:solidFill>
                            <a:schemeClr val="tx1"/>
                          </a:solidFill>
                          <a:effectLst/>
                          <a:latin typeface="+mn-lt"/>
                          <a:ea typeface="+mn-ea"/>
                          <a:cs typeface="+mn-cs"/>
                        </a:rPr>
                        <a:t>Количество СО НКО, которым оказана поддержка органами местного самоуправления</a:t>
                      </a:r>
                      <a:endParaRPr lang="ru-RU" sz="1050" u="none" strike="noStrike" kern="1200" dirty="0">
                        <a:solidFill>
                          <a:schemeClr val="tx1"/>
                        </a:solidFill>
                        <a:effectLst/>
                        <a:latin typeface="+mn-lt"/>
                        <a:ea typeface="+mn-ea"/>
                        <a:cs typeface="+mn-cs"/>
                      </a:endParaRPr>
                    </a:p>
                  </a:txBody>
                  <a:tcPr marL="5199" marR="5199" marT="5199" marB="0" anchor="ctr"/>
                </a:tc>
                <a:tc>
                  <a:txBody>
                    <a:bodyPr/>
                    <a:lstStyle/>
                    <a:p>
                      <a:pPr algn="ctr" fontAlgn="ct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5199" marR="5199" marT="5199" marB="0" anchor="ctr"/>
                </a:tc>
                <a:tc>
                  <a:txBody>
                    <a:bodyPr/>
                    <a:lstStyle/>
                    <a:p>
                      <a:pPr algn="ctr" fontAlgn="ctr"/>
                      <a:r>
                        <a:rPr lang="ru-RU" sz="1050" u="none" strike="noStrike" kern="1200">
                          <a:solidFill>
                            <a:schemeClr val="tx1"/>
                          </a:solidFill>
                          <a:effectLst/>
                          <a:latin typeface="+mn-lt"/>
                          <a:ea typeface="+mn-ea"/>
                          <a:cs typeface="+mn-cs"/>
                        </a:rPr>
                        <a:t>единиц</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10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10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10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10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10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10</a:t>
                      </a:r>
                    </a:p>
                  </a:txBody>
                  <a:tcPr marL="9525" marR="9525" marT="9525" marB="0" anchor="ctr"/>
                </a:tc>
                <a:extLst>
                  <a:ext uri="{0D108BD9-81ED-4DB2-BD59-A6C34878D82A}">
                    <a16:rowId xmlns:a16="http://schemas.microsoft.com/office/drawing/2014/main" val="3438205141"/>
                  </a:ext>
                </a:extLst>
              </a:tr>
              <a:tr h="828154">
                <a:tc>
                  <a:txBody>
                    <a:bodyPr/>
                    <a:lstStyle/>
                    <a:p>
                      <a:pPr algn="ctr" fontAlgn="ctr"/>
                      <a:r>
                        <a:rPr lang="ru-RU" sz="1050" u="none" strike="noStrike" kern="1200" dirty="0" smtClean="0">
                          <a:solidFill>
                            <a:schemeClr val="tx1"/>
                          </a:solidFill>
                          <a:effectLst/>
                          <a:latin typeface="+mn-lt"/>
                          <a:ea typeface="+mn-ea"/>
                          <a:cs typeface="+mn-cs"/>
                        </a:rPr>
                        <a:t>7.</a:t>
                      </a:r>
                      <a:endParaRPr lang="ru-RU" sz="1050" u="none" strike="noStrike" kern="1200" dirty="0">
                        <a:solidFill>
                          <a:schemeClr val="tx1"/>
                        </a:solidFill>
                        <a:effectLst/>
                        <a:latin typeface="+mn-lt"/>
                        <a:ea typeface="+mn-ea"/>
                        <a:cs typeface="+mn-cs"/>
                      </a:endParaRPr>
                    </a:p>
                  </a:txBody>
                  <a:tcPr marL="5199" marR="5199" marT="5199" marB="0" anchor="ctr"/>
                </a:tc>
                <a:tc>
                  <a:txBody>
                    <a:bodyPr/>
                    <a:lstStyle/>
                    <a:p>
                      <a:pPr algn="l" fontAlgn="ctr"/>
                      <a:r>
                        <a:rPr lang="ru-RU" sz="1050" u="none" strike="noStrike" kern="1200" dirty="0" smtClean="0">
                          <a:solidFill>
                            <a:schemeClr val="tx1"/>
                          </a:solidFill>
                          <a:effectLst/>
                          <a:latin typeface="+mn-lt"/>
                          <a:ea typeface="+mn-ea"/>
                          <a:cs typeface="+mn-cs"/>
                        </a:rPr>
                        <a:t>Доля расходов бюджета муниципального образования Московской области на социальную сферу, направляемых на предоставление субсидий СО НКО</a:t>
                      </a:r>
                      <a:endParaRPr lang="ru-RU" sz="1050" u="none" strike="noStrike" kern="1200" dirty="0">
                        <a:solidFill>
                          <a:schemeClr val="tx1"/>
                        </a:solidFill>
                        <a:effectLst/>
                        <a:latin typeface="+mn-lt"/>
                        <a:ea typeface="+mn-ea"/>
                        <a:cs typeface="+mn-cs"/>
                      </a:endParaRPr>
                    </a:p>
                  </a:txBody>
                  <a:tcPr marL="5199" marR="5199" marT="5199" marB="0" anchor="ctr"/>
                </a:tc>
                <a:tc>
                  <a:txBody>
                    <a:bodyPr/>
                    <a:lstStyle/>
                    <a:p>
                      <a:pPr algn="ctr" fontAlgn="ct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5199" marR="5199" marT="5199" marB="0" anchor="ctr"/>
                </a:tc>
                <a:tc>
                  <a:txBody>
                    <a:bodyPr/>
                    <a:lstStyle/>
                    <a:p>
                      <a:pPr algn="ctr" fontAlgn="ctr"/>
                      <a:r>
                        <a:rPr lang="ru-RU" sz="1050" u="none" strike="noStrike" kern="1200">
                          <a:solidFill>
                            <a:schemeClr val="tx1"/>
                          </a:solidFill>
                          <a:effectLst/>
                          <a:latin typeface="+mn-lt"/>
                          <a:ea typeface="+mn-ea"/>
                          <a:cs typeface="+mn-cs"/>
                        </a:rPr>
                        <a:t>Процент</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0,47</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0,47</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0,47</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0,47</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0,47</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0,47</a:t>
                      </a:r>
                    </a:p>
                  </a:txBody>
                  <a:tcPr marL="9525" marR="9525" marT="9525" marB="0" anchor="ctr"/>
                </a:tc>
                <a:extLst>
                  <a:ext uri="{0D108BD9-81ED-4DB2-BD59-A6C34878D82A}">
                    <a16:rowId xmlns:a16="http://schemas.microsoft.com/office/drawing/2014/main" val="2905546770"/>
                  </a:ext>
                </a:extLst>
              </a:tr>
              <a:tr h="442035">
                <a:tc>
                  <a:txBody>
                    <a:bodyPr/>
                    <a:lstStyle/>
                    <a:p>
                      <a:pPr algn="ctr" fontAlgn="ctr"/>
                      <a:r>
                        <a:rPr lang="ru-RU" sz="1050" u="none" strike="noStrike" kern="1200" dirty="0" smtClean="0">
                          <a:solidFill>
                            <a:schemeClr val="tx1"/>
                          </a:solidFill>
                          <a:effectLst/>
                          <a:latin typeface="+mn-lt"/>
                          <a:ea typeface="+mn-ea"/>
                          <a:cs typeface="+mn-cs"/>
                        </a:rPr>
                        <a:t>8.</a:t>
                      </a:r>
                      <a:endParaRPr lang="ru-RU" sz="1050" u="none" strike="noStrike" kern="1200" dirty="0">
                        <a:solidFill>
                          <a:schemeClr val="tx1"/>
                        </a:solidFill>
                        <a:effectLst/>
                        <a:latin typeface="+mn-lt"/>
                        <a:ea typeface="+mn-ea"/>
                        <a:cs typeface="+mn-cs"/>
                      </a:endParaRPr>
                    </a:p>
                  </a:txBody>
                  <a:tcPr marL="5199" marR="5199" marT="5199" marB="0" anchor="ctr"/>
                </a:tc>
                <a:tc>
                  <a:txBody>
                    <a:bodyPr/>
                    <a:lstStyle/>
                    <a:p>
                      <a:pPr algn="l" fontAlgn="ctr"/>
                      <a:r>
                        <a:rPr lang="ru-RU" sz="1050" u="none" strike="noStrike" kern="1200" dirty="0" smtClean="0">
                          <a:solidFill>
                            <a:schemeClr val="tx1"/>
                          </a:solidFill>
                          <a:effectLst/>
                          <a:latin typeface="+mn-lt"/>
                          <a:ea typeface="+mn-ea"/>
                          <a:cs typeface="+mn-cs"/>
                        </a:rPr>
                        <a:t>Органами местного самоуправления оказана финансовая поддержка СО НКО</a:t>
                      </a:r>
                      <a:endParaRPr lang="ru-RU" sz="1050" u="none" strike="noStrike" kern="1200" dirty="0">
                        <a:solidFill>
                          <a:schemeClr val="tx1"/>
                        </a:solidFill>
                        <a:effectLst/>
                        <a:latin typeface="+mn-lt"/>
                        <a:ea typeface="+mn-ea"/>
                        <a:cs typeface="+mn-cs"/>
                      </a:endParaRPr>
                    </a:p>
                  </a:txBody>
                  <a:tcPr marL="5199" marR="5199" marT="5199" marB="0" anchor="ctr"/>
                </a:tc>
                <a:tc>
                  <a:txBody>
                    <a:bodyPr/>
                    <a:lstStyle/>
                    <a:p>
                      <a:pPr algn="ctr" fontAlgn="ct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5199" marR="5199" marT="5199" marB="0" anchor="ctr"/>
                </a:tc>
                <a:tc>
                  <a:txBody>
                    <a:bodyPr/>
                    <a:lstStyle/>
                    <a:p>
                      <a:pPr algn="ctr" fontAlgn="ctr"/>
                      <a:r>
                        <a:rPr lang="ru-RU" sz="1050" u="none" strike="noStrike" kern="1200">
                          <a:solidFill>
                            <a:schemeClr val="tx1"/>
                          </a:solidFill>
                          <a:effectLst/>
                          <a:latin typeface="+mn-lt"/>
                          <a:ea typeface="+mn-ea"/>
                          <a:cs typeface="+mn-cs"/>
                        </a:rPr>
                        <a:t>единиц</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9</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9</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9</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9</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9</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9</a:t>
                      </a:r>
                    </a:p>
                  </a:txBody>
                  <a:tcPr marL="9525" marR="9525" marT="9525" marB="0" anchor="ctr"/>
                </a:tc>
                <a:extLst>
                  <a:ext uri="{0D108BD9-81ED-4DB2-BD59-A6C34878D82A}">
                    <a16:rowId xmlns:a16="http://schemas.microsoft.com/office/drawing/2014/main" val="746917414"/>
                  </a:ext>
                </a:extLst>
              </a:tr>
              <a:tr h="445168">
                <a:tc>
                  <a:txBody>
                    <a:bodyPr/>
                    <a:lstStyle/>
                    <a:p>
                      <a:pPr algn="ctr" fontAlgn="ctr"/>
                      <a:r>
                        <a:rPr lang="ru-RU" sz="1050" u="none" strike="noStrike" kern="1200" dirty="0" smtClean="0">
                          <a:solidFill>
                            <a:schemeClr val="tx1"/>
                          </a:solidFill>
                          <a:effectLst/>
                          <a:latin typeface="+mn-lt"/>
                          <a:ea typeface="+mn-ea"/>
                          <a:cs typeface="+mn-cs"/>
                        </a:rPr>
                        <a:t>9.</a:t>
                      </a:r>
                      <a:endParaRPr lang="ru-RU" sz="1050" u="none" strike="noStrike" kern="1200" dirty="0">
                        <a:solidFill>
                          <a:schemeClr val="tx1"/>
                        </a:solidFill>
                        <a:effectLst/>
                        <a:latin typeface="+mn-lt"/>
                        <a:ea typeface="+mn-ea"/>
                        <a:cs typeface="+mn-cs"/>
                      </a:endParaRPr>
                    </a:p>
                  </a:txBody>
                  <a:tcPr marL="5199" marR="5199" marT="5199" marB="0" anchor="ctr"/>
                </a:tc>
                <a:tc>
                  <a:txBody>
                    <a:bodyPr/>
                    <a:lstStyle/>
                    <a:p>
                      <a:pPr algn="l" fontAlgn="ctr"/>
                      <a:r>
                        <a:rPr lang="ru-RU" sz="1050" u="none" strike="noStrike" kern="1200" dirty="0" smtClean="0">
                          <a:solidFill>
                            <a:schemeClr val="tx1"/>
                          </a:solidFill>
                          <a:effectLst/>
                          <a:latin typeface="+mn-lt"/>
                          <a:ea typeface="+mn-ea"/>
                          <a:cs typeface="+mn-cs"/>
                        </a:rPr>
                        <a:t>Органами местного самоуправления оказана имущественная поддержка СО НКО</a:t>
                      </a:r>
                      <a:endParaRPr lang="ru-RU" sz="1050" u="none" strike="noStrike" kern="1200" dirty="0">
                        <a:solidFill>
                          <a:schemeClr val="tx1"/>
                        </a:solidFill>
                        <a:effectLst/>
                        <a:latin typeface="+mn-lt"/>
                        <a:ea typeface="+mn-ea"/>
                        <a:cs typeface="+mn-cs"/>
                      </a:endParaRPr>
                    </a:p>
                  </a:txBody>
                  <a:tcPr marL="5199" marR="5199" marT="5199" marB="0" anchor="ctr"/>
                </a:tc>
                <a:tc>
                  <a:txBody>
                    <a:bodyPr/>
                    <a:lstStyle/>
                    <a:p>
                      <a:pPr algn="ctr" fontAlgn="ct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5199" marR="5199" marT="5199" marB="0" anchor="ctr"/>
                </a:tc>
                <a:tc>
                  <a:txBody>
                    <a:bodyPr/>
                    <a:lstStyle/>
                    <a:p>
                      <a:pPr algn="ctr" fontAlgn="ctr"/>
                      <a:r>
                        <a:rPr lang="ru-RU" sz="1050" u="none" strike="noStrike" kern="1200">
                          <a:solidFill>
                            <a:schemeClr val="tx1"/>
                          </a:solidFill>
                          <a:effectLst/>
                          <a:latin typeface="+mn-lt"/>
                          <a:ea typeface="+mn-ea"/>
                          <a:cs typeface="+mn-cs"/>
                        </a:rPr>
                        <a:t>единиц</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2</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2</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1935182274"/>
                  </a:ext>
                </a:extLst>
              </a:tr>
              <a:tr h="621345">
                <a:tc>
                  <a:txBody>
                    <a:bodyPr/>
                    <a:lstStyle/>
                    <a:p>
                      <a:pPr algn="ctr" fontAlgn="ctr"/>
                      <a:r>
                        <a:rPr lang="ru-RU" sz="1050" u="none" strike="noStrike" kern="1200" dirty="0" smtClean="0">
                          <a:solidFill>
                            <a:schemeClr val="tx1"/>
                          </a:solidFill>
                          <a:effectLst/>
                          <a:latin typeface="+mn-lt"/>
                          <a:ea typeface="+mn-ea"/>
                          <a:cs typeface="+mn-cs"/>
                        </a:rPr>
                        <a:t>10.</a:t>
                      </a:r>
                      <a:endParaRPr lang="ru-RU" sz="1050" u="none" strike="noStrike" kern="1200" dirty="0">
                        <a:solidFill>
                          <a:schemeClr val="tx1"/>
                        </a:solidFill>
                        <a:effectLst/>
                        <a:latin typeface="+mn-lt"/>
                        <a:ea typeface="+mn-ea"/>
                        <a:cs typeface="+mn-cs"/>
                      </a:endParaRPr>
                    </a:p>
                  </a:txBody>
                  <a:tcPr marL="5199" marR="5199" marT="5199" marB="0" anchor="ctr"/>
                </a:tc>
                <a:tc>
                  <a:txBody>
                    <a:bodyPr/>
                    <a:lstStyle/>
                    <a:p>
                      <a:pPr algn="l" fontAlgn="ctr"/>
                      <a:r>
                        <a:rPr lang="ru-RU" sz="1050" u="none" strike="noStrike" kern="1200" dirty="0" smtClean="0">
                          <a:solidFill>
                            <a:schemeClr val="tx1"/>
                          </a:solidFill>
                          <a:effectLst/>
                          <a:latin typeface="+mn-lt"/>
                          <a:ea typeface="+mn-ea"/>
                          <a:cs typeface="+mn-cs"/>
                        </a:rPr>
                        <a:t>Органами местного самоуправления предоставлены площади на льготных условиях или в безвозмездное пользование СО НКО</a:t>
                      </a:r>
                      <a:endParaRPr lang="ru-RU" sz="1050" u="none" strike="noStrike" kern="1200" dirty="0">
                        <a:solidFill>
                          <a:schemeClr val="tx1"/>
                        </a:solidFill>
                        <a:effectLst/>
                        <a:latin typeface="+mn-lt"/>
                        <a:ea typeface="+mn-ea"/>
                        <a:cs typeface="+mn-cs"/>
                      </a:endParaRPr>
                    </a:p>
                  </a:txBody>
                  <a:tcPr marL="5199" marR="5199" marT="5199" marB="0" anchor="ctr"/>
                </a:tc>
                <a:tc>
                  <a:txBody>
                    <a:bodyPr/>
                    <a:lstStyle/>
                    <a:p>
                      <a:pPr algn="ctr" fontAlgn="ct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5199" marR="5199" marT="5199" marB="0" anchor="ctr"/>
                </a:tc>
                <a:tc>
                  <a:txBody>
                    <a:bodyPr/>
                    <a:lstStyle/>
                    <a:p>
                      <a:pPr algn="ctr" fontAlgn="ctr"/>
                      <a:r>
                        <a:rPr lang="ru-RU" sz="1050" u="none" strike="noStrike" kern="1200">
                          <a:solidFill>
                            <a:schemeClr val="tx1"/>
                          </a:solidFill>
                          <a:effectLst/>
                          <a:latin typeface="+mn-lt"/>
                          <a:ea typeface="+mn-ea"/>
                          <a:cs typeface="+mn-cs"/>
                        </a:rPr>
                        <a:t>Квадратный метр</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515,8</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515,8</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10007"/>
                  </a:ext>
                </a:extLst>
              </a:tr>
              <a:tr h="357110">
                <a:tc>
                  <a:txBody>
                    <a:bodyPr/>
                    <a:lstStyle/>
                    <a:p>
                      <a:pPr algn="ctr" fontAlgn="ctr"/>
                      <a:r>
                        <a:rPr lang="ru-RU" sz="1050" u="none" strike="noStrike" kern="1200" dirty="0" smtClean="0">
                          <a:solidFill>
                            <a:schemeClr val="tx1"/>
                          </a:solidFill>
                          <a:effectLst/>
                          <a:latin typeface="+mn-lt"/>
                          <a:ea typeface="+mn-ea"/>
                          <a:cs typeface="+mn-cs"/>
                        </a:rPr>
                        <a:t>11</a:t>
                      </a:r>
                      <a:r>
                        <a:rPr lang="ru-RU" sz="1050" u="none" strike="noStrike" kern="1200" dirty="0">
                          <a:solidFill>
                            <a:schemeClr val="tx1"/>
                          </a:solidFill>
                          <a:effectLst/>
                          <a:latin typeface="+mn-lt"/>
                          <a:ea typeface="+mn-ea"/>
                          <a:cs typeface="+mn-cs"/>
                        </a:rPr>
                        <a:t>.</a:t>
                      </a:r>
                    </a:p>
                  </a:txBody>
                  <a:tcPr marL="5199" marR="5199" marT="5199" marB="0" anchor="ctr"/>
                </a:tc>
                <a:tc>
                  <a:txBody>
                    <a:bodyPr/>
                    <a:lstStyle/>
                    <a:p>
                      <a:pPr algn="l" fontAlgn="ctr"/>
                      <a:r>
                        <a:rPr lang="ru-RU" sz="1050" u="none" strike="noStrike" kern="1200" dirty="0" smtClean="0">
                          <a:solidFill>
                            <a:schemeClr val="tx1"/>
                          </a:solidFill>
                          <a:effectLst/>
                          <a:latin typeface="+mn-lt"/>
                          <a:ea typeface="+mn-ea"/>
                          <a:cs typeface="+mn-cs"/>
                        </a:rPr>
                        <a:t>Органами местного самоуправления оказана консультационная поддержка СО НКО</a:t>
                      </a:r>
                      <a:endParaRPr lang="ru-RU" sz="1050" u="none" strike="noStrike" kern="1200" dirty="0">
                        <a:solidFill>
                          <a:schemeClr val="tx1"/>
                        </a:solidFill>
                        <a:effectLst/>
                        <a:latin typeface="+mn-lt"/>
                        <a:ea typeface="+mn-ea"/>
                        <a:cs typeface="+mn-cs"/>
                      </a:endParaRPr>
                    </a:p>
                  </a:txBody>
                  <a:tcPr marL="5199" marR="5199" marT="5199" marB="0" anchor="ctr"/>
                </a:tc>
                <a:tc>
                  <a:txBody>
                    <a:bodyPr/>
                    <a:lstStyle/>
                    <a:p>
                      <a:pPr algn="ctr" fontAlgn="ctr"/>
                      <a:r>
                        <a:rPr lang="ru-RU" sz="1050" u="none" strike="noStrike" kern="1200" dirty="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5199" marR="5199" marT="5199" marB="0" anchor="ctr"/>
                </a:tc>
                <a:tc>
                  <a:txBody>
                    <a:bodyPr/>
                    <a:lstStyle/>
                    <a:p>
                      <a:pPr algn="ctr" fontAlgn="ctr"/>
                      <a:r>
                        <a:rPr lang="ru-RU" sz="1050" u="none" strike="noStrike" kern="1200">
                          <a:solidFill>
                            <a:schemeClr val="tx1"/>
                          </a:solidFill>
                          <a:effectLst/>
                          <a:latin typeface="+mn-lt"/>
                          <a:ea typeface="+mn-ea"/>
                          <a:cs typeface="+mn-cs"/>
                        </a:rPr>
                        <a:t>единиц</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10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10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10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10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10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10</a:t>
                      </a:r>
                    </a:p>
                  </a:txBody>
                  <a:tcPr marL="9525" marR="9525" marT="9525" marB="0" anchor="ctr"/>
                </a:tc>
                <a:extLst>
                  <a:ext uri="{0D108BD9-81ED-4DB2-BD59-A6C34878D82A}">
                    <a16:rowId xmlns:a16="http://schemas.microsoft.com/office/drawing/2014/main" val="336900416"/>
                  </a:ext>
                </a:extLst>
              </a:tr>
              <a:tr h="357110">
                <a:tc>
                  <a:txBody>
                    <a:bodyPr/>
                    <a:lstStyle/>
                    <a:p>
                      <a:pPr algn="ctr" fontAlgn="ctr"/>
                      <a:r>
                        <a:rPr lang="ru-RU" sz="1050" u="none" strike="noStrike" kern="1200" dirty="0" smtClean="0">
                          <a:solidFill>
                            <a:schemeClr val="tx1"/>
                          </a:solidFill>
                          <a:effectLst/>
                          <a:latin typeface="+mn-lt"/>
                          <a:ea typeface="+mn-ea"/>
                          <a:cs typeface="+mn-cs"/>
                        </a:rPr>
                        <a:t>12.</a:t>
                      </a:r>
                      <a:endParaRPr lang="ru-RU" sz="1050" u="none" strike="noStrike" kern="1200" dirty="0">
                        <a:solidFill>
                          <a:schemeClr val="tx1"/>
                        </a:solidFill>
                        <a:effectLst/>
                        <a:latin typeface="+mn-lt"/>
                        <a:ea typeface="+mn-ea"/>
                        <a:cs typeface="+mn-cs"/>
                      </a:endParaRPr>
                    </a:p>
                  </a:txBody>
                  <a:tcPr marL="5199" marR="5199" marT="5199" marB="0" anchor="ctr"/>
                </a:tc>
                <a:tc>
                  <a:txBody>
                    <a:bodyPr/>
                    <a:lstStyle/>
                    <a:p>
                      <a:pPr algn="l" fontAlgn="ctr"/>
                      <a:r>
                        <a:rPr lang="ru-RU" sz="1050" u="none" strike="noStrike" kern="1200" dirty="0" smtClean="0">
                          <a:solidFill>
                            <a:schemeClr val="tx1"/>
                          </a:solidFill>
                          <a:effectLst/>
                          <a:latin typeface="+mn-lt"/>
                          <a:ea typeface="+mn-ea"/>
                          <a:cs typeface="+mn-cs"/>
                        </a:rPr>
                        <a:t>Граждане приняли участие в просветительских мероприятиях по вопросам деятельности СО НКО</a:t>
                      </a:r>
                      <a:endParaRPr lang="ru-RU" sz="1050" u="none" strike="noStrike" kern="1200" dirty="0">
                        <a:solidFill>
                          <a:schemeClr val="tx1"/>
                        </a:solidFill>
                        <a:effectLst/>
                        <a:latin typeface="+mn-lt"/>
                        <a:ea typeface="+mn-ea"/>
                        <a:cs typeface="+mn-cs"/>
                      </a:endParaRPr>
                    </a:p>
                  </a:txBody>
                  <a:tcPr marL="5199" marR="5199" marT="5199" marB="0" anchor="ctr"/>
                </a:tc>
                <a:tc>
                  <a:txBody>
                    <a:bodyPr/>
                    <a:lstStyle/>
                    <a:p>
                      <a:pPr algn="ctr" fontAlgn="ct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5199" marR="5199" marT="5199" marB="0" anchor="ctr"/>
                </a:tc>
                <a:tc>
                  <a:txBody>
                    <a:bodyPr/>
                    <a:lstStyle/>
                    <a:p>
                      <a:pPr algn="ctr" fontAlgn="ctr"/>
                      <a:r>
                        <a:rPr lang="ru-RU" sz="1050" u="none" strike="noStrike" kern="1200" dirty="0">
                          <a:solidFill>
                            <a:schemeClr val="tx1"/>
                          </a:solidFill>
                          <a:effectLst/>
                          <a:latin typeface="+mn-lt"/>
                          <a:ea typeface="+mn-ea"/>
                          <a:cs typeface="+mn-cs"/>
                        </a:rPr>
                        <a:t>Человек</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10008"/>
                  </a:ext>
                </a:extLst>
              </a:tr>
              <a:tr h="377118">
                <a:tc>
                  <a:txBody>
                    <a:bodyPr/>
                    <a:lstStyle/>
                    <a:p>
                      <a:pPr algn="ctr" fontAlgn="ctr"/>
                      <a:r>
                        <a:rPr lang="ru-RU" sz="1050" u="none" strike="noStrike" kern="1200" dirty="0" smtClean="0">
                          <a:solidFill>
                            <a:schemeClr val="tx1"/>
                          </a:solidFill>
                          <a:effectLst/>
                          <a:latin typeface="+mn-lt"/>
                          <a:ea typeface="+mn-ea"/>
                          <a:cs typeface="+mn-cs"/>
                        </a:rPr>
                        <a:t>13.</a:t>
                      </a:r>
                      <a:endParaRPr lang="ru-RU" sz="1050" u="none" strike="noStrike" kern="1200" dirty="0">
                        <a:solidFill>
                          <a:schemeClr val="tx1"/>
                        </a:solidFill>
                        <a:effectLst/>
                        <a:latin typeface="+mn-lt"/>
                        <a:ea typeface="+mn-ea"/>
                        <a:cs typeface="+mn-cs"/>
                      </a:endParaRPr>
                    </a:p>
                  </a:txBody>
                  <a:tcPr marL="5199" marR="5199" marT="5199" marB="0" anchor="ctr"/>
                </a:tc>
                <a:tc>
                  <a:txBody>
                    <a:bodyPr/>
                    <a:lstStyle/>
                    <a:p>
                      <a:pPr algn="l" fontAlgn="ctr"/>
                      <a:r>
                        <a:rPr lang="ru-RU" sz="1050" u="none" strike="noStrike" kern="1200" dirty="0" smtClean="0">
                          <a:solidFill>
                            <a:schemeClr val="tx1"/>
                          </a:solidFill>
                          <a:effectLst/>
                          <a:latin typeface="+mn-lt"/>
                          <a:ea typeface="+mn-ea"/>
                          <a:cs typeface="+mn-cs"/>
                        </a:rPr>
                        <a:t>Органами местного самоуправления проведены просветительские мероприятия по вопросам деятельности СО НКО</a:t>
                      </a:r>
                      <a:endParaRPr lang="ru-RU" sz="1050" u="none" strike="noStrike" kern="1200" dirty="0">
                        <a:solidFill>
                          <a:schemeClr val="tx1"/>
                        </a:solidFill>
                        <a:effectLst/>
                        <a:latin typeface="+mn-lt"/>
                        <a:ea typeface="+mn-ea"/>
                        <a:cs typeface="+mn-cs"/>
                      </a:endParaRPr>
                    </a:p>
                  </a:txBody>
                  <a:tcPr marL="5199" marR="5199" marT="5199" marB="0" anchor="ctr"/>
                </a:tc>
                <a:tc>
                  <a:txBody>
                    <a:bodyPr/>
                    <a:lstStyle/>
                    <a:p>
                      <a:pPr algn="ctr" fontAlgn="ct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5199" marR="5199" marT="5199" marB="0" anchor="ctr"/>
                </a:tc>
                <a:tc>
                  <a:txBody>
                    <a:bodyPr/>
                    <a:lstStyle/>
                    <a:p>
                      <a:pPr algn="ctr" fontAlgn="ctr"/>
                      <a:r>
                        <a:rPr lang="ru-RU" sz="1050" u="none" strike="noStrike" kern="1200" dirty="0">
                          <a:solidFill>
                            <a:schemeClr val="tx1"/>
                          </a:solidFill>
                          <a:effectLst/>
                          <a:latin typeface="+mn-lt"/>
                          <a:ea typeface="+mn-ea"/>
                          <a:cs typeface="+mn-cs"/>
                        </a:rPr>
                        <a:t>единиц</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10009"/>
                  </a:ext>
                </a:extLst>
              </a:tr>
              <a:tr h="377118">
                <a:tc>
                  <a:txBody>
                    <a:bodyPr/>
                    <a:lstStyle/>
                    <a:p>
                      <a:pPr algn="ctr" fontAlgn="ctr"/>
                      <a:r>
                        <a:rPr lang="ru-RU" sz="1050" u="none" strike="noStrike" kern="1200" dirty="0" smtClean="0">
                          <a:solidFill>
                            <a:schemeClr val="tx1"/>
                          </a:solidFill>
                          <a:effectLst/>
                          <a:latin typeface="+mn-lt"/>
                          <a:ea typeface="+mn-ea"/>
                          <a:cs typeface="+mn-cs"/>
                        </a:rPr>
                        <a:t>14.</a:t>
                      </a:r>
                      <a:endParaRPr lang="ru-RU" sz="1050" u="none" strike="noStrike" kern="1200" dirty="0">
                        <a:solidFill>
                          <a:schemeClr val="tx1"/>
                        </a:solidFill>
                        <a:effectLst/>
                        <a:latin typeface="+mn-lt"/>
                        <a:ea typeface="+mn-ea"/>
                        <a:cs typeface="+mn-cs"/>
                      </a:endParaRPr>
                    </a:p>
                  </a:txBody>
                  <a:tcPr marL="5199" marR="5199" marT="5199" marB="0" anchor="ctr"/>
                </a:tc>
                <a:tc>
                  <a:txBody>
                    <a:bodyPr/>
                    <a:lstStyle/>
                    <a:p>
                      <a:pPr algn="l" fontAlgn="ctr"/>
                      <a:r>
                        <a:rPr lang="ru-RU" sz="1050" u="none" strike="noStrike" kern="1200" dirty="0" smtClean="0">
                          <a:solidFill>
                            <a:schemeClr val="tx1"/>
                          </a:solidFill>
                          <a:effectLst/>
                          <a:latin typeface="+mn-lt"/>
                          <a:ea typeface="+mn-ea"/>
                          <a:cs typeface="+mn-cs"/>
                        </a:rPr>
                        <a:t>Количество СО НКО, которым оказана поддержка органами местного самоуправления в сфере социальной защиты населения</a:t>
                      </a:r>
                      <a:endParaRPr lang="ru-RU" sz="1050" u="none" strike="noStrike" kern="1200" dirty="0">
                        <a:solidFill>
                          <a:schemeClr val="tx1"/>
                        </a:solidFill>
                        <a:effectLst/>
                        <a:latin typeface="+mn-lt"/>
                        <a:ea typeface="+mn-ea"/>
                        <a:cs typeface="+mn-cs"/>
                      </a:endParaRPr>
                    </a:p>
                  </a:txBody>
                  <a:tcPr marL="5199" marR="5199" marT="5199" marB="0" anchor="ctr"/>
                </a:tc>
                <a:tc>
                  <a:txBody>
                    <a:bodyPr/>
                    <a:lstStyle/>
                    <a:p>
                      <a:pPr algn="ctr" fontAlgn="ctr"/>
                      <a:r>
                        <a:rPr lang="ru-RU" sz="1050" u="none" strike="noStrike" kern="1200" dirty="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5199" marR="5199" marT="5199" marB="0" anchor="ctr"/>
                </a:tc>
                <a:tc>
                  <a:txBody>
                    <a:bodyPr/>
                    <a:lstStyle/>
                    <a:p>
                      <a:pPr algn="ctr" fontAlgn="ctr"/>
                      <a:r>
                        <a:rPr lang="ru-RU" sz="1050" u="none" strike="noStrike" kern="1200">
                          <a:solidFill>
                            <a:schemeClr val="tx1"/>
                          </a:solidFill>
                          <a:effectLst/>
                          <a:latin typeface="+mn-lt"/>
                          <a:ea typeface="+mn-ea"/>
                          <a:cs typeface="+mn-cs"/>
                        </a:rPr>
                        <a:t>единиц</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1</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1</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1</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1</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1</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1</a:t>
                      </a:r>
                    </a:p>
                  </a:txBody>
                  <a:tcPr marL="9525" marR="9525" marT="9525" marB="0" anchor="ctr"/>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222676452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49</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F7D9A0F3-2C76-4FAE-B17A-41FE97BE793E}"/>
              </a:ext>
            </a:extLst>
          </p:cNvPr>
          <p:cNvGraphicFramePr>
            <a:graphicFrameLocks noGrp="1"/>
          </p:cNvGraphicFramePr>
          <p:nvPr>
            <p:ph idx="1"/>
            <p:extLst/>
          </p:nvPr>
        </p:nvGraphicFramePr>
        <p:xfrm>
          <a:off x="336884" y="918025"/>
          <a:ext cx="11450727" cy="5472069"/>
        </p:xfrm>
        <a:graphic>
          <a:graphicData uri="http://schemas.openxmlformats.org/drawingml/2006/table">
            <a:tbl>
              <a:tblPr>
                <a:tableStyleId>{5C22544A-7EE6-4342-B048-85BDC9FD1C3A}</a:tableStyleId>
              </a:tblPr>
              <a:tblGrid>
                <a:gridCol w="545792">
                  <a:extLst>
                    <a:ext uri="{9D8B030D-6E8A-4147-A177-3AD203B41FA5}">
                      <a16:colId xmlns:a16="http://schemas.microsoft.com/office/drawing/2014/main" val="3842377929"/>
                    </a:ext>
                  </a:extLst>
                </a:gridCol>
                <a:gridCol w="2996133">
                  <a:extLst>
                    <a:ext uri="{9D8B030D-6E8A-4147-A177-3AD203B41FA5}">
                      <a16:colId xmlns:a16="http://schemas.microsoft.com/office/drawing/2014/main" val="786461358"/>
                    </a:ext>
                  </a:extLst>
                </a:gridCol>
                <a:gridCol w="1389869">
                  <a:extLst>
                    <a:ext uri="{9D8B030D-6E8A-4147-A177-3AD203B41FA5}">
                      <a16:colId xmlns:a16="http://schemas.microsoft.com/office/drawing/2014/main" val="2745952881"/>
                    </a:ext>
                  </a:extLst>
                </a:gridCol>
                <a:gridCol w="735286">
                  <a:extLst>
                    <a:ext uri="{9D8B030D-6E8A-4147-A177-3AD203B41FA5}">
                      <a16:colId xmlns:a16="http://schemas.microsoft.com/office/drawing/2014/main" val="560446790"/>
                    </a:ext>
                  </a:extLst>
                </a:gridCol>
                <a:gridCol w="827853">
                  <a:extLst>
                    <a:ext uri="{9D8B030D-6E8A-4147-A177-3AD203B41FA5}">
                      <a16:colId xmlns:a16="http://schemas.microsoft.com/office/drawing/2014/main" val="2364671680"/>
                    </a:ext>
                  </a:extLst>
                </a:gridCol>
                <a:gridCol w="982427">
                  <a:extLst>
                    <a:ext uri="{9D8B030D-6E8A-4147-A177-3AD203B41FA5}">
                      <a16:colId xmlns:a16="http://schemas.microsoft.com/office/drawing/2014/main" val="3582335224"/>
                    </a:ext>
                  </a:extLst>
                </a:gridCol>
                <a:gridCol w="960593">
                  <a:extLst>
                    <a:ext uri="{9D8B030D-6E8A-4147-A177-3AD203B41FA5}">
                      <a16:colId xmlns:a16="http://schemas.microsoft.com/office/drawing/2014/main" val="934348030"/>
                    </a:ext>
                  </a:extLst>
                </a:gridCol>
                <a:gridCol w="1058838">
                  <a:extLst>
                    <a:ext uri="{9D8B030D-6E8A-4147-A177-3AD203B41FA5}">
                      <a16:colId xmlns:a16="http://schemas.microsoft.com/office/drawing/2014/main" val="2435124235"/>
                    </a:ext>
                  </a:extLst>
                </a:gridCol>
                <a:gridCol w="960593">
                  <a:extLst>
                    <a:ext uri="{9D8B030D-6E8A-4147-A177-3AD203B41FA5}">
                      <a16:colId xmlns:a16="http://schemas.microsoft.com/office/drawing/2014/main" val="3003711492"/>
                    </a:ext>
                  </a:extLst>
                </a:gridCol>
                <a:gridCol w="993343">
                  <a:extLst>
                    <a:ext uri="{9D8B030D-6E8A-4147-A177-3AD203B41FA5}">
                      <a16:colId xmlns:a16="http://schemas.microsoft.com/office/drawing/2014/main" val="2769860134"/>
                    </a:ext>
                  </a:extLst>
                </a:gridCol>
              </a:tblGrid>
              <a:tr h="391189">
                <a:tc>
                  <a:txBody>
                    <a:bodyPr/>
                    <a:lstStyle/>
                    <a:p>
                      <a:pPr algn="ctr" fontAlgn="ctr"/>
                      <a:r>
                        <a:rPr lang="ru-RU" sz="1050" u="none" strike="noStrike" kern="1200" dirty="0">
                          <a:solidFill>
                            <a:schemeClr val="tx1"/>
                          </a:solidFill>
                          <a:effectLst/>
                          <a:latin typeface="+mn-lt"/>
                          <a:ea typeface="+mn-ea"/>
                          <a:cs typeface="+mn-cs"/>
                        </a:rPr>
                        <a:t>№ п/п</a:t>
                      </a:r>
                    </a:p>
                  </a:txBody>
                  <a:tcPr marL="3726" marR="3726" marT="3726" marB="0" anchor="ctr"/>
                </a:tc>
                <a:tc>
                  <a:txBody>
                    <a:bodyPr/>
                    <a:lstStyle/>
                    <a:p>
                      <a:pPr algn="ctr" fontAlgn="ctr"/>
                      <a:r>
                        <a:rPr lang="ru-RU" sz="1050" u="none" strike="noStrike" kern="1200" dirty="0">
                          <a:solidFill>
                            <a:schemeClr val="tx1"/>
                          </a:solidFill>
                          <a:effectLst/>
                          <a:latin typeface="+mn-lt"/>
                          <a:ea typeface="+mn-ea"/>
                          <a:cs typeface="+mn-cs"/>
                        </a:rPr>
                        <a:t>Наименование муниципальной программы/подпрограммы/показателя</a:t>
                      </a:r>
                    </a:p>
                  </a:txBody>
                  <a:tcPr marL="3726" marR="3726" marT="3726" marB="0" anchor="ctr"/>
                </a:tc>
                <a:tc>
                  <a:txBody>
                    <a:bodyPr/>
                    <a:lstStyle/>
                    <a:p>
                      <a:pPr algn="ctr" fontAlgn="ctr"/>
                      <a:r>
                        <a:rPr lang="ru-RU" sz="1050" u="none" strike="noStrike" kern="1200" dirty="0" smtClean="0">
                          <a:solidFill>
                            <a:schemeClr val="tx1"/>
                          </a:solidFill>
                          <a:effectLst/>
                          <a:latin typeface="+mn-lt"/>
                          <a:ea typeface="+mn-ea"/>
                          <a:cs typeface="+mn-cs"/>
                        </a:rPr>
                        <a:t>Вид </a:t>
                      </a:r>
                      <a:r>
                        <a:rPr lang="ru-RU" sz="1050" u="none" strike="noStrike" kern="1200" dirty="0">
                          <a:solidFill>
                            <a:schemeClr val="tx1"/>
                          </a:solidFill>
                          <a:effectLst/>
                          <a:latin typeface="+mn-lt"/>
                          <a:ea typeface="+mn-ea"/>
                          <a:cs typeface="+mn-cs"/>
                        </a:rPr>
                        <a:t>показателя</a:t>
                      </a:r>
                    </a:p>
                  </a:txBody>
                  <a:tcPr marL="3726" marR="3726" marT="3726" marB="0" anchor="ctr"/>
                </a:tc>
                <a:tc>
                  <a:txBody>
                    <a:bodyPr/>
                    <a:lstStyle/>
                    <a:p>
                      <a:pPr algn="ctr" fontAlgn="ctr"/>
                      <a:r>
                        <a:rPr lang="ru-RU" sz="1050" u="none" strike="noStrike" kern="1200" dirty="0">
                          <a:solidFill>
                            <a:schemeClr val="tx1"/>
                          </a:solidFill>
                          <a:effectLst/>
                          <a:latin typeface="+mn-lt"/>
                          <a:ea typeface="+mn-ea"/>
                          <a:cs typeface="+mn-cs"/>
                        </a:rPr>
                        <a:t>Единица измерения</a:t>
                      </a:r>
                    </a:p>
                  </a:txBody>
                  <a:tcPr marL="3726" marR="3726" marT="3726" marB="0" anchor="ctr"/>
                </a:tc>
                <a:tc>
                  <a:txBody>
                    <a:bodyPr/>
                    <a:lstStyle/>
                    <a:p>
                      <a:pPr algn="ctr" fontAlgn="ctr"/>
                      <a:r>
                        <a:rPr lang="ru-RU" sz="1050" u="none" strike="noStrike" kern="1200" dirty="0">
                          <a:solidFill>
                            <a:schemeClr val="tx1"/>
                          </a:solidFill>
                          <a:effectLst/>
                          <a:latin typeface="+mn-lt"/>
                          <a:ea typeface="+mn-ea"/>
                          <a:cs typeface="+mn-cs"/>
                        </a:rPr>
                        <a:t>Базовое значение</a:t>
                      </a:r>
                    </a:p>
                  </a:txBody>
                  <a:tcPr marL="3726" marR="3726" marT="3726" marB="0" anchor="ctr"/>
                </a:tc>
                <a:tc>
                  <a:txBody>
                    <a:bodyPr/>
                    <a:lstStyle/>
                    <a:p>
                      <a:pPr algn="ctr" fontAlgn="ctr"/>
                      <a:r>
                        <a:rPr lang="ru-RU" sz="1050" u="none" strike="noStrike" kern="1200" dirty="0">
                          <a:solidFill>
                            <a:schemeClr val="tx1"/>
                          </a:solidFill>
                          <a:effectLst/>
                          <a:latin typeface="+mn-lt"/>
                          <a:ea typeface="+mn-ea"/>
                          <a:cs typeface="+mn-cs"/>
                        </a:rPr>
                        <a:t>Достигнутое</a:t>
                      </a:r>
                    </a:p>
                    <a:p>
                      <a:pPr algn="ctr" fontAlgn="ctr"/>
                      <a:r>
                        <a:rPr lang="ru-RU" sz="1050" u="none" strike="noStrike" kern="1200" dirty="0" smtClean="0">
                          <a:solidFill>
                            <a:schemeClr val="tx1"/>
                          </a:solidFill>
                          <a:effectLst/>
                          <a:latin typeface="+mn-lt"/>
                          <a:ea typeface="+mn-ea"/>
                          <a:cs typeface="+mn-cs"/>
                        </a:rPr>
                        <a:t>2023 </a:t>
                      </a:r>
                      <a:r>
                        <a:rPr lang="ru-RU" sz="1050" u="none" strike="noStrike" kern="1200" dirty="0">
                          <a:solidFill>
                            <a:schemeClr val="tx1"/>
                          </a:solidFill>
                          <a:effectLst/>
                          <a:latin typeface="+mn-lt"/>
                          <a:ea typeface="+mn-ea"/>
                          <a:cs typeface="+mn-cs"/>
                        </a:rPr>
                        <a:t>года</a:t>
                      </a:r>
                    </a:p>
                  </a:txBody>
                  <a:tcPr marL="3726" marR="3726" marT="3726"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2024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2025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2026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2027 </a:t>
                      </a:r>
                      <a:r>
                        <a:rPr lang="ru-RU" sz="1050" b="0" i="0" u="none" strike="noStrike" kern="1200" dirty="0">
                          <a:solidFill>
                            <a:schemeClr val="tx1"/>
                          </a:solidFill>
                          <a:effectLst/>
                          <a:latin typeface="+mn-lt"/>
                          <a:ea typeface="+mn-ea"/>
                          <a:cs typeface="+mn-cs"/>
                        </a:rPr>
                        <a:t>год</a:t>
                      </a:r>
                    </a:p>
                  </a:txBody>
                  <a:tcPr marL="6562" marR="6562" marT="6562" marB="0" anchor="ctr"/>
                </a:tc>
                <a:extLst>
                  <a:ext uri="{0D108BD9-81ED-4DB2-BD59-A6C34878D82A}">
                    <a16:rowId xmlns:a16="http://schemas.microsoft.com/office/drawing/2014/main" val="1598058422"/>
                  </a:ext>
                </a:extLst>
              </a:tr>
              <a:tr h="557258">
                <a:tc>
                  <a:txBody>
                    <a:bodyPr/>
                    <a:lstStyle/>
                    <a:p>
                      <a:pPr algn="ctr" fontAlgn="ctr"/>
                      <a:r>
                        <a:rPr lang="ru-RU" sz="1050" u="none" strike="noStrike" kern="1200" dirty="0" smtClean="0">
                          <a:solidFill>
                            <a:schemeClr val="tx1"/>
                          </a:solidFill>
                          <a:effectLst/>
                          <a:latin typeface="+mn-lt"/>
                          <a:ea typeface="+mn-ea"/>
                          <a:cs typeface="+mn-cs"/>
                        </a:rPr>
                        <a:t>15.</a:t>
                      </a:r>
                      <a:endParaRPr lang="ru-RU" sz="1050" u="none" strike="noStrike" kern="1200" dirty="0">
                        <a:solidFill>
                          <a:schemeClr val="tx1"/>
                        </a:solidFill>
                        <a:effectLst/>
                        <a:latin typeface="+mn-lt"/>
                        <a:ea typeface="+mn-ea"/>
                        <a:cs typeface="+mn-cs"/>
                      </a:endParaRPr>
                    </a:p>
                  </a:txBody>
                  <a:tcPr marL="3726" marR="3726" marT="3726" marB="0" anchor="ctr"/>
                </a:tc>
                <a:tc>
                  <a:txBody>
                    <a:bodyPr/>
                    <a:lstStyle/>
                    <a:p>
                      <a:pPr algn="l" fontAlgn="ctr"/>
                      <a:r>
                        <a:rPr lang="ru-RU" sz="1050" u="none" strike="noStrike" kern="1200" dirty="0" smtClean="0">
                          <a:solidFill>
                            <a:schemeClr val="tx1"/>
                          </a:solidFill>
                          <a:effectLst/>
                          <a:latin typeface="+mn-lt"/>
                          <a:ea typeface="+mn-ea"/>
                          <a:cs typeface="+mn-cs"/>
                        </a:rPr>
                        <a:t>Количество СО НКО, которым оказана поддержка органами местного самоуправления в сфере  культуры</a:t>
                      </a:r>
                      <a:endParaRPr lang="ru-RU" sz="1050" u="none" strike="noStrike" kern="1200" dirty="0">
                        <a:solidFill>
                          <a:schemeClr val="tx1"/>
                        </a:solidFill>
                        <a:effectLst/>
                        <a:latin typeface="+mn-lt"/>
                        <a:ea typeface="+mn-ea"/>
                        <a:cs typeface="+mn-cs"/>
                      </a:endParaRPr>
                    </a:p>
                  </a:txBody>
                  <a:tcPr marL="3726" marR="3726" marT="3726" marB="0" anchor="ctr"/>
                </a:tc>
                <a:tc>
                  <a:txBody>
                    <a:bodyPr/>
                    <a:lstStyle/>
                    <a:p>
                      <a:pPr algn="ctr" fontAlgn="ct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3726" marR="3726" marT="3726" marB="0" anchor="ctr"/>
                </a:tc>
                <a:tc>
                  <a:txBody>
                    <a:bodyPr/>
                    <a:lstStyle/>
                    <a:p>
                      <a:pPr algn="ctr" fontAlgn="ctr"/>
                      <a:r>
                        <a:rPr lang="ru-RU" sz="1050" u="none" strike="noStrike" kern="1200">
                          <a:solidFill>
                            <a:schemeClr val="tx1"/>
                          </a:solidFill>
                          <a:effectLst/>
                          <a:latin typeface="+mn-lt"/>
                          <a:ea typeface="+mn-ea"/>
                          <a:cs typeface="+mn-cs"/>
                        </a:rPr>
                        <a:t>единиц</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3195029689"/>
                  </a:ext>
                </a:extLst>
              </a:tr>
              <a:tr h="516165">
                <a:tc>
                  <a:txBody>
                    <a:bodyPr/>
                    <a:lstStyle/>
                    <a:p>
                      <a:pPr algn="ctr" fontAlgn="ctr"/>
                      <a:r>
                        <a:rPr lang="ru-RU" sz="1050" u="none" strike="noStrike" kern="1200" dirty="0" smtClean="0">
                          <a:solidFill>
                            <a:schemeClr val="tx1"/>
                          </a:solidFill>
                          <a:effectLst/>
                          <a:latin typeface="+mn-lt"/>
                          <a:ea typeface="+mn-ea"/>
                          <a:cs typeface="+mn-cs"/>
                        </a:rPr>
                        <a:t>16.</a:t>
                      </a:r>
                      <a:endParaRPr lang="ru-RU" sz="1050" u="none" strike="noStrike" kern="1200" dirty="0">
                        <a:solidFill>
                          <a:schemeClr val="tx1"/>
                        </a:solidFill>
                        <a:effectLst/>
                        <a:latin typeface="+mn-lt"/>
                        <a:ea typeface="+mn-ea"/>
                        <a:cs typeface="+mn-cs"/>
                      </a:endParaRPr>
                    </a:p>
                  </a:txBody>
                  <a:tcPr marL="3726" marR="3726" marT="3726" marB="0" anchor="ctr"/>
                </a:tc>
                <a:tc>
                  <a:txBody>
                    <a:bodyPr/>
                    <a:lstStyle/>
                    <a:p>
                      <a:pPr algn="l" fontAlgn="t"/>
                      <a:r>
                        <a:rPr lang="ru-RU" sz="1050" u="none" strike="noStrike" kern="1200" dirty="0">
                          <a:solidFill>
                            <a:schemeClr val="tx1"/>
                          </a:solidFill>
                          <a:effectLst/>
                          <a:latin typeface="+mn-lt"/>
                          <a:ea typeface="+mn-ea"/>
                          <a:cs typeface="+mn-cs"/>
                        </a:rPr>
                        <a:t>Количество СО НКО, которым оказана поддержка органами местного самоуправления  в сфере физической культуры и спорта</a:t>
                      </a:r>
                    </a:p>
                  </a:txBody>
                  <a:tcPr marL="9525" marR="9525" marT="9525" marB="0"/>
                </a:tc>
                <a:tc>
                  <a:txBody>
                    <a:bodyPr/>
                    <a:lstStyle/>
                    <a:p>
                      <a:pPr algn="ctr" fontAlgn="ct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3726" marR="3726" marT="3726" marB="0" anchor="ctr"/>
                </a:tc>
                <a:tc>
                  <a:txBody>
                    <a:bodyPr/>
                    <a:lstStyle/>
                    <a:p>
                      <a:pPr algn="ctr" fontAlgn="ctr"/>
                      <a:r>
                        <a:rPr lang="ru-RU" sz="1050" u="none" strike="noStrike" kern="1200">
                          <a:solidFill>
                            <a:schemeClr val="tx1"/>
                          </a:solidFill>
                          <a:effectLst/>
                          <a:latin typeface="+mn-lt"/>
                          <a:ea typeface="+mn-ea"/>
                          <a:cs typeface="+mn-cs"/>
                        </a:rPr>
                        <a:t>единиц</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1033167506"/>
                  </a:ext>
                </a:extLst>
              </a:tr>
              <a:tr h="509751">
                <a:tc>
                  <a:txBody>
                    <a:bodyPr/>
                    <a:lstStyle/>
                    <a:p>
                      <a:pPr algn="ctr" fontAlgn="ctr"/>
                      <a:r>
                        <a:rPr lang="ru-RU" sz="1050" u="none" strike="noStrike" kern="1200" dirty="0" smtClean="0">
                          <a:solidFill>
                            <a:schemeClr val="tx1"/>
                          </a:solidFill>
                          <a:effectLst/>
                          <a:latin typeface="+mn-lt"/>
                          <a:ea typeface="+mn-ea"/>
                          <a:cs typeface="+mn-cs"/>
                        </a:rPr>
                        <a:t>17.</a:t>
                      </a:r>
                      <a:endParaRPr lang="ru-RU" sz="1050" u="none" strike="noStrike" kern="1200" dirty="0">
                        <a:solidFill>
                          <a:schemeClr val="tx1"/>
                        </a:solidFill>
                        <a:effectLst/>
                        <a:latin typeface="+mn-lt"/>
                        <a:ea typeface="+mn-ea"/>
                        <a:cs typeface="+mn-cs"/>
                      </a:endParaRPr>
                    </a:p>
                  </a:txBody>
                  <a:tcPr marL="3726" marR="3726" marT="3726" marB="0" anchor="ctr"/>
                </a:tc>
                <a:tc>
                  <a:txBody>
                    <a:bodyPr/>
                    <a:lstStyle/>
                    <a:p>
                      <a:pPr algn="l" fontAlgn="ctr"/>
                      <a:r>
                        <a:rPr lang="ru-RU" sz="1050" u="none" strike="noStrike" kern="1200" dirty="0" smtClean="0">
                          <a:solidFill>
                            <a:schemeClr val="tx1"/>
                          </a:solidFill>
                          <a:effectLst/>
                          <a:latin typeface="+mn-lt"/>
                          <a:ea typeface="+mn-ea"/>
                          <a:cs typeface="+mn-cs"/>
                        </a:rPr>
                        <a:t>Количество СО НКО, которым оказана поддержка органами местного самоуправления в сфере образования</a:t>
                      </a:r>
                      <a:endParaRPr lang="ru-RU" sz="1050" u="none" strike="noStrike" kern="1200" dirty="0">
                        <a:solidFill>
                          <a:schemeClr val="tx1"/>
                        </a:solidFill>
                        <a:effectLst/>
                        <a:latin typeface="+mn-lt"/>
                        <a:ea typeface="+mn-ea"/>
                        <a:cs typeface="+mn-cs"/>
                      </a:endParaRPr>
                    </a:p>
                  </a:txBody>
                  <a:tcPr marL="3726" marR="3726" marT="3726" marB="0" anchor="ctr"/>
                </a:tc>
                <a:tc>
                  <a:txBody>
                    <a:bodyPr/>
                    <a:lstStyle/>
                    <a:p>
                      <a:pPr algn="ctr" fontAlgn="ct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3726" marR="3726" marT="3726" marB="0" anchor="ctr"/>
                </a:tc>
                <a:tc>
                  <a:txBody>
                    <a:bodyPr/>
                    <a:lstStyle/>
                    <a:p>
                      <a:pPr algn="ctr" fontAlgn="ctr"/>
                      <a:r>
                        <a:rPr lang="ru-RU" sz="1050" u="none" strike="noStrike" kern="1200">
                          <a:solidFill>
                            <a:schemeClr val="tx1"/>
                          </a:solidFill>
                          <a:effectLst/>
                          <a:latin typeface="+mn-lt"/>
                          <a:ea typeface="+mn-ea"/>
                          <a:cs typeface="+mn-cs"/>
                        </a:rPr>
                        <a:t>единиц</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9</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9</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9</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9</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9</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9</a:t>
                      </a:r>
                    </a:p>
                  </a:txBody>
                  <a:tcPr marL="9525" marR="9525" marT="9525" marB="0" anchor="ctr"/>
                </a:tc>
                <a:extLst>
                  <a:ext uri="{0D108BD9-81ED-4DB2-BD59-A6C34878D82A}">
                    <a16:rowId xmlns:a16="http://schemas.microsoft.com/office/drawing/2014/main" val="1178643019"/>
                  </a:ext>
                </a:extLst>
              </a:tr>
              <a:tr h="509751">
                <a:tc>
                  <a:txBody>
                    <a:bodyPr/>
                    <a:lstStyle/>
                    <a:p>
                      <a:pPr algn="ctr" fontAlgn="ctr"/>
                      <a:r>
                        <a:rPr lang="ru-RU" sz="1050" u="none" strike="noStrike" kern="1200" dirty="0" smtClean="0">
                          <a:solidFill>
                            <a:schemeClr val="tx1"/>
                          </a:solidFill>
                          <a:effectLst/>
                          <a:latin typeface="+mn-lt"/>
                          <a:ea typeface="+mn-ea"/>
                          <a:cs typeface="+mn-cs"/>
                        </a:rPr>
                        <a:t>18.</a:t>
                      </a:r>
                      <a:endParaRPr lang="ru-RU" sz="1050" u="none" strike="noStrike" kern="1200" dirty="0">
                        <a:solidFill>
                          <a:schemeClr val="tx1"/>
                        </a:solidFill>
                        <a:effectLst/>
                        <a:latin typeface="+mn-lt"/>
                        <a:ea typeface="+mn-ea"/>
                        <a:cs typeface="+mn-cs"/>
                      </a:endParaRPr>
                    </a:p>
                  </a:txBody>
                  <a:tcPr marL="3726" marR="3726" marT="3726" marB="0" anchor="ctr"/>
                </a:tc>
                <a:tc>
                  <a:txBody>
                    <a:bodyPr/>
                    <a:lstStyle/>
                    <a:p>
                      <a:pPr algn="l" fontAlgn="ctr"/>
                      <a:r>
                        <a:rPr lang="ru-RU" sz="1050" u="none" strike="noStrike" kern="1200" dirty="0" smtClean="0">
                          <a:solidFill>
                            <a:schemeClr val="tx1"/>
                          </a:solidFill>
                          <a:effectLst/>
                          <a:latin typeface="+mn-lt"/>
                          <a:ea typeface="+mn-ea"/>
                          <a:cs typeface="+mn-cs"/>
                        </a:rPr>
                        <a:t>Количество СО НКО, которым оказана поддержка органами местного самоуправления  в сфере охраны здоровья</a:t>
                      </a:r>
                      <a:endParaRPr lang="ru-RU" sz="1050" u="none" strike="noStrike" kern="1200" dirty="0">
                        <a:solidFill>
                          <a:schemeClr val="tx1"/>
                        </a:solidFill>
                        <a:effectLst/>
                        <a:latin typeface="+mn-lt"/>
                        <a:ea typeface="+mn-ea"/>
                        <a:cs typeface="+mn-cs"/>
                      </a:endParaRPr>
                    </a:p>
                  </a:txBody>
                  <a:tcPr marL="3726" marR="3726" marT="3726" marB="0" anchor="ctr"/>
                </a:tc>
                <a:tc>
                  <a:txBody>
                    <a:bodyPr/>
                    <a:lstStyle/>
                    <a:p>
                      <a:pPr algn="ctr" fontAlgn="ct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3726" marR="3726" marT="3726" marB="0" anchor="ctr"/>
                </a:tc>
                <a:tc>
                  <a:txBody>
                    <a:bodyPr/>
                    <a:lstStyle/>
                    <a:p>
                      <a:pPr algn="ctr" fontAlgn="ctr"/>
                      <a:r>
                        <a:rPr lang="ru-RU" sz="1050" u="none" strike="noStrike" kern="1200">
                          <a:solidFill>
                            <a:schemeClr val="tx1"/>
                          </a:solidFill>
                          <a:effectLst/>
                          <a:latin typeface="+mn-lt"/>
                          <a:ea typeface="+mn-ea"/>
                          <a:cs typeface="+mn-cs"/>
                        </a:rPr>
                        <a:t>единиц</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3578067030"/>
                  </a:ext>
                </a:extLst>
              </a:tr>
              <a:tr h="678295">
                <a:tc>
                  <a:txBody>
                    <a:bodyPr/>
                    <a:lstStyle/>
                    <a:p>
                      <a:pPr algn="ctr" fontAlgn="ctr"/>
                      <a:r>
                        <a:rPr lang="ru-RU" sz="1050" u="none" strike="noStrike" kern="1200" dirty="0">
                          <a:solidFill>
                            <a:schemeClr val="tx1"/>
                          </a:solidFill>
                          <a:effectLst/>
                          <a:latin typeface="+mn-lt"/>
                          <a:ea typeface="+mn-ea"/>
                          <a:cs typeface="+mn-cs"/>
                        </a:rPr>
                        <a:t> </a:t>
                      </a:r>
                      <a:r>
                        <a:rPr lang="ru-RU" sz="1050" u="none" strike="noStrike" kern="1200" dirty="0" smtClean="0">
                          <a:solidFill>
                            <a:schemeClr val="tx1"/>
                          </a:solidFill>
                          <a:effectLst/>
                          <a:latin typeface="+mn-lt"/>
                          <a:ea typeface="+mn-ea"/>
                          <a:cs typeface="+mn-cs"/>
                        </a:rPr>
                        <a:t>19.</a:t>
                      </a:r>
                      <a:endParaRPr lang="ru-RU" sz="1050" u="none" strike="noStrike" kern="1200" dirty="0">
                        <a:solidFill>
                          <a:schemeClr val="tx1"/>
                        </a:solidFill>
                        <a:effectLst/>
                        <a:latin typeface="+mn-lt"/>
                        <a:ea typeface="+mn-ea"/>
                        <a:cs typeface="+mn-cs"/>
                      </a:endParaRPr>
                    </a:p>
                  </a:txBody>
                  <a:tcPr marL="3726" marR="3726" marT="3726" marB="0" anchor="ctr"/>
                </a:tc>
                <a:tc>
                  <a:txBody>
                    <a:bodyPr/>
                    <a:lstStyle/>
                    <a:p>
                      <a:pPr algn="l" fontAlgn="ctr"/>
                      <a:r>
                        <a:rPr lang="ru-RU" sz="1050" u="none" strike="noStrike" kern="1200" dirty="0" smtClean="0">
                          <a:solidFill>
                            <a:schemeClr val="tx1"/>
                          </a:solidFill>
                          <a:effectLst/>
                          <a:latin typeface="+mn-lt"/>
                          <a:ea typeface="+mn-ea"/>
                          <a:cs typeface="+mn-cs"/>
                        </a:rPr>
                        <a:t>Доля расходов бюджета муниципального образования Московской области на социальную сферу, направляемых на предоставление субсидий СО НКО в сфере социальной защиты населения</a:t>
                      </a:r>
                      <a:endParaRPr lang="ru-RU" sz="1050" u="none" strike="noStrike" kern="1200" dirty="0">
                        <a:solidFill>
                          <a:schemeClr val="tx1"/>
                        </a:solidFill>
                        <a:effectLst/>
                        <a:latin typeface="+mn-lt"/>
                        <a:ea typeface="+mn-ea"/>
                        <a:cs typeface="+mn-cs"/>
                      </a:endParaRPr>
                    </a:p>
                  </a:txBody>
                  <a:tcPr marL="3726" marR="3726" marT="3726" marB="0" anchor="ctr"/>
                </a:tc>
                <a:tc>
                  <a:txBody>
                    <a:bodyPr/>
                    <a:lstStyle/>
                    <a:p>
                      <a:pPr algn="ctr" fontAlgn="ct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3726" marR="3726" marT="3726" marB="0" anchor="ctr"/>
                </a:tc>
                <a:tc>
                  <a:txBody>
                    <a:bodyPr/>
                    <a:lstStyle/>
                    <a:p>
                      <a:pPr algn="ctr" fontAlgn="ctr"/>
                      <a:r>
                        <a:rPr lang="ru-RU" sz="1050" u="none" strike="noStrike" kern="1200">
                          <a:solidFill>
                            <a:schemeClr val="tx1"/>
                          </a:solidFill>
                          <a:effectLst/>
                          <a:latin typeface="+mn-lt"/>
                          <a:ea typeface="+mn-ea"/>
                          <a:cs typeface="+mn-cs"/>
                        </a:rPr>
                        <a:t>Процент</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0,22</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0,22</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0,22</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0,22</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0,22</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0,22</a:t>
                      </a:r>
                    </a:p>
                  </a:txBody>
                  <a:tcPr marL="9525" marR="9525" marT="9525" marB="0" anchor="ctr"/>
                </a:tc>
                <a:extLst>
                  <a:ext uri="{0D108BD9-81ED-4DB2-BD59-A6C34878D82A}">
                    <a16:rowId xmlns:a16="http://schemas.microsoft.com/office/drawing/2014/main" val="105212803"/>
                  </a:ext>
                </a:extLst>
              </a:tr>
              <a:tr h="710155">
                <a:tc>
                  <a:txBody>
                    <a:bodyPr/>
                    <a:lstStyle/>
                    <a:p>
                      <a:pPr algn="ctr" fontAlgn="ctr"/>
                      <a:r>
                        <a:rPr lang="ru-RU" sz="1050" u="none" strike="noStrike" kern="1200" dirty="0" smtClean="0">
                          <a:solidFill>
                            <a:schemeClr val="tx1"/>
                          </a:solidFill>
                          <a:effectLst/>
                          <a:latin typeface="+mn-lt"/>
                          <a:ea typeface="+mn-ea"/>
                          <a:cs typeface="+mn-cs"/>
                        </a:rPr>
                        <a:t>20.</a:t>
                      </a:r>
                      <a:endParaRPr lang="ru-RU" sz="1050" u="none" strike="noStrike" kern="1200" dirty="0">
                        <a:solidFill>
                          <a:schemeClr val="tx1"/>
                        </a:solidFill>
                        <a:effectLst/>
                        <a:latin typeface="+mn-lt"/>
                        <a:ea typeface="+mn-ea"/>
                        <a:cs typeface="+mn-cs"/>
                      </a:endParaRPr>
                    </a:p>
                  </a:txBody>
                  <a:tcPr marL="3726" marR="3726" marT="3726" marB="0" anchor="ctr"/>
                </a:tc>
                <a:tc>
                  <a:txBody>
                    <a:bodyPr/>
                    <a:lstStyle/>
                    <a:p>
                      <a:pPr algn="l" fontAlgn="b"/>
                      <a:r>
                        <a:rPr lang="ru-RU" sz="1050" u="none" strike="noStrike" kern="1200" dirty="0" smtClean="0">
                          <a:solidFill>
                            <a:schemeClr val="tx1"/>
                          </a:solidFill>
                          <a:effectLst/>
                          <a:latin typeface="+mn-lt"/>
                          <a:ea typeface="+mn-ea"/>
                          <a:cs typeface="+mn-cs"/>
                        </a:rPr>
                        <a:t>Доля расходов бюджета муниципального образования Московской области на социальную сферу, направляемых на предоставление субсидий СО НКО в сфере образования</a:t>
                      </a:r>
                      <a:endParaRPr lang="ru-RU" sz="1050" u="none" strike="noStrike" kern="1200" dirty="0">
                        <a:solidFill>
                          <a:schemeClr val="tx1"/>
                        </a:solidFill>
                        <a:effectLst/>
                        <a:latin typeface="+mn-lt"/>
                        <a:ea typeface="+mn-ea"/>
                        <a:cs typeface="+mn-cs"/>
                      </a:endParaRPr>
                    </a:p>
                  </a:txBody>
                  <a:tcPr marL="3726" marR="3726" marT="3726" marB="0"/>
                </a:tc>
                <a:tc>
                  <a:txBody>
                    <a:bodyPr/>
                    <a:lstStyle/>
                    <a:p>
                      <a:pPr algn="ctr" fontAlgn="ctr"/>
                      <a:r>
                        <a:rPr lang="ru-RU" sz="1050" u="none" strike="noStrike" kern="1200" dirty="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3726" marR="3726" marT="3726" marB="0" anchor="ctr"/>
                </a:tc>
                <a:tc>
                  <a:txBody>
                    <a:bodyPr/>
                    <a:lstStyle/>
                    <a:p>
                      <a:pPr algn="ctr" fontAlgn="ctr"/>
                      <a:r>
                        <a:rPr lang="ru-RU" sz="1050" u="none" strike="noStrike" kern="1200">
                          <a:solidFill>
                            <a:schemeClr val="tx1"/>
                          </a:solidFill>
                          <a:effectLst/>
                          <a:latin typeface="+mn-lt"/>
                          <a:ea typeface="+mn-ea"/>
                          <a:cs typeface="+mn-cs"/>
                        </a:rPr>
                        <a:t>Процент</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0,25</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0,25</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0,25</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0,25</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0,25</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0,25</a:t>
                      </a:r>
                    </a:p>
                  </a:txBody>
                  <a:tcPr marL="9525" marR="9525" marT="9525" marB="0" anchor="ctr"/>
                </a:tc>
                <a:extLst>
                  <a:ext uri="{0D108BD9-81ED-4DB2-BD59-A6C34878D82A}">
                    <a16:rowId xmlns:a16="http://schemas.microsoft.com/office/drawing/2014/main" val="1533482390"/>
                  </a:ext>
                </a:extLst>
              </a:tr>
              <a:tr h="825777">
                <a:tc>
                  <a:txBody>
                    <a:bodyPr/>
                    <a:lstStyle/>
                    <a:p>
                      <a:pPr algn="ctr" fontAlgn="ctr"/>
                      <a:r>
                        <a:rPr lang="ru-RU" sz="1050" u="none" strike="noStrike" kern="1200" dirty="0" smtClean="0">
                          <a:solidFill>
                            <a:schemeClr val="tx1"/>
                          </a:solidFill>
                          <a:effectLst/>
                          <a:latin typeface="+mn-lt"/>
                          <a:ea typeface="+mn-ea"/>
                          <a:cs typeface="+mn-cs"/>
                        </a:rPr>
                        <a:t>21.</a:t>
                      </a:r>
                      <a:endParaRPr lang="ru-RU" sz="1050" u="none" strike="noStrike" kern="1200" dirty="0">
                        <a:solidFill>
                          <a:schemeClr val="tx1"/>
                        </a:solidFill>
                        <a:effectLst/>
                        <a:latin typeface="+mn-lt"/>
                        <a:ea typeface="+mn-ea"/>
                        <a:cs typeface="+mn-cs"/>
                      </a:endParaRPr>
                    </a:p>
                  </a:txBody>
                  <a:tcPr marL="3726" marR="3726" marT="3726" marB="0" anchor="ctr"/>
                </a:tc>
                <a:tc>
                  <a:txBody>
                    <a:bodyPr/>
                    <a:lstStyle/>
                    <a:p>
                      <a:pPr algn="l" fontAlgn="ctr"/>
                      <a:r>
                        <a:rPr lang="ru-RU" sz="1050" u="none" strike="noStrike" kern="1200" dirty="0" smtClean="0">
                          <a:solidFill>
                            <a:schemeClr val="tx1"/>
                          </a:solidFill>
                          <a:effectLst/>
                          <a:latin typeface="+mn-lt"/>
                          <a:ea typeface="+mn-ea"/>
                          <a:cs typeface="+mn-cs"/>
                        </a:rPr>
                        <a:t>Доля расходов бюджета муниципального образования Московской области на социальную сферу, направляемых на предоставление субсидий СО НКО  в сфере охраны здоровья</a:t>
                      </a:r>
                      <a:endParaRPr lang="ru-RU" sz="1050" u="none" strike="noStrike" kern="1200" dirty="0">
                        <a:solidFill>
                          <a:schemeClr val="tx1"/>
                        </a:solidFill>
                        <a:effectLst/>
                        <a:latin typeface="+mn-lt"/>
                        <a:ea typeface="+mn-ea"/>
                        <a:cs typeface="+mn-cs"/>
                      </a:endParaRPr>
                    </a:p>
                  </a:txBody>
                  <a:tcPr marL="3726" marR="3726" marT="3726" marB="0" anchor="ctr"/>
                </a:tc>
                <a:tc>
                  <a:txBody>
                    <a:bodyPr/>
                    <a:lstStyle/>
                    <a:p>
                      <a:pPr algn="ctr" fontAlgn="ct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3726" marR="3726" marT="3726" marB="0" anchor="ctr"/>
                </a:tc>
                <a:tc>
                  <a:txBody>
                    <a:bodyPr/>
                    <a:lstStyle/>
                    <a:p>
                      <a:pPr algn="ctr" fontAlgn="ctr"/>
                      <a:r>
                        <a:rPr lang="ru-RU" sz="1050" u="none" strike="noStrike" kern="1200" dirty="0">
                          <a:solidFill>
                            <a:schemeClr val="tx1"/>
                          </a:solidFill>
                          <a:effectLst/>
                          <a:latin typeface="+mn-lt"/>
                          <a:ea typeface="+mn-ea"/>
                          <a:cs typeface="+mn-cs"/>
                        </a:rPr>
                        <a:t>Процент</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2365522142"/>
                  </a:ext>
                </a:extLst>
              </a:tr>
              <a:tr h="678295">
                <a:tc>
                  <a:txBody>
                    <a:bodyPr/>
                    <a:lstStyle/>
                    <a:p>
                      <a:pPr algn="ctr" fontAlgn="ctr"/>
                      <a:r>
                        <a:rPr lang="ru-RU" sz="1050" u="none" strike="noStrike" kern="1200" dirty="0" smtClean="0">
                          <a:solidFill>
                            <a:schemeClr val="tx1"/>
                          </a:solidFill>
                          <a:effectLst/>
                          <a:latin typeface="+mn-lt"/>
                          <a:ea typeface="+mn-ea"/>
                          <a:cs typeface="+mn-cs"/>
                        </a:rPr>
                        <a:t>22.</a:t>
                      </a:r>
                      <a:endParaRPr lang="ru-RU" sz="1050" u="none" strike="noStrike" kern="1200" dirty="0">
                        <a:solidFill>
                          <a:schemeClr val="tx1"/>
                        </a:solidFill>
                        <a:effectLst/>
                        <a:latin typeface="+mn-lt"/>
                        <a:ea typeface="+mn-ea"/>
                        <a:cs typeface="+mn-cs"/>
                      </a:endParaRPr>
                    </a:p>
                  </a:txBody>
                  <a:tcPr marL="3726" marR="3726" marT="3726" marB="0" anchor="ctr"/>
                </a:tc>
                <a:tc>
                  <a:txBody>
                    <a:bodyPr/>
                    <a:lstStyle/>
                    <a:p>
                      <a:pPr algn="l" fontAlgn="ctr"/>
                      <a:r>
                        <a:rPr lang="ru-RU" sz="1050" u="none" strike="noStrike" kern="1200" dirty="0" smtClean="0">
                          <a:solidFill>
                            <a:schemeClr val="tx1"/>
                          </a:solidFill>
                          <a:effectLst/>
                          <a:latin typeface="+mn-lt"/>
                          <a:ea typeface="+mn-ea"/>
                          <a:cs typeface="+mn-cs"/>
                        </a:rPr>
                        <a:t>Доля расходов бюджета муниципального образования Московской области на социальную сферу, направляемых на предоставление субсидий СО в сфере физической культуры и спорта </a:t>
                      </a:r>
                      <a:endParaRPr lang="ru-RU" sz="1050" u="none" strike="noStrike" kern="1200" dirty="0">
                        <a:solidFill>
                          <a:schemeClr val="tx1"/>
                        </a:solidFill>
                        <a:effectLst/>
                        <a:latin typeface="+mn-lt"/>
                        <a:ea typeface="+mn-ea"/>
                        <a:cs typeface="+mn-cs"/>
                      </a:endParaRPr>
                    </a:p>
                  </a:txBody>
                  <a:tcPr marL="3726" marR="3726" marT="3726" marB="0" anchor="ctr"/>
                </a:tc>
                <a:tc>
                  <a:txBody>
                    <a:bodyPr/>
                    <a:lstStyle/>
                    <a:p>
                      <a:pPr algn="ctr" fontAlgn="ctr"/>
                      <a:r>
                        <a:rPr lang="ru-RU" sz="1050" u="none" strike="noStrike" kern="1200" dirty="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3726" marR="3726" marT="3726" marB="0" anchor="ctr"/>
                </a:tc>
                <a:tc>
                  <a:txBody>
                    <a:bodyPr/>
                    <a:lstStyle/>
                    <a:p>
                      <a:pPr algn="ctr" fontAlgn="ctr"/>
                      <a:r>
                        <a:rPr lang="ru-RU" sz="1050" u="none" strike="noStrike" kern="1200">
                          <a:solidFill>
                            <a:schemeClr val="tx1"/>
                          </a:solidFill>
                          <a:effectLst/>
                          <a:latin typeface="+mn-lt"/>
                          <a:ea typeface="+mn-ea"/>
                          <a:cs typeface="+mn-cs"/>
                        </a:rPr>
                        <a:t>Процент</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2872991259"/>
                  </a:ext>
                </a:extLst>
              </a:tr>
            </a:tbl>
          </a:graphicData>
        </a:graphic>
      </p:graphicFrame>
    </p:spTree>
    <p:extLst>
      <p:ext uri="{BB962C8B-B14F-4D97-AF65-F5344CB8AC3E}">
        <p14:creationId xmlns:p14="http://schemas.microsoft.com/office/powerpoint/2010/main" val="27770293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859154B-BA2B-4232-A093-A36CC40B898D}"/>
              </a:ext>
            </a:extLst>
          </p:cNvPr>
          <p:cNvSpPr>
            <a:spLocks noGrp="1"/>
          </p:cNvSpPr>
          <p:nvPr>
            <p:ph type="title"/>
          </p:nvPr>
        </p:nvSpPr>
        <p:spPr>
          <a:xfrm>
            <a:off x="1066800" y="237241"/>
            <a:ext cx="10058400" cy="403781"/>
          </a:xfrm>
        </p:spPr>
        <p:txBody>
          <a:bodyPr vert="horz" lIns="91440" tIns="45720" rIns="91440" bIns="45720" rtlCol="0" anchor="ctr">
            <a:normAutofit fontScale="90000"/>
          </a:bodyPr>
          <a:lstStyle/>
          <a:p>
            <a:pPr algn="ctr"/>
            <a:r>
              <a:rPr lang="ru-RU" sz="2400" dirty="0">
                <a:latin typeface="Century Gothic" panose="020B0502020202020204" pitchFamily="34" charset="0"/>
              </a:rPr>
              <a:t>Основные показатели социально-экономического развития </a:t>
            </a:r>
          </a:p>
        </p:txBody>
      </p:sp>
      <p:pic>
        <p:nvPicPr>
          <p:cNvPr id="7" name="Объект 6">
            <a:extLst>
              <a:ext uri="{FF2B5EF4-FFF2-40B4-BE49-F238E27FC236}">
                <a16:creationId xmlns:a16="http://schemas.microsoft.com/office/drawing/2014/main" id="{7E753F43-9FFE-4B24-8629-01A7E40120BF}"/>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p:spPr>
      </p:pic>
      <p:sp>
        <p:nvSpPr>
          <p:cNvPr id="5" name="Номер слайда 4">
            <a:extLst>
              <a:ext uri="{FF2B5EF4-FFF2-40B4-BE49-F238E27FC236}">
                <a16:creationId xmlns:a16="http://schemas.microsoft.com/office/drawing/2014/main" id="{EEDDC82F-EA33-48FF-85E8-C21A7F0EFC77}"/>
              </a:ext>
            </a:extLst>
          </p:cNvPr>
          <p:cNvSpPr>
            <a:spLocks noGrp="1"/>
          </p:cNvSpPr>
          <p:nvPr>
            <p:ph type="sldNum" sz="quarter" idx="12"/>
          </p:nvPr>
        </p:nvSpPr>
        <p:spPr>
          <a:xfrm>
            <a:off x="10728960" y="6529319"/>
            <a:ext cx="1463040" cy="274320"/>
          </a:xfrm>
        </p:spPr>
        <p:txBody>
          <a:bodyPr/>
          <a:lstStyle/>
          <a:p>
            <a:fld id="{5C57661F-B2B1-4F5C-A5BA-3FA02C8F7456}" type="slidenum">
              <a:rPr lang="ru-RU" smtClean="0"/>
              <a:t>5</a:t>
            </a:fld>
            <a:endParaRPr lang="ru-RU" dirty="0"/>
          </a:p>
        </p:txBody>
      </p:sp>
      <p:graphicFrame>
        <p:nvGraphicFramePr>
          <p:cNvPr id="8" name="Таблица 7">
            <a:extLst>
              <a:ext uri="{FF2B5EF4-FFF2-40B4-BE49-F238E27FC236}">
                <a16:creationId xmlns:a16="http://schemas.microsoft.com/office/drawing/2014/main" id="{AA357BD4-04DD-4D89-93B3-3CE498E6CF78}"/>
              </a:ext>
            </a:extLst>
          </p:cNvPr>
          <p:cNvGraphicFramePr>
            <a:graphicFrameLocks noGrp="1"/>
          </p:cNvGraphicFramePr>
          <p:nvPr>
            <p:extLst>
              <p:ext uri="{D42A27DB-BD31-4B8C-83A1-F6EECF244321}">
                <p14:modId xmlns:p14="http://schemas.microsoft.com/office/powerpoint/2010/main" val="3221274393"/>
              </p:ext>
            </p:extLst>
          </p:nvPr>
        </p:nvGraphicFramePr>
        <p:xfrm>
          <a:off x="423949" y="894079"/>
          <a:ext cx="11473411" cy="5638220"/>
        </p:xfrm>
        <a:graphic>
          <a:graphicData uri="http://schemas.openxmlformats.org/drawingml/2006/table">
            <a:tbl>
              <a:tblPr>
                <a:tableStyleId>{5C22544A-7EE6-4342-B048-85BDC9FD1C3A}</a:tableStyleId>
              </a:tblPr>
              <a:tblGrid>
                <a:gridCol w="3081251">
                  <a:extLst>
                    <a:ext uri="{9D8B030D-6E8A-4147-A177-3AD203B41FA5}">
                      <a16:colId xmlns:a16="http://schemas.microsoft.com/office/drawing/2014/main" val="444094345"/>
                    </a:ext>
                  </a:extLst>
                </a:gridCol>
                <a:gridCol w="929640">
                  <a:extLst>
                    <a:ext uri="{9D8B030D-6E8A-4147-A177-3AD203B41FA5}">
                      <a16:colId xmlns:a16="http://schemas.microsoft.com/office/drawing/2014/main" val="259913780"/>
                    </a:ext>
                  </a:extLst>
                </a:gridCol>
                <a:gridCol w="952500">
                  <a:extLst>
                    <a:ext uri="{9D8B030D-6E8A-4147-A177-3AD203B41FA5}">
                      <a16:colId xmlns:a16="http://schemas.microsoft.com/office/drawing/2014/main" val="4088317492"/>
                    </a:ext>
                  </a:extLst>
                </a:gridCol>
                <a:gridCol w="982980">
                  <a:extLst>
                    <a:ext uri="{9D8B030D-6E8A-4147-A177-3AD203B41FA5}">
                      <a16:colId xmlns:a16="http://schemas.microsoft.com/office/drawing/2014/main" val="1361735704"/>
                    </a:ext>
                  </a:extLst>
                </a:gridCol>
                <a:gridCol w="998220">
                  <a:extLst>
                    <a:ext uri="{9D8B030D-6E8A-4147-A177-3AD203B41FA5}">
                      <a16:colId xmlns:a16="http://schemas.microsoft.com/office/drawing/2014/main" val="587384664"/>
                    </a:ext>
                  </a:extLst>
                </a:gridCol>
                <a:gridCol w="723900">
                  <a:extLst>
                    <a:ext uri="{9D8B030D-6E8A-4147-A177-3AD203B41FA5}">
                      <a16:colId xmlns:a16="http://schemas.microsoft.com/office/drawing/2014/main" val="1818014747"/>
                    </a:ext>
                  </a:extLst>
                </a:gridCol>
                <a:gridCol w="861060">
                  <a:extLst>
                    <a:ext uri="{9D8B030D-6E8A-4147-A177-3AD203B41FA5}">
                      <a16:colId xmlns:a16="http://schemas.microsoft.com/office/drawing/2014/main" val="1275821649"/>
                    </a:ext>
                  </a:extLst>
                </a:gridCol>
                <a:gridCol w="739140">
                  <a:extLst>
                    <a:ext uri="{9D8B030D-6E8A-4147-A177-3AD203B41FA5}">
                      <a16:colId xmlns:a16="http://schemas.microsoft.com/office/drawing/2014/main" val="3753148827"/>
                    </a:ext>
                  </a:extLst>
                </a:gridCol>
                <a:gridCol w="701040">
                  <a:extLst>
                    <a:ext uri="{9D8B030D-6E8A-4147-A177-3AD203B41FA5}">
                      <a16:colId xmlns:a16="http://schemas.microsoft.com/office/drawing/2014/main" val="3028726362"/>
                    </a:ext>
                  </a:extLst>
                </a:gridCol>
                <a:gridCol w="721360">
                  <a:extLst>
                    <a:ext uri="{9D8B030D-6E8A-4147-A177-3AD203B41FA5}">
                      <a16:colId xmlns:a16="http://schemas.microsoft.com/office/drawing/2014/main" val="905252796"/>
                    </a:ext>
                  </a:extLst>
                </a:gridCol>
                <a:gridCol w="782320">
                  <a:extLst>
                    <a:ext uri="{9D8B030D-6E8A-4147-A177-3AD203B41FA5}">
                      <a16:colId xmlns:a16="http://schemas.microsoft.com/office/drawing/2014/main" val="252195373"/>
                    </a:ext>
                  </a:extLst>
                </a:gridCol>
              </a:tblGrid>
              <a:tr h="217834">
                <a:tc rowSpan="2">
                  <a:txBody>
                    <a:bodyPr/>
                    <a:lstStyle/>
                    <a:p>
                      <a:pPr algn="ctr" fontAlgn="ctr"/>
                      <a:r>
                        <a:rPr lang="ru-RU" sz="800" b="1" i="0" u="none" strike="noStrike" dirty="0">
                          <a:solidFill>
                            <a:srgbClr val="000000"/>
                          </a:solidFill>
                          <a:effectLst/>
                          <a:latin typeface="Arial" panose="020B0604020202020204" pitchFamily="34" charset="0"/>
                          <a:cs typeface="Arial" panose="020B0604020202020204" pitchFamily="34" charset="0"/>
                        </a:rPr>
                        <a:t>Показатели</a:t>
                      </a:r>
                      <a:endParaRPr lang="ru-RU" sz="800" b="1" i="0" u="none" strike="noStrike" dirty="0">
                        <a:solidFill>
                          <a:srgbClr val="000000"/>
                        </a:solidFill>
                        <a:effectLst/>
                        <a:latin typeface="Arial" panose="020B0604020202020204" pitchFamily="34" charset="0"/>
                      </a:endParaRPr>
                    </a:p>
                  </a:txBody>
                  <a:tcPr marL="9525" marR="9525" marT="9525" marB="0" anchor="ctr">
                    <a:solidFill>
                      <a:schemeClr val="accent1">
                        <a:lumMod val="60000"/>
                        <a:lumOff val="40000"/>
                      </a:schemeClr>
                    </a:solidFill>
                  </a:tcPr>
                </a:tc>
                <a:tc rowSpan="2">
                  <a:txBody>
                    <a:bodyPr/>
                    <a:lstStyle/>
                    <a:p>
                      <a:pPr algn="ctr" fontAlgn="ctr"/>
                      <a:r>
                        <a:rPr lang="ru-RU" sz="800" b="1" i="0" u="none" strike="noStrike" dirty="0">
                          <a:solidFill>
                            <a:srgbClr val="000000"/>
                          </a:solidFill>
                          <a:effectLst/>
                          <a:latin typeface="Arial" panose="020B0604020202020204" pitchFamily="34" charset="0"/>
                          <a:cs typeface="Arial" panose="020B0604020202020204" pitchFamily="34" charset="0"/>
                        </a:rPr>
                        <a:t>Единицы измерения</a:t>
                      </a:r>
                      <a:endParaRPr lang="ru-RU" sz="800" b="1" i="0" u="none" strike="noStrike" dirty="0">
                        <a:solidFill>
                          <a:srgbClr val="000000"/>
                        </a:solidFill>
                        <a:effectLst/>
                        <a:latin typeface="Arial" panose="020B0604020202020204" pitchFamily="34" charset="0"/>
                      </a:endParaRPr>
                    </a:p>
                  </a:txBody>
                  <a:tcPr marL="9525" marR="9525" marT="9525" marB="0" anchor="ctr">
                    <a:solidFill>
                      <a:schemeClr val="accent1">
                        <a:lumMod val="60000"/>
                        <a:lumOff val="40000"/>
                      </a:schemeClr>
                    </a:solidFill>
                  </a:tcPr>
                </a:tc>
                <a:tc gridSpan="2">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Отчет</a:t>
                      </a:r>
                    </a:p>
                  </a:txBody>
                  <a:tcPr marL="9525" marR="9525" marT="9525" marB="0" anchor="ctr">
                    <a:solidFill>
                      <a:schemeClr val="accent1">
                        <a:lumMod val="60000"/>
                        <a:lumOff val="40000"/>
                      </a:schemeClr>
                    </a:solidFill>
                  </a:tcPr>
                </a:tc>
                <a:tc hMerge="1">
                  <a:txBody>
                    <a:bodyPr/>
                    <a:lstStyle/>
                    <a:p>
                      <a:endParaRPr lang="ru-RU"/>
                    </a:p>
                  </a:txBody>
                  <a:tcPr/>
                </a:tc>
                <a:tc>
                  <a:txBody>
                    <a:bodyPr/>
                    <a:lstStyle/>
                    <a:p>
                      <a:pPr marL="0" algn="ctr" defTabSz="914400" rtl="0" eaLnBrk="1" fontAlgn="ctr" latinLnBrk="0" hangingPunct="1"/>
                      <a:r>
                        <a:rPr lang="ru-RU" sz="800" b="1" i="0" u="none" strike="noStrike" kern="1200" dirty="0" smtClean="0">
                          <a:solidFill>
                            <a:srgbClr val="000000"/>
                          </a:solidFill>
                          <a:effectLst/>
                          <a:latin typeface="Arial" panose="020B0604020202020204" pitchFamily="34" charset="0"/>
                          <a:ea typeface="+mn-ea"/>
                          <a:cs typeface="Arial" panose="020B0604020202020204" pitchFamily="34" charset="0"/>
                        </a:rPr>
                        <a:t>План</a:t>
                      </a:r>
                      <a:endParaRPr lang="ru-RU" sz="800" b="1" i="0" u="none" strike="noStrike" kern="1200" dirty="0">
                        <a:solidFill>
                          <a:srgbClr val="000000"/>
                        </a:solidFill>
                        <a:effectLst/>
                        <a:latin typeface="Arial" panose="020B0604020202020204" pitchFamily="34" charset="0"/>
                        <a:ea typeface="+mn-ea"/>
                        <a:cs typeface="Arial" panose="020B0604020202020204" pitchFamily="34" charset="0"/>
                      </a:endParaRPr>
                    </a:p>
                  </a:txBody>
                  <a:tcPr marL="9525" marR="9525" marT="9525" marB="0" anchor="ctr">
                    <a:solidFill>
                      <a:schemeClr val="accent1">
                        <a:lumMod val="60000"/>
                        <a:lumOff val="40000"/>
                      </a:schemeClr>
                    </a:solidFill>
                  </a:tcPr>
                </a:tc>
                <a:tc gridSpan="2">
                  <a:txBody>
                    <a:bodyPr/>
                    <a:lstStyle/>
                    <a:p>
                      <a:pPr marL="0" algn="ctr" defTabSz="914400" rtl="0" eaLnBrk="1" fontAlgn="ctr" latinLnBrk="0" hangingPunct="1"/>
                      <a:r>
                        <a:rPr lang="ru-RU" sz="800" b="1" i="0" u="none" strike="noStrike" kern="1200">
                          <a:solidFill>
                            <a:srgbClr val="000000"/>
                          </a:solidFill>
                          <a:effectLst/>
                          <a:latin typeface="Arial" panose="020B0604020202020204" pitchFamily="34" charset="0"/>
                          <a:ea typeface="+mn-ea"/>
                          <a:cs typeface="Arial" panose="020B0604020202020204" pitchFamily="34" charset="0"/>
                        </a:rPr>
                        <a:t>2025</a:t>
                      </a:r>
                    </a:p>
                  </a:txBody>
                  <a:tcPr marL="9525" marR="9525" marT="9525" marB="0" anchor="ctr">
                    <a:solidFill>
                      <a:schemeClr val="accent1">
                        <a:lumMod val="60000"/>
                        <a:lumOff val="40000"/>
                      </a:schemeClr>
                    </a:solidFill>
                  </a:tcPr>
                </a:tc>
                <a:tc hMerge="1">
                  <a:txBody>
                    <a:bodyPr/>
                    <a:lstStyle/>
                    <a:p>
                      <a:endParaRPr lang="ru-RU"/>
                    </a:p>
                  </a:txBody>
                  <a:tcPr/>
                </a:tc>
                <a:tc gridSpan="2">
                  <a:txBody>
                    <a:bodyPr/>
                    <a:lstStyle/>
                    <a:p>
                      <a:pPr marL="0" algn="ctr" defTabSz="914400" rtl="0" eaLnBrk="1" fontAlgn="ctr" latinLnBrk="0" hangingPunct="1"/>
                      <a:r>
                        <a:rPr lang="ru-RU" sz="800" b="1" i="0" u="none" strike="noStrike" kern="1200">
                          <a:solidFill>
                            <a:srgbClr val="000000"/>
                          </a:solidFill>
                          <a:effectLst/>
                          <a:latin typeface="Arial" panose="020B0604020202020204" pitchFamily="34" charset="0"/>
                          <a:ea typeface="+mn-ea"/>
                          <a:cs typeface="Arial" panose="020B0604020202020204" pitchFamily="34" charset="0"/>
                        </a:rPr>
                        <a:t>2026</a:t>
                      </a:r>
                    </a:p>
                  </a:txBody>
                  <a:tcPr marL="9525" marR="9525" marT="9525" marB="0" anchor="ctr">
                    <a:solidFill>
                      <a:schemeClr val="accent1">
                        <a:lumMod val="60000"/>
                        <a:lumOff val="40000"/>
                      </a:schemeClr>
                    </a:solidFill>
                  </a:tcPr>
                </a:tc>
                <a:tc hMerge="1">
                  <a:txBody>
                    <a:bodyPr/>
                    <a:lstStyle/>
                    <a:p>
                      <a:endParaRPr lang="ru-RU"/>
                    </a:p>
                  </a:txBody>
                  <a:tcPr/>
                </a:tc>
                <a:tc gridSpan="2">
                  <a:txBody>
                    <a:bodyPr/>
                    <a:lstStyle/>
                    <a:p>
                      <a:pPr marL="0" algn="ctr" defTabSz="914400" rtl="0" eaLnBrk="1" fontAlgn="ctr" latinLnBrk="0" hangingPunct="1"/>
                      <a:r>
                        <a:rPr lang="ru-RU" sz="800" b="1" i="0" u="none" strike="noStrike" kern="1200">
                          <a:solidFill>
                            <a:srgbClr val="000000"/>
                          </a:solidFill>
                          <a:effectLst/>
                          <a:latin typeface="Arial" panose="020B0604020202020204" pitchFamily="34" charset="0"/>
                          <a:ea typeface="+mn-ea"/>
                          <a:cs typeface="Arial" panose="020B0604020202020204" pitchFamily="34" charset="0"/>
                        </a:rPr>
                        <a:t>2027</a:t>
                      </a:r>
                    </a:p>
                  </a:txBody>
                  <a:tcPr marL="9525" marR="9525" marT="9525" marB="0" anchor="ctr">
                    <a:solidFill>
                      <a:schemeClr val="accent1">
                        <a:lumMod val="60000"/>
                        <a:lumOff val="40000"/>
                      </a:schemeClr>
                    </a:solidFill>
                  </a:tcPr>
                </a:tc>
                <a:tc hMerge="1">
                  <a:txBody>
                    <a:bodyPr/>
                    <a:lstStyle/>
                    <a:p>
                      <a:endParaRPr lang="ru-RU"/>
                    </a:p>
                  </a:txBody>
                  <a:tcPr/>
                </a:tc>
                <a:extLst>
                  <a:ext uri="{0D108BD9-81ED-4DB2-BD59-A6C34878D82A}">
                    <a16:rowId xmlns:a16="http://schemas.microsoft.com/office/drawing/2014/main" val="774159088"/>
                  </a:ext>
                </a:extLst>
              </a:tr>
              <a:tr h="490991">
                <a:tc vMerge="1">
                  <a:txBody>
                    <a:bodyPr/>
                    <a:lstStyle/>
                    <a:p>
                      <a:endParaRPr lang="ru-RU"/>
                    </a:p>
                  </a:txBody>
                  <a:tcPr/>
                </a:tc>
                <a:tc vMerge="1">
                  <a:txBody>
                    <a:bodyPr/>
                    <a:lstStyle/>
                    <a:p>
                      <a:endParaRPr lang="ru-RU"/>
                    </a:p>
                  </a:txBody>
                  <a:tcP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2022</a:t>
                      </a:r>
                    </a:p>
                  </a:txBody>
                  <a:tcPr marL="9525" marR="9525" marT="9525" marB="0" anchor="ctr">
                    <a:solidFill>
                      <a:schemeClr val="accent1">
                        <a:lumMod val="60000"/>
                        <a:lumOff val="40000"/>
                      </a:schemeClr>
                    </a:solidFill>
                  </a:tcPr>
                </a:tc>
                <a:tc>
                  <a:txBody>
                    <a:bodyPr/>
                    <a:lstStyle/>
                    <a:p>
                      <a:pPr marL="0" algn="ctr" defTabSz="914400" rtl="0" eaLnBrk="1" fontAlgn="ctr" latinLnBrk="0" hangingPunct="1"/>
                      <a:r>
                        <a:rPr lang="ru-RU" sz="800" b="1" i="0" u="none" strike="noStrike" kern="1200">
                          <a:solidFill>
                            <a:srgbClr val="000000"/>
                          </a:solidFill>
                          <a:effectLst/>
                          <a:latin typeface="Arial" panose="020B0604020202020204" pitchFamily="34" charset="0"/>
                          <a:ea typeface="+mn-ea"/>
                          <a:cs typeface="Arial" panose="020B0604020202020204" pitchFamily="34" charset="0"/>
                        </a:rPr>
                        <a:t>2023</a:t>
                      </a:r>
                    </a:p>
                  </a:txBody>
                  <a:tcPr marL="9525" marR="9525" marT="9525" marB="0" anchor="ctr">
                    <a:solidFill>
                      <a:schemeClr val="accent1">
                        <a:lumMod val="60000"/>
                        <a:lumOff val="40000"/>
                      </a:schemeClr>
                    </a:solidFill>
                  </a:tcP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2024</a:t>
                      </a:r>
                    </a:p>
                  </a:txBody>
                  <a:tcPr marL="9525" marR="9525" marT="9525" marB="0" anchor="ctr">
                    <a:solidFill>
                      <a:schemeClr val="accent1">
                        <a:lumMod val="60000"/>
                        <a:lumOff val="40000"/>
                      </a:schemeClr>
                    </a:solidFill>
                  </a:tcPr>
                </a:tc>
                <a:tc>
                  <a:txBody>
                    <a:bodyPr/>
                    <a:lstStyle/>
                    <a:p>
                      <a:pPr marL="0" algn="ctr" defTabSz="914400" rtl="0" eaLnBrk="1" fontAlgn="ctr" latinLnBrk="0" hangingPunct="1"/>
                      <a:r>
                        <a:rPr lang="ru-RU" sz="800" b="1" i="0" u="none" strike="noStrike" kern="1200">
                          <a:solidFill>
                            <a:srgbClr val="000000"/>
                          </a:solidFill>
                          <a:effectLst/>
                          <a:latin typeface="Arial" panose="020B0604020202020204" pitchFamily="34" charset="0"/>
                          <a:ea typeface="+mn-ea"/>
                          <a:cs typeface="Arial" panose="020B0604020202020204" pitchFamily="34" charset="0"/>
                        </a:rPr>
                        <a:t>Прогноз вариант 1 (консервативный)</a:t>
                      </a:r>
                    </a:p>
                  </a:txBody>
                  <a:tcPr marL="9525" marR="9525" marT="9525" marB="0" anchor="ctr">
                    <a:solidFill>
                      <a:schemeClr val="accent1">
                        <a:lumMod val="60000"/>
                        <a:lumOff val="40000"/>
                      </a:schemeClr>
                    </a:solidFill>
                  </a:tcPr>
                </a:tc>
                <a:tc>
                  <a:txBody>
                    <a:bodyPr/>
                    <a:lstStyle/>
                    <a:p>
                      <a:pPr marL="0" algn="ctr" defTabSz="914400" rtl="0" eaLnBrk="1" fontAlgn="ctr" latinLnBrk="0" hangingPunct="1"/>
                      <a:r>
                        <a:rPr lang="ru-RU" sz="800" b="1" i="0" u="none" strike="noStrike" kern="1200">
                          <a:solidFill>
                            <a:srgbClr val="000000"/>
                          </a:solidFill>
                          <a:effectLst/>
                          <a:latin typeface="Arial" panose="020B0604020202020204" pitchFamily="34" charset="0"/>
                          <a:ea typeface="+mn-ea"/>
                          <a:cs typeface="Arial" panose="020B0604020202020204" pitchFamily="34" charset="0"/>
                        </a:rPr>
                        <a:t>Прогноз вариант 2 (базовый)</a:t>
                      </a:r>
                    </a:p>
                  </a:txBody>
                  <a:tcPr marL="9525" marR="9525" marT="9525" marB="0" anchor="ctr">
                    <a:solidFill>
                      <a:schemeClr val="accent1">
                        <a:lumMod val="60000"/>
                        <a:lumOff val="40000"/>
                      </a:schemeClr>
                    </a:solidFill>
                  </a:tcP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1 (консервативный)</a:t>
                      </a:r>
                    </a:p>
                  </a:txBody>
                  <a:tcPr marL="9525" marR="9525" marT="9525" marB="0" anchor="ctr">
                    <a:solidFill>
                      <a:schemeClr val="accent1">
                        <a:lumMod val="60000"/>
                        <a:lumOff val="40000"/>
                      </a:schemeClr>
                    </a:solidFill>
                  </a:tcPr>
                </a:tc>
                <a:tc>
                  <a:txBody>
                    <a:bodyPr/>
                    <a:lstStyle/>
                    <a:p>
                      <a:pPr marL="0" algn="ctr" defTabSz="914400" rtl="0" eaLnBrk="1" fontAlgn="ctr" latinLnBrk="0" hangingPunct="1"/>
                      <a:r>
                        <a:rPr lang="ru-RU" sz="800" b="1" i="0" u="none" strike="noStrike" kern="1200">
                          <a:solidFill>
                            <a:srgbClr val="000000"/>
                          </a:solidFill>
                          <a:effectLst/>
                          <a:latin typeface="Arial" panose="020B0604020202020204" pitchFamily="34" charset="0"/>
                          <a:ea typeface="+mn-ea"/>
                          <a:cs typeface="Arial" panose="020B0604020202020204" pitchFamily="34" charset="0"/>
                        </a:rPr>
                        <a:t>Прогноз вариант 2 (базовый)</a:t>
                      </a:r>
                    </a:p>
                  </a:txBody>
                  <a:tcPr marL="9525" marR="9525" marT="9525" marB="0" anchor="ctr">
                    <a:solidFill>
                      <a:schemeClr val="accent1">
                        <a:lumMod val="60000"/>
                        <a:lumOff val="40000"/>
                      </a:schemeClr>
                    </a:solidFill>
                  </a:tcP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1 (консервативный)</a:t>
                      </a:r>
                    </a:p>
                  </a:txBody>
                  <a:tcPr marL="9525" marR="9525" marT="9525" marB="0" anchor="ctr">
                    <a:solidFill>
                      <a:schemeClr val="accent1">
                        <a:lumMod val="60000"/>
                        <a:lumOff val="40000"/>
                      </a:schemeClr>
                    </a:solidFill>
                  </a:tcP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2 (базовый)</a:t>
                      </a:r>
                    </a:p>
                  </a:txBody>
                  <a:tcPr marL="9525" marR="9525" marT="9525" marB="0" anchor="ctr">
                    <a:solidFill>
                      <a:schemeClr val="accent1">
                        <a:lumMod val="60000"/>
                        <a:lumOff val="40000"/>
                      </a:schemeClr>
                    </a:solidFill>
                  </a:tcPr>
                </a:tc>
                <a:extLst>
                  <a:ext uri="{0D108BD9-81ED-4DB2-BD59-A6C34878D82A}">
                    <a16:rowId xmlns:a16="http://schemas.microsoft.com/office/drawing/2014/main" val="2863942336"/>
                  </a:ext>
                </a:extLst>
              </a:tr>
              <a:tr h="376005">
                <a:tc>
                  <a:txBody>
                    <a:bodyPr/>
                    <a:lstStyle/>
                    <a:p>
                      <a:pPr algn="l" fontAlgn="ctr"/>
                      <a:r>
                        <a:rPr lang="ru-RU" sz="800" b="1" i="0" u="none" strike="noStrike" baseline="0" dirty="0" smtClean="0">
                          <a:solidFill>
                            <a:srgbClr val="000000"/>
                          </a:solidFill>
                          <a:effectLst/>
                          <a:latin typeface="Arial" panose="020B0604020202020204" pitchFamily="34" charset="0"/>
                          <a:cs typeface="Arial" panose="020B0604020202020204" pitchFamily="34" charset="0"/>
                        </a:rPr>
                        <a:t>Демографические </a:t>
                      </a:r>
                      <a:r>
                        <a:rPr lang="ru-RU" sz="800" b="1" i="0" u="none" strike="noStrike" baseline="0" dirty="0">
                          <a:solidFill>
                            <a:srgbClr val="000000"/>
                          </a:solidFill>
                          <a:effectLst/>
                          <a:latin typeface="Arial" panose="020B0604020202020204" pitchFamily="34" charset="0"/>
                          <a:cs typeface="Arial" panose="020B0604020202020204" pitchFamily="34" charset="0"/>
                        </a:rPr>
                        <a:t>показатели</a:t>
                      </a:r>
                      <a:endParaRPr lang="ru-RU" sz="800" b="1" i="0" u="none" strike="noStrike" baseline="0"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baseline="0">
                          <a:solidFill>
                            <a:srgbClr val="000000"/>
                          </a:solidFill>
                          <a:effectLst/>
                          <a:latin typeface="Arial" panose="020B0604020202020204" pitchFamily="34" charset="0"/>
                          <a:cs typeface="Arial" panose="020B0604020202020204" pitchFamily="34" charset="0"/>
                        </a:rPr>
                        <a:t> </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baseline="0">
                          <a:solidFill>
                            <a:srgbClr val="000000"/>
                          </a:solidFill>
                          <a:effectLst/>
                          <a:latin typeface="Arial" panose="020B0604020202020204" pitchFamily="34" charset="0"/>
                          <a:cs typeface="Arial" panose="020B0604020202020204" pitchFamily="34" charset="0"/>
                        </a:rPr>
                        <a:t> </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baseline="0">
                          <a:solidFill>
                            <a:srgbClr val="000000"/>
                          </a:solidFill>
                          <a:effectLst/>
                          <a:latin typeface="Arial" panose="020B0604020202020204" pitchFamily="34" charset="0"/>
                          <a:cs typeface="Arial" panose="020B0604020202020204" pitchFamily="34" charset="0"/>
                        </a:rPr>
                        <a:t> </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baseline="0">
                          <a:solidFill>
                            <a:srgbClr val="000000"/>
                          </a:solidFill>
                          <a:effectLst/>
                          <a:latin typeface="Arial" panose="020B0604020202020204" pitchFamily="34" charset="0"/>
                          <a:cs typeface="Arial" panose="020B0604020202020204" pitchFamily="34" charset="0"/>
                        </a:rPr>
                        <a:t> </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baseline="0">
                          <a:solidFill>
                            <a:srgbClr val="000000"/>
                          </a:solidFill>
                          <a:effectLst/>
                          <a:latin typeface="Arial" panose="020B0604020202020204" pitchFamily="34" charset="0"/>
                          <a:cs typeface="Arial" panose="020B0604020202020204" pitchFamily="34" charset="0"/>
                        </a:rPr>
                        <a:t> </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baseline="0">
                          <a:solidFill>
                            <a:srgbClr val="000000"/>
                          </a:solidFill>
                          <a:effectLst/>
                          <a:latin typeface="Arial" panose="020B0604020202020204" pitchFamily="34" charset="0"/>
                          <a:cs typeface="Arial" panose="020B0604020202020204" pitchFamily="34" charset="0"/>
                        </a:rPr>
                        <a:t> </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baseline="0">
                          <a:solidFill>
                            <a:srgbClr val="000000"/>
                          </a:solidFill>
                          <a:effectLst/>
                          <a:latin typeface="Arial" panose="020B0604020202020204" pitchFamily="34" charset="0"/>
                          <a:cs typeface="Arial" panose="020B0604020202020204" pitchFamily="34" charset="0"/>
                        </a:rPr>
                        <a:t> </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baseline="0" dirty="0">
                          <a:solidFill>
                            <a:srgbClr val="000000"/>
                          </a:solidFill>
                          <a:effectLst/>
                          <a:latin typeface="Arial" panose="020B0604020202020204" pitchFamily="34" charset="0"/>
                          <a:cs typeface="Arial" panose="020B0604020202020204" pitchFamily="34" charset="0"/>
                        </a:rPr>
                        <a:t> </a:t>
                      </a:r>
                      <a:endParaRPr lang="ru-RU" sz="800" b="0" i="0" u="none" strike="noStrike" baseline="0" dirty="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baseline="0" dirty="0">
                          <a:solidFill>
                            <a:srgbClr val="000000"/>
                          </a:solidFill>
                          <a:effectLst/>
                          <a:latin typeface="Arial" panose="020B0604020202020204" pitchFamily="34" charset="0"/>
                          <a:cs typeface="Arial" panose="020B0604020202020204" pitchFamily="34" charset="0"/>
                        </a:rPr>
                        <a:t> </a:t>
                      </a:r>
                      <a:endParaRPr lang="ru-RU" sz="800" b="0" i="0" u="none" strike="noStrike" baseline="0" dirty="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baseline="0" dirty="0">
                          <a:solidFill>
                            <a:srgbClr val="000000"/>
                          </a:solidFill>
                          <a:effectLst/>
                          <a:latin typeface="Arial" panose="020B0604020202020204" pitchFamily="34" charset="0"/>
                          <a:cs typeface="Arial" panose="020B0604020202020204" pitchFamily="34" charset="0"/>
                        </a:rPr>
                        <a:t> </a:t>
                      </a:r>
                      <a:endParaRPr lang="ru-RU" sz="800" b="0" i="0" u="none" strike="noStrike" baseline="0" dirty="0">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1054196774"/>
                  </a:ext>
                </a:extLst>
              </a:tr>
              <a:tr h="189402">
                <a:tc>
                  <a:txBody>
                    <a:bodyPr/>
                    <a:lstStyle/>
                    <a:p>
                      <a:pPr algn="l" fontAlgn="ctr"/>
                      <a:r>
                        <a:rPr lang="ru-RU" sz="800" b="0" i="0" u="none" strike="noStrike" baseline="0" dirty="0">
                          <a:solidFill>
                            <a:srgbClr val="000000"/>
                          </a:solidFill>
                          <a:effectLst/>
                          <a:latin typeface="Arial" panose="020B0604020202020204" pitchFamily="34" charset="0"/>
                          <a:cs typeface="Arial" panose="020B0604020202020204" pitchFamily="34" charset="0"/>
                        </a:rPr>
                        <a:t> Численность постоянного населения (на конец года)</a:t>
                      </a:r>
                      <a:endParaRPr lang="ru-RU" sz="800" b="0" i="0" u="none" strike="noStrike" baseline="0"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baseline="0" dirty="0">
                          <a:solidFill>
                            <a:srgbClr val="000000"/>
                          </a:solidFill>
                          <a:effectLst/>
                          <a:latin typeface="Arial" panose="020B0604020202020204" pitchFamily="34" charset="0"/>
                          <a:cs typeface="Arial" panose="020B0604020202020204" pitchFamily="34" charset="0"/>
                        </a:rPr>
                        <a:t>человек</a:t>
                      </a:r>
                      <a:endParaRPr lang="ru-RU" sz="800" b="0" i="0" u="none" strike="noStrike" baseline="0" dirty="0">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119 957</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119 089</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119 243</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120 785</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120 838</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122 306</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122 414</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122 864</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123 060</a:t>
                      </a:r>
                    </a:p>
                  </a:txBody>
                  <a:tcPr marL="9525" marR="9525" marT="9525" marB="0" anchor="ctr"/>
                </a:tc>
                <a:extLst>
                  <a:ext uri="{0D108BD9-81ED-4DB2-BD59-A6C34878D82A}">
                    <a16:rowId xmlns:a16="http://schemas.microsoft.com/office/drawing/2014/main" val="3426044676"/>
                  </a:ext>
                </a:extLst>
              </a:tr>
              <a:tr h="188041">
                <a:tc>
                  <a:txBody>
                    <a:bodyPr/>
                    <a:lstStyle/>
                    <a:p>
                      <a:pPr algn="l" fontAlgn="ctr"/>
                      <a:r>
                        <a:rPr lang="ru-RU" sz="800" b="0" i="0" u="none" strike="noStrike" baseline="0" dirty="0">
                          <a:solidFill>
                            <a:srgbClr val="000000"/>
                          </a:solidFill>
                          <a:effectLst/>
                          <a:latin typeface="Arial" panose="020B0604020202020204" pitchFamily="34" charset="0"/>
                          <a:cs typeface="Arial" panose="020B0604020202020204" pitchFamily="34" charset="0"/>
                        </a:rPr>
                        <a:t>Число родившихся</a:t>
                      </a:r>
                      <a:endParaRPr lang="ru-RU" sz="800" b="0" i="0" u="none" strike="noStrike" baseline="0"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baseline="0">
                          <a:solidFill>
                            <a:srgbClr val="000000"/>
                          </a:solidFill>
                          <a:effectLst/>
                          <a:latin typeface="Arial" panose="020B0604020202020204" pitchFamily="34" charset="0"/>
                          <a:cs typeface="Arial" panose="020B0604020202020204" pitchFamily="34" charset="0"/>
                        </a:rPr>
                        <a:t>человек</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828</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881</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919</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920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939</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924</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943</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925</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944</a:t>
                      </a:r>
                    </a:p>
                  </a:txBody>
                  <a:tcPr marL="9525" marR="9525" marT="9525" marB="0" anchor="ctr"/>
                </a:tc>
                <a:extLst>
                  <a:ext uri="{0D108BD9-81ED-4DB2-BD59-A6C34878D82A}">
                    <a16:rowId xmlns:a16="http://schemas.microsoft.com/office/drawing/2014/main" val="3303530368"/>
                  </a:ext>
                </a:extLst>
              </a:tr>
              <a:tr h="370595">
                <a:tc>
                  <a:txBody>
                    <a:bodyPr/>
                    <a:lstStyle/>
                    <a:p>
                      <a:pPr algn="l" fontAlgn="ctr"/>
                      <a:r>
                        <a:rPr lang="ru-RU" sz="800" b="0" i="0" u="none" strike="noStrike" baseline="0">
                          <a:solidFill>
                            <a:srgbClr val="000000"/>
                          </a:solidFill>
                          <a:effectLst/>
                          <a:latin typeface="Arial" panose="020B0604020202020204" pitchFamily="34" charset="0"/>
                          <a:cs typeface="Arial" panose="020B0604020202020204" pitchFamily="34" charset="0"/>
                        </a:rPr>
                        <a:t>Общий коэффициент рождаемости</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baseline="0">
                          <a:solidFill>
                            <a:srgbClr val="000000"/>
                          </a:solidFill>
                          <a:effectLst/>
                          <a:latin typeface="Arial" panose="020B0604020202020204" pitchFamily="34" charset="0"/>
                          <a:cs typeface="Arial" panose="020B0604020202020204" pitchFamily="34" charset="0"/>
                        </a:rPr>
                        <a:t>число родившихся на 1000 человек населения</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6,9</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7,4</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7,7</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7,7</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7,8</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7,6</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7,8</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7,5</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7,7</a:t>
                      </a:r>
                    </a:p>
                  </a:txBody>
                  <a:tcPr marL="9525" marR="9525" marT="9525" marB="0" anchor="ctr"/>
                </a:tc>
                <a:extLst>
                  <a:ext uri="{0D108BD9-81ED-4DB2-BD59-A6C34878D82A}">
                    <a16:rowId xmlns:a16="http://schemas.microsoft.com/office/drawing/2014/main" val="1866926461"/>
                  </a:ext>
                </a:extLst>
              </a:tr>
              <a:tr h="208570">
                <a:tc>
                  <a:txBody>
                    <a:bodyPr/>
                    <a:lstStyle/>
                    <a:p>
                      <a:pPr algn="l" fontAlgn="ctr"/>
                      <a:r>
                        <a:rPr lang="ru-RU" sz="800" b="0" i="0" u="none" strike="noStrike" baseline="0">
                          <a:solidFill>
                            <a:srgbClr val="000000"/>
                          </a:solidFill>
                          <a:effectLst/>
                          <a:latin typeface="Arial" panose="020B0604020202020204" pitchFamily="34" charset="0"/>
                          <a:cs typeface="Arial" panose="020B0604020202020204" pitchFamily="34" charset="0"/>
                        </a:rPr>
                        <a:t> Число умерших</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baseline="0">
                          <a:solidFill>
                            <a:srgbClr val="000000"/>
                          </a:solidFill>
                          <a:effectLst/>
                          <a:latin typeface="Arial" panose="020B0604020202020204" pitchFamily="34" charset="0"/>
                          <a:cs typeface="Arial" panose="020B0604020202020204" pitchFamily="34" charset="0"/>
                        </a:rPr>
                        <a:t>человек</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1 078</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1 051</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1 122</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1 106</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1 073</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1 115</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1 080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1 125</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1 084</a:t>
                      </a:r>
                    </a:p>
                  </a:txBody>
                  <a:tcPr marL="9525" marR="9525" marT="9525" marB="0" anchor="ctr"/>
                </a:tc>
                <a:extLst>
                  <a:ext uri="{0D108BD9-81ED-4DB2-BD59-A6C34878D82A}">
                    <a16:rowId xmlns:a16="http://schemas.microsoft.com/office/drawing/2014/main" val="2863614157"/>
                  </a:ext>
                </a:extLst>
              </a:tr>
              <a:tr h="370440">
                <a:tc>
                  <a:txBody>
                    <a:bodyPr/>
                    <a:lstStyle/>
                    <a:p>
                      <a:pPr algn="l" fontAlgn="ctr"/>
                      <a:r>
                        <a:rPr lang="ru-RU" sz="800" b="0" i="0" u="none" strike="noStrike" baseline="0" dirty="0">
                          <a:solidFill>
                            <a:srgbClr val="000000"/>
                          </a:solidFill>
                          <a:effectLst/>
                          <a:latin typeface="Arial" panose="020B0604020202020204" pitchFamily="34" charset="0"/>
                          <a:cs typeface="Arial" panose="020B0604020202020204" pitchFamily="34" charset="0"/>
                        </a:rPr>
                        <a:t>Общий коэффициент смертности</a:t>
                      </a:r>
                      <a:endParaRPr lang="ru-RU" sz="800" b="0" i="0" u="none" strike="noStrike" baseline="0"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baseline="0">
                          <a:solidFill>
                            <a:srgbClr val="000000"/>
                          </a:solidFill>
                          <a:effectLst/>
                          <a:latin typeface="Arial" panose="020B0604020202020204" pitchFamily="34" charset="0"/>
                          <a:cs typeface="Arial" panose="020B0604020202020204" pitchFamily="34" charset="0"/>
                        </a:rPr>
                        <a:t>число умерших на 1000 человек населения</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8,9</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8,8</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9,4</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9,2</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8,9</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9,2</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8,9</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9,2</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8,8</a:t>
                      </a:r>
                    </a:p>
                  </a:txBody>
                  <a:tcPr marL="9525" marR="9525" marT="9525" marB="0" anchor="ctr"/>
                </a:tc>
                <a:extLst>
                  <a:ext uri="{0D108BD9-81ED-4DB2-BD59-A6C34878D82A}">
                    <a16:rowId xmlns:a16="http://schemas.microsoft.com/office/drawing/2014/main" val="1452794486"/>
                  </a:ext>
                </a:extLst>
              </a:tr>
              <a:tr h="283941">
                <a:tc>
                  <a:txBody>
                    <a:bodyPr/>
                    <a:lstStyle/>
                    <a:p>
                      <a:pPr algn="l" fontAlgn="ctr"/>
                      <a:r>
                        <a:rPr lang="ru-RU" sz="800" b="0" i="0" u="none" strike="noStrike" baseline="0">
                          <a:solidFill>
                            <a:srgbClr val="000000"/>
                          </a:solidFill>
                          <a:effectLst/>
                          <a:latin typeface="Arial" panose="020B0604020202020204" pitchFamily="34" charset="0"/>
                          <a:cs typeface="Arial" panose="020B0604020202020204" pitchFamily="34" charset="0"/>
                        </a:rPr>
                        <a:t> Естественный прирост (убыль) населения</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baseline="0">
                          <a:solidFill>
                            <a:srgbClr val="000000"/>
                          </a:solidFill>
                          <a:effectLst/>
                          <a:latin typeface="Arial" panose="020B0604020202020204" pitchFamily="34" charset="0"/>
                          <a:cs typeface="Arial" panose="020B0604020202020204" pitchFamily="34" charset="0"/>
                        </a:rPr>
                        <a:t>человек</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-250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-170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-203</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-186</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-134</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-191</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-137</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-200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-140</a:t>
                      </a:r>
                    </a:p>
                  </a:txBody>
                  <a:tcPr marL="9525" marR="9525" marT="9525" marB="0" anchor="ctr"/>
                </a:tc>
                <a:extLst>
                  <a:ext uri="{0D108BD9-81ED-4DB2-BD59-A6C34878D82A}">
                    <a16:rowId xmlns:a16="http://schemas.microsoft.com/office/drawing/2014/main" val="1968676604"/>
                  </a:ext>
                </a:extLst>
              </a:tr>
              <a:tr h="250094">
                <a:tc>
                  <a:txBody>
                    <a:bodyPr/>
                    <a:lstStyle/>
                    <a:p>
                      <a:pPr algn="l" fontAlgn="ctr"/>
                      <a:r>
                        <a:rPr lang="ru-RU" sz="800" b="0" i="0" u="none" strike="noStrike" baseline="0">
                          <a:solidFill>
                            <a:srgbClr val="000000"/>
                          </a:solidFill>
                          <a:effectLst/>
                          <a:latin typeface="Arial" panose="020B0604020202020204" pitchFamily="34" charset="0"/>
                          <a:cs typeface="Arial" panose="020B0604020202020204" pitchFamily="34" charset="0"/>
                        </a:rPr>
                        <a:t> Коэффициент естественного прироста (убыли) населения</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baseline="0">
                          <a:solidFill>
                            <a:srgbClr val="000000"/>
                          </a:solidFill>
                          <a:effectLst/>
                          <a:latin typeface="Arial" panose="020B0604020202020204" pitchFamily="34" charset="0"/>
                          <a:cs typeface="Arial" panose="020B0604020202020204" pitchFamily="34" charset="0"/>
                        </a:rPr>
                        <a:t>на 1000 человек населения</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-2,1</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-1,4</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-1,7</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-1,5</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-1,1</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-1,6</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-1,1</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-1,6</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-1,1</a:t>
                      </a:r>
                    </a:p>
                  </a:txBody>
                  <a:tcPr marL="9525" marR="9525" marT="9525" marB="0" anchor="ctr"/>
                </a:tc>
                <a:extLst>
                  <a:ext uri="{0D108BD9-81ED-4DB2-BD59-A6C34878D82A}">
                    <a16:rowId xmlns:a16="http://schemas.microsoft.com/office/drawing/2014/main" val="3720615212"/>
                  </a:ext>
                </a:extLst>
              </a:tr>
              <a:tr h="186160">
                <a:tc>
                  <a:txBody>
                    <a:bodyPr/>
                    <a:lstStyle/>
                    <a:p>
                      <a:pPr algn="l" fontAlgn="ctr"/>
                      <a:r>
                        <a:rPr lang="ru-RU" sz="800" b="0" i="0" u="none" strike="noStrike" baseline="0">
                          <a:solidFill>
                            <a:srgbClr val="000000"/>
                          </a:solidFill>
                          <a:effectLst/>
                          <a:latin typeface="Arial" panose="020B0604020202020204" pitchFamily="34" charset="0"/>
                          <a:cs typeface="Arial" panose="020B0604020202020204" pitchFamily="34" charset="0"/>
                        </a:rPr>
                        <a:t> Миграционный прирост (убыль) населения</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baseline="0">
                          <a:solidFill>
                            <a:srgbClr val="000000"/>
                          </a:solidFill>
                          <a:effectLst/>
                          <a:latin typeface="Arial" panose="020B0604020202020204" pitchFamily="34" charset="0"/>
                          <a:cs typeface="Arial" panose="020B0604020202020204" pitchFamily="34" charset="0"/>
                        </a:rPr>
                        <a:t>человек</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-1 535</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-698</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357</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1 728</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1 729</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1 712</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1 713</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758</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786</a:t>
                      </a:r>
                    </a:p>
                  </a:txBody>
                  <a:tcPr marL="9525" marR="9525" marT="9525" marB="0" anchor="ctr"/>
                </a:tc>
                <a:extLst>
                  <a:ext uri="{0D108BD9-81ED-4DB2-BD59-A6C34878D82A}">
                    <a16:rowId xmlns:a16="http://schemas.microsoft.com/office/drawing/2014/main" val="3068271065"/>
                  </a:ext>
                </a:extLst>
              </a:tr>
              <a:tr h="172997">
                <a:tc>
                  <a:txBody>
                    <a:bodyPr/>
                    <a:lstStyle/>
                    <a:p>
                      <a:pPr algn="l" fontAlgn="ctr"/>
                      <a:r>
                        <a:rPr lang="ru-RU" sz="800" b="0" i="0" u="none" strike="noStrike" baseline="0">
                          <a:solidFill>
                            <a:srgbClr val="000000"/>
                          </a:solidFill>
                          <a:effectLst/>
                          <a:latin typeface="Arial" panose="020B0604020202020204" pitchFamily="34" charset="0"/>
                          <a:cs typeface="Arial" panose="020B0604020202020204" pitchFamily="34" charset="0"/>
                        </a:rPr>
                        <a:t>Общий прирост населения</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baseline="0">
                          <a:solidFill>
                            <a:srgbClr val="000000"/>
                          </a:solidFill>
                          <a:effectLst/>
                          <a:latin typeface="Arial" panose="020B0604020202020204" pitchFamily="34" charset="0"/>
                          <a:cs typeface="Arial" panose="020B0604020202020204" pitchFamily="34" charset="0"/>
                        </a:rPr>
                        <a:t>человек</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-1 785</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-868</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154</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1 542</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1 595</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1 521</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1 576</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558</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646</a:t>
                      </a:r>
                    </a:p>
                  </a:txBody>
                  <a:tcPr marL="9525" marR="9525" marT="9525" marB="0" anchor="ctr"/>
                </a:tc>
                <a:extLst>
                  <a:ext uri="{0D108BD9-81ED-4DB2-BD59-A6C34878D82A}">
                    <a16:rowId xmlns:a16="http://schemas.microsoft.com/office/drawing/2014/main" val="1893767417"/>
                  </a:ext>
                </a:extLst>
              </a:tr>
              <a:tr h="355378">
                <a:tc>
                  <a:txBody>
                    <a:bodyPr/>
                    <a:lstStyle/>
                    <a:p>
                      <a:pPr algn="l" fontAlgn="ctr"/>
                      <a:r>
                        <a:rPr lang="ru-RU" sz="800" b="0" i="0" u="none" strike="noStrike" baseline="0">
                          <a:solidFill>
                            <a:srgbClr val="000000"/>
                          </a:solidFill>
                          <a:effectLst/>
                          <a:latin typeface="Arial" panose="020B0604020202020204" pitchFamily="34" charset="0"/>
                          <a:cs typeface="Arial" panose="020B0604020202020204" pitchFamily="34" charset="0"/>
                        </a:rPr>
                        <a:t>Численность постоянного населения (среднегодовая)</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baseline="0">
                          <a:solidFill>
                            <a:srgbClr val="000000"/>
                          </a:solidFill>
                          <a:effectLst/>
                          <a:latin typeface="Arial" panose="020B0604020202020204" pitchFamily="34" charset="0"/>
                          <a:cs typeface="Arial" panose="020B0604020202020204" pitchFamily="34" charset="0"/>
                        </a:rPr>
                        <a:t>человек</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120 849</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119 523</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119 166</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120 014</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120 041</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121 546</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121 626</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122 585</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122 737</a:t>
                      </a:r>
                    </a:p>
                  </a:txBody>
                  <a:tcPr marL="9525" marR="9525" marT="9525" marB="0" anchor="ctr"/>
                </a:tc>
                <a:extLst>
                  <a:ext uri="{0D108BD9-81ED-4DB2-BD59-A6C34878D82A}">
                    <a16:rowId xmlns:a16="http://schemas.microsoft.com/office/drawing/2014/main" val="3815124970"/>
                  </a:ext>
                </a:extLst>
              </a:tr>
              <a:tr h="118140">
                <a:tc>
                  <a:txBody>
                    <a:bodyPr/>
                    <a:lstStyle/>
                    <a:p>
                      <a:pPr algn="l" fontAlgn="ctr"/>
                      <a:r>
                        <a:rPr lang="ru-RU" sz="800" b="1" i="0" u="none" strike="noStrike" dirty="0" smtClean="0">
                          <a:solidFill>
                            <a:srgbClr val="000000"/>
                          </a:solidFill>
                          <a:effectLst/>
                          <a:latin typeface="Arial" panose="020B0604020202020204" pitchFamily="34" charset="0"/>
                          <a:cs typeface="Arial" panose="020B0604020202020204" pitchFamily="34" charset="0"/>
                        </a:rPr>
                        <a:t>Строительство</a:t>
                      </a:r>
                      <a:endParaRPr lang="ru-RU" sz="8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2994916241"/>
                  </a:ext>
                </a:extLst>
              </a:tr>
              <a:tr h="177195">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Объем жилищного строительства</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тыс. кв. м общей площади</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24,51</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132,99</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10,00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30,60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39,52</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23,00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30,31</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40,00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55,24</a:t>
                      </a:r>
                    </a:p>
                  </a:txBody>
                  <a:tcPr marL="9525" marR="9525" marT="9525" marB="0" anchor="ctr"/>
                </a:tc>
                <a:extLst>
                  <a:ext uri="{0D108BD9-81ED-4DB2-BD59-A6C34878D82A}">
                    <a16:rowId xmlns:a16="http://schemas.microsoft.com/office/drawing/2014/main" val="3990522587"/>
                  </a:ext>
                </a:extLst>
              </a:tr>
              <a:tr h="152430">
                <a:tc>
                  <a:txBody>
                    <a:bodyPr/>
                    <a:lstStyle/>
                    <a:p>
                      <a:pPr algn="l" fontAlgn="ctr"/>
                      <a:r>
                        <a:rPr lang="ru-RU" sz="800" b="0" i="0" u="none" strike="noStrike">
                          <a:solidFill>
                            <a:srgbClr val="000000"/>
                          </a:solidFill>
                          <a:effectLst/>
                          <a:latin typeface="Arial" panose="020B0604020202020204" pitchFamily="34" charset="0"/>
                          <a:cs typeface="Arial" panose="020B0604020202020204" pitchFamily="34" charset="0"/>
                        </a:rPr>
                        <a:t>в том числе:</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 </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 </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 </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 </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 </a:t>
                      </a:r>
                    </a:p>
                  </a:txBody>
                  <a:tcPr marL="68580" marR="68580" marT="0" marB="0" anchor="ctr"/>
                </a:tc>
                <a:extLst>
                  <a:ext uri="{0D108BD9-81ED-4DB2-BD59-A6C34878D82A}">
                    <a16:rowId xmlns:a16="http://schemas.microsoft.com/office/drawing/2014/main" val="3588167695"/>
                  </a:ext>
                </a:extLst>
              </a:tr>
              <a:tr h="355378">
                <a:tc>
                  <a:txBody>
                    <a:bodyPr/>
                    <a:lstStyle/>
                    <a:p>
                      <a:pPr algn="l" fontAlgn="ctr"/>
                      <a:r>
                        <a:rPr lang="ru-RU" sz="800" b="0" i="0" u="none" strike="noStrike">
                          <a:solidFill>
                            <a:srgbClr val="000000"/>
                          </a:solidFill>
                          <a:effectLst/>
                          <a:latin typeface="Arial" panose="020B0604020202020204" pitchFamily="34" charset="0"/>
                          <a:cs typeface="Arial" panose="020B0604020202020204" pitchFamily="34" charset="0"/>
                        </a:rPr>
                        <a:t> Ввод общей площади жилых домов, построенных населением</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тыс. кв. м общей площади</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17,11</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14,92</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10,00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7,00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11,00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8,00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13,00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9,00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14,00</a:t>
                      </a:r>
                    </a:p>
                  </a:txBody>
                  <a:tcPr marL="9525" marR="9525" marT="9525" marB="0" anchor="ctr"/>
                </a:tc>
                <a:extLst>
                  <a:ext uri="{0D108BD9-81ED-4DB2-BD59-A6C34878D82A}">
                    <a16:rowId xmlns:a16="http://schemas.microsoft.com/office/drawing/2014/main" val="4128681483"/>
                  </a:ext>
                </a:extLst>
              </a:tr>
              <a:tr h="355378">
                <a:tc>
                  <a:txBody>
                    <a:bodyPr/>
                    <a:lstStyle/>
                    <a:p>
                      <a:pPr algn="l" fontAlgn="ctr"/>
                      <a:r>
                        <a:rPr lang="ru-RU" sz="800" b="0" i="0" u="none" strike="noStrike">
                          <a:solidFill>
                            <a:srgbClr val="000000"/>
                          </a:solidFill>
                          <a:effectLst/>
                          <a:latin typeface="Arial" panose="020B0604020202020204" pitchFamily="34" charset="0"/>
                          <a:cs typeface="Arial" panose="020B0604020202020204" pitchFamily="34" charset="0"/>
                        </a:rPr>
                        <a:t> ввод жилья в многоквартирных жилых домах</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тыс. кв. м общей площади</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7,40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118,07</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23,60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28,52</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15,00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17,31</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31,00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41,24</a:t>
                      </a:r>
                    </a:p>
                  </a:txBody>
                  <a:tcPr marL="9525" marR="9525" marT="9525" marB="0" anchor="ctr"/>
                </a:tc>
                <a:extLst>
                  <a:ext uri="{0D108BD9-81ED-4DB2-BD59-A6C34878D82A}">
                    <a16:rowId xmlns:a16="http://schemas.microsoft.com/office/drawing/2014/main" val="1959896383"/>
                  </a:ext>
                </a:extLst>
              </a:tr>
              <a:tr h="355378">
                <a:tc>
                  <a:txBody>
                    <a:bodyPr/>
                    <a:lstStyle/>
                    <a:p>
                      <a:pPr algn="l" fontAlgn="ctr"/>
                      <a:r>
                        <a:rPr lang="ru-RU" sz="800" b="0" i="0" u="none" strike="noStrike">
                          <a:solidFill>
                            <a:srgbClr val="000000"/>
                          </a:solidFill>
                          <a:effectLst/>
                          <a:latin typeface="Arial" panose="020B0604020202020204" pitchFamily="34" charset="0"/>
                          <a:cs typeface="Arial" panose="020B0604020202020204" pitchFamily="34" charset="0"/>
                        </a:rPr>
                        <a:t>Уровень обеспеченности населения жильем (на конец года)</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кв. м на человека</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31,41</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32,62</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32,66</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32,49</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32,55</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32,28</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32,38</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32,46</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32,66</a:t>
                      </a:r>
                    </a:p>
                  </a:txBody>
                  <a:tcPr marL="9525" marR="9525" marT="9525" marB="0" anchor="ctr"/>
                </a:tc>
                <a:extLst>
                  <a:ext uri="{0D108BD9-81ED-4DB2-BD59-A6C34878D82A}">
                    <a16:rowId xmlns:a16="http://schemas.microsoft.com/office/drawing/2014/main" val="1696624434"/>
                  </a:ext>
                </a:extLst>
              </a:tr>
              <a:tr h="355378">
                <a:tc>
                  <a:txBody>
                    <a:bodyPr/>
                    <a:lstStyle/>
                    <a:p>
                      <a:pPr algn="l" fontAlgn="ctr"/>
                      <a:r>
                        <a:rPr lang="ru-RU" sz="800" b="0" i="0" u="none" strike="noStrike">
                          <a:solidFill>
                            <a:srgbClr val="000000"/>
                          </a:solidFill>
                          <a:effectLst/>
                          <a:latin typeface="Arial" panose="020B0604020202020204" pitchFamily="34" charset="0"/>
                          <a:cs typeface="Arial" panose="020B0604020202020204" pitchFamily="34" charset="0"/>
                        </a:rPr>
                        <a:t>Жилищный фонд на конец года</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тыс. кв. м</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3 767,6</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3 884,1</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3 894,1</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3 924,7</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3 933,6</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3 947,7</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3 963,9</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3 987,7</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4 019,2</a:t>
                      </a:r>
                    </a:p>
                  </a:txBody>
                  <a:tcPr marL="9525" marR="9525" marT="9525" marB="0" anchor="ctr"/>
                </a:tc>
                <a:extLst>
                  <a:ext uri="{0D108BD9-81ED-4DB2-BD59-A6C34878D82A}">
                    <a16:rowId xmlns:a16="http://schemas.microsoft.com/office/drawing/2014/main" val="4290672952"/>
                  </a:ext>
                </a:extLst>
              </a:tr>
            </a:tbl>
          </a:graphicData>
        </a:graphic>
      </p:graphicFrame>
    </p:spTree>
    <p:extLst>
      <p:ext uri="{BB962C8B-B14F-4D97-AF65-F5344CB8AC3E}">
        <p14:creationId xmlns:p14="http://schemas.microsoft.com/office/powerpoint/2010/main" val="89908087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50</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5CBBF417-8587-4569-8449-9B54DF81014F}"/>
              </a:ext>
            </a:extLst>
          </p:cNvPr>
          <p:cNvGraphicFramePr>
            <a:graphicFrameLocks noGrp="1"/>
          </p:cNvGraphicFramePr>
          <p:nvPr>
            <p:ph idx="1"/>
            <p:extLst/>
          </p:nvPr>
        </p:nvGraphicFramePr>
        <p:xfrm>
          <a:off x="325926" y="1140736"/>
          <a:ext cx="11516006" cy="5439724"/>
        </p:xfrm>
        <a:graphic>
          <a:graphicData uri="http://schemas.openxmlformats.org/drawingml/2006/table">
            <a:tbl>
              <a:tblPr>
                <a:tableStyleId>{5C22544A-7EE6-4342-B048-85BDC9FD1C3A}</a:tableStyleId>
              </a:tblPr>
              <a:tblGrid>
                <a:gridCol w="548904">
                  <a:extLst>
                    <a:ext uri="{9D8B030D-6E8A-4147-A177-3AD203B41FA5}">
                      <a16:colId xmlns:a16="http://schemas.microsoft.com/office/drawing/2014/main" val="2934468533"/>
                    </a:ext>
                  </a:extLst>
                </a:gridCol>
                <a:gridCol w="2975060">
                  <a:extLst>
                    <a:ext uri="{9D8B030D-6E8A-4147-A177-3AD203B41FA5}">
                      <a16:colId xmlns:a16="http://schemas.microsoft.com/office/drawing/2014/main" val="2086403084"/>
                    </a:ext>
                  </a:extLst>
                </a:gridCol>
                <a:gridCol w="1119764">
                  <a:extLst>
                    <a:ext uri="{9D8B030D-6E8A-4147-A177-3AD203B41FA5}">
                      <a16:colId xmlns:a16="http://schemas.microsoft.com/office/drawing/2014/main" val="3367119760"/>
                    </a:ext>
                  </a:extLst>
                </a:gridCol>
                <a:gridCol w="944115">
                  <a:extLst>
                    <a:ext uri="{9D8B030D-6E8A-4147-A177-3AD203B41FA5}">
                      <a16:colId xmlns:a16="http://schemas.microsoft.com/office/drawing/2014/main" val="205276218"/>
                    </a:ext>
                  </a:extLst>
                </a:gridCol>
                <a:gridCol w="944115">
                  <a:extLst>
                    <a:ext uri="{9D8B030D-6E8A-4147-A177-3AD203B41FA5}">
                      <a16:colId xmlns:a16="http://schemas.microsoft.com/office/drawing/2014/main" val="4269392862"/>
                    </a:ext>
                  </a:extLst>
                </a:gridCol>
                <a:gridCol w="988027">
                  <a:extLst>
                    <a:ext uri="{9D8B030D-6E8A-4147-A177-3AD203B41FA5}">
                      <a16:colId xmlns:a16="http://schemas.microsoft.com/office/drawing/2014/main" val="1199516679"/>
                    </a:ext>
                  </a:extLst>
                </a:gridCol>
                <a:gridCol w="966071">
                  <a:extLst>
                    <a:ext uri="{9D8B030D-6E8A-4147-A177-3AD203B41FA5}">
                      <a16:colId xmlns:a16="http://schemas.microsoft.com/office/drawing/2014/main" val="668622646"/>
                    </a:ext>
                  </a:extLst>
                </a:gridCol>
                <a:gridCol w="1064874">
                  <a:extLst>
                    <a:ext uri="{9D8B030D-6E8A-4147-A177-3AD203B41FA5}">
                      <a16:colId xmlns:a16="http://schemas.microsoft.com/office/drawing/2014/main" val="2704801557"/>
                    </a:ext>
                  </a:extLst>
                </a:gridCol>
                <a:gridCol w="966071">
                  <a:extLst>
                    <a:ext uri="{9D8B030D-6E8A-4147-A177-3AD203B41FA5}">
                      <a16:colId xmlns:a16="http://schemas.microsoft.com/office/drawing/2014/main" val="1663826247"/>
                    </a:ext>
                  </a:extLst>
                </a:gridCol>
                <a:gridCol w="999005">
                  <a:extLst>
                    <a:ext uri="{9D8B030D-6E8A-4147-A177-3AD203B41FA5}">
                      <a16:colId xmlns:a16="http://schemas.microsoft.com/office/drawing/2014/main" val="3497174290"/>
                    </a:ext>
                  </a:extLst>
                </a:gridCol>
              </a:tblGrid>
              <a:tr h="416652">
                <a:tc>
                  <a:txBody>
                    <a:bodyPr/>
                    <a:lstStyle/>
                    <a:p>
                      <a:pPr algn="ctr" fontAlgn="ctr"/>
                      <a:r>
                        <a:rPr lang="ru-RU" sz="1050" u="none" strike="noStrike" kern="1200" dirty="0">
                          <a:solidFill>
                            <a:schemeClr val="tx1"/>
                          </a:solidFill>
                          <a:effectLst/>
                          <a:latin typeface="+mn-lt"/>
                          <a:ea typeface="+mn-ea"/>
                          <a:cs typeface="+mn-cs"/>
                        </a:rPr>
                        <a:t>№ п/п</a:t>
                      </a:r>
                    </a:p>
                  </a:txBody>
                  <a:tcPr marL="6562" marR="6562" marT="6562" marB="0" anchor="ctr"/>
                </a:tc>
                <a:tc>
                  <a:txBody>
                    <a:bodyPr/>
                    <a:lstStyle/>
                    <a:p>
                      <a:pPr algn="ctr" fontAlgn="ctr"/>
                      <a:r>
                        <a:rPr lang="ru-RU" sz="1050" u="none" strike="noStrike" kern="1200">
                          <a:solidFill>
                            <a:schemeClr val="tx1"/>
                          </a:solidFill>
                          <a:effectLst/>
                          <a:latin typeface="+mn-lt"/>
                          <a:ea typeface="+mn-ea"/>
                          <a:cs typeface="+mn-cs"/>
                        </a:rPr>
                        <a:t>Наименование муниципальной программы/подпрограммы/показателя</a:t>
                      </a:r>
                    </a:p>
                  </a:txBody>
                  <a:tcPr marL="6562" marR="6562" marT="6562" marB="0" anchor="ctr"/>
                </a:tc>
                <a:tc>
                  <a:txBody>
                    <a:bodyPr/>
                    <a:lstStyle/>
                    <a:p>
                      <a:pPr algn="ctr" fontAlgn="ctr"/>
                      <a:r>
                        <a:rPr lang="ru-RU" sz="1050" u="none" strike="noStrike" kern="1200" dirty="0" smtClean="0">
                          <a:solidFill>
                            <a:schemeClr val="tx1"/>
                          </a:solidFill>
                          <a:effectLst/>
                          <a:latin typeface="+mn-lt"/>
                          <a:ea typeface="+mn-ea"/>
                          <a:cs typeface="+mn-cs"/>
                        </a:rPr>
                        <a:t>Вид </a:t>
                      </a:r>
                      <a:r>
                        <a:rPr lang="ru-RU" sz="1050" u="none" strike="noStrike" kern="1200" dirty="0">
                          <a:solidFill>
                            <a:schemeClr val="tx1"/>
                          </a:solidFill>
                          <a:effectLst/>
                          <a:latin typeface="+mn-lt"/>
                          <a:ea typeface="+mn-ea"/>
                          <a:cs typeface="+mn-cs"/>
                        </a:rPr>
                        <a:t>показателя</a:t>
                      </a:r>
                    </a:p>
                  </a:txBody>
                  <a:tcPr marL="6562" marR="6562" marT="6562" marB="0" anchor="ctr"/>
                </a:tc>
                <a:tc>
                  <a:txBody>
                    <a:bodyPr/>
                    <a:lstStyle/>
                    <a:p>
                      <a:pPr algn="ctr" fontAlgn="ctr"/>
                      <a:r>
                        <a:rPr lang="ru-RU" sz="1050" u="none" strike="noStrike" kern="1200">
                          <a:solidFill>
                            <a:schemeClr val="tx1"/>
                          </a:solidFill>
                          <a:effectLst/>
                          <a:latin typeface="+mn-lt"/>
                          <a:ea typeface="+mn-ea"/>
                          <a:cs typeface="+mn-cs"/>
                        </a:rPr>
                        <a:t>Единица измерения</a:t>
                      </a:r>
                    </a:p>
                  </a:txBody>
                  <a:tcPr marL="6562" marR="6562" marT="6562" marB="0" anchor="ctr"/>
                </a:tc>
                <a:tc>
                  <a:txBody>
                    <a:bodyPr/>
                    <a:lstStyle/>
                    <a:p>
                      <a:pPr algn="ctr" fontAlgn="ctr"/>
                      <a:r>
                        <a:rPr lang="ru-RU" sz="1050" u="none" strike="noStrike" kern="1200">
                          <a:solidFill>
                            <a:schemeClr val="tx1"/>
                          </a:solidFill>
                          <a:effectLst/>
                          <a:latin typeface="+mn-lt"/>
                          <a:ea typeface="+mn-ea"/>
                          <a:cs typeface="+mn-cs"/>
                        </a:rPr>
                        <a:t>Базовое значение</a:t>
                      </a:r>
                    </a:p>
                  </a:txBody>
                  <a:tcPr marL="6562" marR="6562" marT="6562" marB="0" anchor="ctr"/>
                </a:tc>
                <a:tc>
                  <a:txBody>
                    <a:bodyPr/>
                    <a:lstStyle/>
                    <a:p>
                      <a:pPr algn="ctr" fontAlgn="ctr"/>
                      <a:r>
                        <a:rPr lang="ru-RU" sz="1050" u="none" strike="noStrike" kern="1200" dirty="0">
                          <a:solidFill>
                            <a:schemeClr val="tx1"/>
                          </a:solidFill>
                          <a:effectLst/>
                          <a:latin typeface="+mn-lt"/>
                          <a:ea typeface="+mn-ea"/>
                          <a:cs typeface="+mn-cs"/>
                        </a:rPr>
                        <a:t>Достигнутое </a:t>
                      </a:r>
                      <a:r>
                        <a:rPr lang="ru-RU" sz="1050" u="none" strike="noStrike" kern="1200" dirty="0" smtClean="0">
                          <a:solidFill>
                            <a:schemeClr val="tx1"/>
                          </a:solidFill>
                          <a:effectLst/>
                          <a:latin typeface="+mn-lt"/>
                          <a:ea typeface="+mn-ea"/>
                          <a:cs typeface="+mn-cs"/>
                        </a:rPr>
                        <a:t>2023 </a:t>
                      </a:r>
                      <a:r>
                        <a:rPr lang="ru-RU" sz="1050" u="none" strike="noStrike" kern="1200" dirty="0">
                          <a:solidFill>
                            <a:schemeClr val="tx1"/>
                          </a:solidFill>
                          <a:effectLst/>
                          <a:latin typeface="+mn-lt"/>
                          <a:ea typeface="+mn-ea"/>
                          <a:cs typeface="+mn-cs"/>
                        </a:rPr>
                        <a:t>года</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2024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2025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2026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2027 </a:t>
                      </a:r>
                      <a:r>
                        <a:rPr lang="ru-RU" sz="1050" b="0" i="0" u="none" strike="noStrike" kern="1200" dirty="0">
                          <a:solidFill>
                            <a:schemeClr val="tx1"/>
                          </a:solidFill>
                          <a:effectLst/>
                          <a:latin typeface="+mn-lt"/>
                          <a:ea typeface="+mn-ea"/>
                          <a:cs typeface="+mn-cs"/>
                        </a:rPr>
                        <a:t>год</a:t>
                      </a:r>
                    </a:p>
                  </a:txBody>
                  <a:tcPr marL="6562" marR="6562" marT="6562" marB="0" anchor="ctr"/>
                </a:tc>
                <a:extLst>
                  <a:ext uri="{0D108BD9-81ED-4DB2-BD59-A6C34878D82A}">
                    <a16:rowId xmlns:a16="http://schemas.microsoft.com/office/drawing/2014/main" val="4139479239"/>
                  </a:ext>
                </a:extLst>
              </a:tr>
              <a:tr h="563375">
                <a:tc>
                  <a:txBody>
                    <a:bodyPr/>
                    <a:lstStyle/>
                    <a:p>
                      <a:pPr algn="ctr" fontAlgn="ctr"/>
                      <a:r>
                        <a:rPr lang="ru-RU" sz="1050" u="none" strike="noStrike" kern="1200" dirty="0" smtClean="0">
                          <a:solidFill>
                            <a:schemeClr val="tx1"/>
                          </a:solidFill>
                          <a:effectLst/>
                          <a:latin typeface="+mn-lt"/>
                          <a:ea typeface="+mn-ea"/>
                          <a:cs typeface="+mn-cs"/>
                        </a:rPr>
                        <a:t>23.</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l" fontAlgn="ctr"/>
                      <a:r>
                        <a:rPr lang="ru-RU" sz="1050" u="none" strike="noStrike" kern="1200" dirty="0" smtClean="0">
                          <a:solidFill>
                            <a:schemeClr val="tx1"/>
                          </a:solidFill>
                          <a:effectLst/>
                          <a:latin typeface="+mn-lt"/>
                          <a:ea typeface="+mn-ea"/>
                          <a:cs typeface="+mn-cs"/>
                        </a:rPr>
                        <a:t>Доля расходов бюджета муниципального образования Московской области на социальную сферу, направляемых на предоставление субсидий СО НКО в сфере культуры</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a:solidFill>
                            <a:schemeClr val="tx1"/>
                          </a:solidFill>
                          <a:effectLst/>
                          <a:latin typeface="+mn-lt"/>
                          <a:ea typeface="+mn-ea"/>
                          <a:cs typeface="+mn-cs"/>
                        </a:rPr>
                        <a:t>Процент</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4123238979"/>
                  </a:ext>
                </a:extLst>
              </a:tr>
              <a:tr h="416652">
                <a:tc>
                  <a:txBody>
                    <a:bodyPr/>
                    <a:lstStyle/>
                    <a:p>
                      <a:pPr algn="ctr" fontAlgn="ctr"/>
                      <a:r>
                        <a:rPr lang="ru-RU" sz="1050" u="none" strike="noStrike" kern="1200" dirty="0" smtClean="0">
                          <a:solidFill>
                            <a:schemeClr val="tx1"/>
                          </a:solidFill>
                          <a:effectLst/>
                          <a:latin typeface="+mn-lt"/>
                          <a:ea typeface="+mn-ea"/>
                          <a:cs typeface="+mn-cs"/>
                        </a:rPr>
                        <a:t>24.</a:t>
                      </a:r>
                      <a:r>
                        <a:rPr lang="ru-RU" sz="1050" u="none" strike="noStrike" kern="1200" dirty="0">
                          <a:solidFill>
                            <a:schemeClr val="tx1"/>
                          </a:solidFill>
                          <a:effectLst/>
                          <a:latin typeface="+mn-lt"/>
                          <a:ea typeface="+mn-ea"/>
                          <a:cs typeface="+mn-cs"/>
                        </a:rPr>
                        <a:t> </a:t>
                      </a:r>
                    </a:p>
                  </a:txBody>
                  <a:tcPr marL="6562" marR="6562" marT="6562" marB="0" anchor="ctr"/>
                </a:tc>
                <a:tc>
                  <a:txBody>
                    <a:bodyPr/>
                    <a:lstStyle/>
                    <a:p>
                      <a:pPr algn="l" fontAlgn="ctr"/>
                      <a:r>
                        <a:rPr lang="ru-RU" sz="1050" u="none" strike="noStrike" kern="1200" dirty="0" smtClean="0">
                          <a:solidFill>
                            <a:schemeClr val="tx1"/>
                          </a:solidFill>
                          <a:effectLst/>
                          <a:latin typeface="+mn-lt"/>
                          <a:ea typeface="+mn-ea"/>
                          <a:cs typeface="+mn-cs"/>
                        </a:rPr>
                        <a:t>Органами местного самоуправления оказана имущественная поддержка СО НКО в сфере культуры</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a:solidFill>
                            <a:schemeClr val="tx1"/>
                          </a:solidFill>
                          <a:effectLst/>
                          <a:latin typeface="+mn-lt"/>
                          <a:ea typeface="+mn-ea"/>
                          <a:cs typeface="+mn-cs"/>
                        </a:rPr>
                        <a:t>единиц</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3619956239"/>
                  </a:ext>
                </a:extLst>
              </a:tr>
              <a:tr h="833304">
                <a:tc>
                  <a:txBody>
                    <a:bodyPr/>
                    <a:lstStyle/>
                    <a:p>
                      <a:pPr algn="ctr" fontAlgn="ctr"/>
                      <a:r>
                        <a:rPr lang="ru-RU" sz="1050" u="none" strike="noStrike" kern="1200" dirty="0" smtClean="0">
                          <a:solidFill>
                            <a:schemeClr val="tx1"/>
                          </a:solidFill>
                          <a:effectLst/>
                          <a:latin typeface="+mn-lt"/>
                          <a:ea typeface="+mn-ea"/>
                          <a:cs typeface="+mn-cs"/>
                        </a:rPr>
                        <a:t>25.</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l" fontAlgn="ctr"/>
                      <a:r>
                        <a:rPr lang="ru-RU" sz="1050" u="none" strike="noStrike" kern="1200" dirty="0" smtClean="0">
                          <a:solidFill>
                            <a:schemeClr val="tx1"/>
                          </a:solidFill>
                          <a:effectLst/>
                          <a:latin typeface="+mn-lt"/>
                          <a:ea typeface="+mn-ea"/>
                          <a:cs typeface="+mn-cs"/>
                        </a:rPr>
                        <a:t>Органами местного самоуправления оказана имущественная поддержка СО НКО в сфере социальной защиты населения</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a:solidFill>
                            <a:schemeClr val="tx1"/>
                          </a:solidFill>
                          <a:effectLst/>
                          <a:latin typeface="+mn-lt"/>
                          <a:ea typeface="+mn-ea"/>
                          <a:cs typeface="+mn-cs"/>
                        </a:rPr>
                        <a:t>единиц</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1</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1</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3659153936"/>
                  </a:ext>
                </a:extLst>
              </a:tr>
              <a:tr h="424031">
                <a:tc>
                  <a:txBody>
                    <a:bodyPr/>
                    <a:lstStyle/>
                    <a:p>
                      <a:pPr algn="ctr" fontAlgn="ctr"/>
                      <a:r>
                        <a:rPr lang="ru-RU" sz="1050" u="none" strike="noStrike" kern="1200" dirty="0">
                          <a:solidFill>
                            <a:schemeClr val="tx1"/>
                          </a:solidFill>
                          <a:effectLst/>
                          <a:latin typeface="+mn-lt"/>
                          <a:ea typeface="+mn-ea"/>
                          <a:cs typeface="+mn-cs"/>
                        </a:rPr>
                        <a:t> </a:t>
                      </a:r>
                      <a:r>
                        <a:rPr lang="ru-RU" sz="1050" u="none" strike="noStrike" kern="1200" dirty="0" smtClean="0">
                          <a:solidFill>
                            <a:schemeClr val="tx1"/>
                          </a:solidFill>
                          <a:effectLst/>
                          <a:latin typeface="+mn-lt"/>
                          <a:ea typeface="+mn-ea"/>
                          <a:cs typeface="+mn-cs"/>
                        </a:rPr>
                        <a:t>26.</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l" fontAlgn="ctr"/>
                      <a:r>
                        <a:rPr lang="ru-RU" sz="1050" u="none" strike="noStrike" kern="1200" dirty="0" smtClean="0">
                          <a:solidFill>
                            <a:schemeClr val="tx1"/>
                          </a:solidFill>
                          <a:effectLst/>
                          <a:latin typeface="+mn-lt"/>
                          <a:ea typeface="+mn-ea"/>
                          <a:cs typeface="+mn-cs"/>
                        </a:rPr>
                        <a:t>Органами местного самоуправления оказана имущественная поддержка СО НКО в сфере физической культуры и спорта</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dirty="0">
                          <a:solidFill>
                            <a:schemeClr val="tx1"/>
                          </a:solidFill>
                          <a:effectLst/>
                          <a:latin typeface="+mn-lt"/>
                          <a:ea typeface="+mn-ea"/>
                          <a:cs typeface="+mn-cs"/>
                        </a:rPr>
                        <a:t>единиц</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3559137948"/>
                  </a:ext>
                </a:extLst>
              </a:tr>
              <a:tr h="833304">
                <a:tc>
                  <a:txBody>
                    <a:bodyPr/>
                    <a:lstStyle/>
                    <a:p>
                      <a:pPr algn="ctr" fontAlgn="ctr"/>
                      <a:r>
                        <a:rPr lang="ru-RU" sz="1050" u="none" strike="noStrike" kern="1200" dirty="0" smtClean="0">
                          <a:solidFill>
                            <a:schemeClr val="tx1"/>
                          </a:solidFill>
                          <a:effectLst/>
                          <a:latin typeface="+mn-lt"/>
                          <a:ea typeface="+mn-ea"/>
                          <a:cs typeface="+mn-cs"/>
                        </a:rPr>
                        <a:t>27.</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l" fontAlgn="ctr"/>
                      <a:r>
                        <a:rPr lang="ru-RU" sz="1050" u="none" strike="noStrike" kern="1200" dirty="0" smtClean="0">
                          <a:solidFill>
                            <a:schemeClr val="tx1"/>
                          </a:solidFill>
                          <a:effectLst/>
                          <a:latin typeface="+mn-lt"/>
                          <a:ea typeface="+mn-ea"/>
                          <a:cs typeface="+mn-cs"/>
                        </a:rPr>
                        <a:t>Органами местного самоуправления оказана имущественная поддержка СО НКО в сфере охраны здоровья</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dirty="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a:solidFill>
                            <a:schemeClr val="tx1"/>
                          </a:solidFill>
                          <a:effectLst/>
                          <a:latin typeface="+mn-lt"/>
                          <a:ea typeface="+mn-ea"/>
                          <a:cs typeface="+mn-cs"/>
                        </a:rPr>
                        <a:t>единиц</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174915009"/>
                  </a:ext>
                </a:extLst>
              </a:tr>
              <a:tr h="833304">
                <a:tc>
                  <a:txBody>
                    <a:bodyPr/>
                    <a:lstStyle/>
                    <a:p>
                      <a:pPr algn="ctr" fontAlgn="ctr"/>
                      <a:r>
                        <a:rPr lang="ru-RU" sz="1050" u="none" strike="noStrike" kern="1200" dirty="0" smtClean="0">
                          <a:solidFill>
                            <a:schemeClr val="tx1"/>
                          </a:solidFill>
                          <a:effectLst/>
                          <a:latin typeface="+mn-lt"/>
                          <a:ea typeface="+mn-ea"/>
                          <a:cs typeface="+mn-cs"/>
                        </a:rPr>
                        <a:t>28.</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l" fontAlgn="ctr"/>
                      <a:r>
                        <a:rPr lang="ru-RU" sz="1050" u="none" strike="noStrike" kern="1200" dirty="0" smtClean="0">
                          <a:solidFill>
                            <a:schemeClr val="tx1"/>
                          </a:solidFill>
                          <a:effectLst/>
                          <a:latin typeface="+mn-lt"/>
                          <a:ea typeface="+mn-ea"/>
                          <a:cs typeface="+mn-cs"/>
                        </a:rPr>
                        <a:t>Органами местного самоуправления оказана имущественная поддержка СО НКО  в сфере образования </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dirty="0">
                          <a:solidFill>
                            <a:schemeClr val="tx1"/>
                          </a:solidFill>
                          <a:effectLst/>
                          <a:latin typeface="+mn-lt"/>
                          <a:ea typeface="+mn-ea"/>
                          <a:cs typeface="+mn-cs"/>
                        </a:rPr>
                        <a:t>единиц</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1</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1</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10006"/>
                  </a:ext>
                </a:extLst>
              </a:tr>
              <a:tr h="833304">
                <a:tc>
                  <a:txBody>
                    <a:bodyPr/>
                    <a:lstStyle/>
                    <a:p>
                      <a:pPr algn="ctr" fontAlgn="ctr"/>
                      <a:r>
                        <a:rPr lang="ru-RU" sz="1050" u="none" strike="noStrike" kern="1200" dirty="0" smtClean="0">
                          <a:solidFill>
                            <a:schemeClr val="tx1"/>
                          </a:solidFill>
                          <a:effectLst/>
                          <a:latin typeface="+mn-lt"/>
                          <a:ea typeface="+mn-ea"/>
                          <a:cs typeface="+mn-cs"/>
                        </a:rPr>
                        <a:t>29</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l" fontAlgn="ctr"/>
                      <a:r>
                        <a:rPr lang="ru-RU" sz="1050" u="none" strike="noStrike" kern="1200" dirty="0" smtClean="0">
                          <a:solidFill>
                            <a:schemeClr val="tx1"/>
                          </a:solidFill>
                          <a:effectLst/>
                          <a:latin typeface="+mn-lt"/>
                          <a:ea typeface="+mn-ea"/>
                          <a:cs typeface="+mn-cs"/>
                        </a:rPr>
                        <a:t>Органами местного самоуправления предоставлены площади на льготных условиях или в безвозмездное пользование СО НКО в сфере образования</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dirty="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a:solidFill>
                            <a:schemeClr val="tx1"/>
                          </a:solidFill>
                          <a:effectLst/>
                          <a:latin typeface="+mn-lt"/>
                          <a:ea typeface="+mn-ea"/>
                          <a:cs typeface="+mn-cs"/>
                        </a:rPr>
                        <a:t>Квадратный метр</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439,8</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439,8</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335709298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51</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4FCCD0B2-FBB2-413A-AF3B-25F95D47359D}"/>
              </a:ext>
            </a:extLst>
          </p:cNvPr>
          <p:cNvGraphicFramePr>
            <a:graphicFrameLocks noGrp="1"/>
          </p:cNvGraphicFramePr>
          <p:nvPr>
            <p:ph idx="1"/>
            <p:extLst/>
          </p:nvPr>
        </p:nvGraphicFramePr>
        <p:xfrm>
          <a:off x="360951" y="1025515"/>
          <a:ext cx="11486819" cy="5269145"/>
        </p:xfrm>
        <a:graphic>
          <a:graphicData uri="http://schemas.openxmlformats.org/drawingml/2006/table">
            <a:tbl>
              <a:tblPr>
                <a:tableStyleId>{5C22544A-7EE6-4342-B048-85BDC9FD1C3A}</a:tableStyleId>
              </a:tblPr>
              <a:tblGrid>
                <a:gridCol w="547512">
                  <a:extLst>
                    <a:ext uri="{9D8B030D-6E8A-4147-A177-3AD203B41FA5}">
                      <a16:colId xmlns:a16="http://schemas.microsoft.com/office/drawing/2014/main" val="2235633175"/>
                    </a:ext>
                  </a:extLst>
                </a:gridCol>
                <a:gridCol w="2967520">
                  <a:extLst>
                    <a:ext uri="{9D8B030D-6E8A-4147-A177-3AD203B41FA5}">
                      <a16:colId xmlns:a16="http://schemas.microsoft.com/office/drawing/2014/main" val="2123909385"/>
                    </a:ext>
                  </a:extLst>
                </a:gridCol>
                <a:gridCol w="1116927">
                  <a:extLst>
                    <a:ext uri="{9D8B030D-6E8A-4147-A177-3AD203B41FA5}">
                      <a16:colId xmlns:a16="http://schemas.microsoft.com/office/drawing/2014/main" val="2730474434"/>
                    </a:ext>
                  </a:extLst>
                </a:gridCol>
                <a:gridCol w="941721">
                  <a:extLst>
                    <a:ext uri="{9D8B030D-6E8A-4147-A177-3AD203B41FA5}">
                      <a16:colId xmlns:a16="http://schemas.microsoft.com/office/drawing/2014/main" val="3008445256"/>
                    </a:ext>
                  </a:extLst>
                </a:gridCol>
                <a:gridCol w="941721">
                  <a:extLst>
                    <a:ext uri="{9D8B030D-6E8A-4147-A177-3AD203B41FA5}">
                      <a16:colId xmlns:a16="http://schemas.microsoft.com/office/drawing/2014/main" val="2542217"/>
                    </a:ext>
                  </a:extLst>
                </a:gridCol>
                <a:gridCol w="985523">
                  <a:extLst>
                    <a:ext uri="{9D8B030D-6E8A-4147-A177-3AD203B41FA5}">
                      <a16:colId xmlns:a16="http://schemas.microsoft.com/office/drawing/2014/main" val="1075950243"/>
                    </a:ext>
                  </a:extLst>
                </a:gridCol>
                <a:gridCol w="963623">
                  <a:extLst>
                    <a:ext uri="{9D8B030D-6E8A-4147-A177-3AD203B41FA5}">
                      <a16:colId xmlns:a16="http://schemas.microsoft.com/office/drawing/2014/main" val="2601223943"/>
                    </a:ext>
                  </a:extLst>
                </a:gridCol>
                <a:gridCol w="1062175">
                  <a:extLst>
                    <a:ext uri="{9D8B030D-6E8A-4147-A177-3AD203B41FA5}">
                      <a16:colId xmlns:a16="http://schemas.microsoft.com/office/drawing/2014/main" val="3315385014"/>
                    </a:ext>
                  </a:extLst>
                </a:gridCol>
                <a:gridCol w="963623">
                  <a:extLst>
                    <a:ext uri="{9D8B030D-6E8A-4147-A177-3AD203B41FA5}">
                      <a16:colId xmlns:a16="http://schemas.microsoft.com/office/drawing/2014/main" val="114862555"/>
                    </a:ext>
                  </a:extLst>
                </a:gridCol>
                <a:gridCol w="996474">
                  <a:extLst>
                    <a:ext uri="{9D8B030D-6E8A-4147-A177-3AD203B41FA5}">
                      <a16:colId xmlns:a16="http://schemas.microsoft.com/office/drawing/2014/main" val="822611927"/>
                    </a:ext>
                  </a:extLst>
                </a:gridCol>
              </a:tblGrid>
              <a:tr h="729500">
                <a:tc>
                  <a:txBody>
                    <a:bodyPr/>
                    <a:lstStyle/>
                    <a:p>
                      <a:pPr algn="ctr" fontAlgn="ctr"/>
                      <a:r>
                        <a:rPr lang="ru-RU" sz="1050" u="none" strike="noStrike" kern="1200" dirty="0">
                          <a:solidFill>
                            <a:schemeClr val="tx1"/>
                          </a:solidFill>
                          <a:effectLst/>
                          <a:latin typeface="+mn-lt"/>
                          <a:ea typeface="+mn-ea"/>
                          <a:cs typeface="+mn-cs"/>
                        </a:rPr>
                        <a:t>№ п/п</a:t>
                      </a:r>
                    </a:p>
                  </a:txBody>
                  <a:tcPr marL="3956" marR="3956" marT="3956" marB="0" anchor="ctr"/>
                </a:tc>
                <a:tc>
                  <a:txBody>
                    <a:bodyPr/>
                    <a:lstStyle/>
                    <a:p>
                      <a:pPr algn="ctr" fontAlgn="ctr"/>
                      <a:r>
                        <a:rPr lang="ru-RU" sz="1050" u="none" strike="noStrike" kern="1200" dirty="0">
                          <a:solidFill>
                            <a:schemeClr val="tx1"/>
                          </a:solidFill>
                          <a:effectLst/>
                          <a:latin typeface="+mn-lt"/>
                          <a:ea typeface="+mn-ea"/>
                          <a:cs typeface="+mn-cs"/>
                        </a:rPr>
                        <a:t>Наименование муниципальной программы/подпрограммы/показателя</a:t>
                      </a:r>
                    </a:p>
                  </a:txBody>
                  <a:tcPr marL="3956" marR="3956" marT="3956" marB="0" anchor="ctr"/>
                </a:tc>
                <a:tc>
                  <a:txBody>
                    <a:bodyPr/>
                    <a:lstStyle/>
                    <a:p>
                      <a:pPr algn="ctr" fontAlgn="ctr"/>
                      <a:r>
                        <a:rPr lang="ru-RU" sz="1050" u="none" strike="noStrike" kern="1200" dirty="0" smtClean="0">
                          <a:solidFill>
                            <a:schemeClr val="tx1"/>
                          </a:solidFill>
                          <a:effectLst/>
                          <a:latin typeface="+mn-lt"/>
                          <a:ea typeface="+mn-ea"/>
                          <a:cs typeface="+mn-cs"/>
                        </a:rPr>
                        <a:t>Вид </a:t>
                      </a:r>
                      <a:r>
                        <a:rPr lang="ru-RU" sz="1050" u="none" strike="noStrike" kern="1200" dirty="0">
                          <a:solidFill>
                            <a:schemeClr val="tx1"/>
                          </a:solidFill>
                          <a:effectLst/>
                          <a:latin typeface="+mn-lt"/>
                          <a:ea typeface="+mn-ea"/>
                          <a:cs typeface="+mn-cs"/>
                        </a:rPr>
                        <a:t>показателя</a:t>
                      </a:r>
                    </a:p>
                  </a:txBody>
                  <a:tcPr marL="3956" marR="3956" marT="3956" marB="0" anchor="ctr"/>
                </a:tc>
                <a:tc>
                  <a:txBody>
                    <a:bodyPr/>
                    <a:lstStyle/>
                    <a:p>
                      <a:pPr algn="ctr" fontAlgn="ctr"/>
                      <a:r>
                        <a:rPr lang="ru-RU" sz="1050" u="none" strike="noStrike" kern="1200" dirty="0">
                          <a:solidFill>
                            <a:schemeClr val="tx1"/>
                          </a:solidFill>
                          <a:effectLst/>
                          <a:latin typeface="+mn-lt"/>
                          <a:ea typeface="+mn-ea"/>
                          <a:cs typeface="+mn-cs"/>
                        </a:rPr>
                        <a:t>Единица измерения</a:t>
                      </a:r>
                    </a:p>
                  </a:txBody>
                  <a:tcPr marL="3956" marR="3956" marT="3956" marB="0" anchor="ctr"/>
                </a:tc>
                <a:tc>
                  <a:txBody>
                    <a:bodyPr/>
                    <a:lstStyle/>
                    <a:p>
                      <a:pPr algn="ctr" fontAlgn="ctr"/>
                      <a:r>
                        <a:rPr lang="ru-RU" sz="1050" u="none" strike="noStrike" kern="1200" dirty="0">
                          <a:solidFill>
                            <a:schemeClr val="tx1"/>
                          </a:solidFill>
                          <a:effectLst/>
                          <a:latin typeface="+mn-lt"/>
                          <a:ea typeface="+mn-ea"/>
                          <a:cs typeface="+mn-cs"/>
                        </a:rPr>
                        <a:t>Базовое значение</a:t>
                      </a:r>
                    </a:p>
                  </a:txBody>
                  <a:tcPr marL="3956" marR="3956" marT="3956" marB="0" anchor="ctr"/>
                </a:tc>
                <a:tc>
                  <a:txBody>
                    <a:bodyPr/>
                    <a:lstStyle/>
                    <a:p>
                      <a:pPr algn="ctr" fontAlgn="ctr"/>
                      <a:r>
                        <a:rPr lang="ru-RU" sz="1050" u="none" strike="noStrike" kern="1200" dirty="0">
                          <a:solidFill>
                            <a:schemeClr val="tx1"/>
                          </a:solidFill>
                          <a:effectLst/>
                          <a:latin typeface="+mn-lt"/>
                          <a:ea typeface="+mn-ea"/>
                          <a:cs typeface="+mn-cs"/>
                        </a:rPr>
                        <a:t>Достигнутое </a:t>
                      </a:r>
                    </a:p>
                    <a:p>
                      <a:pPr algn="ctr" fontAlgn="ctr"/>
                      <a:r>
                        <a:rPr lang="ru-RU" sz="1050" u="none" strike="noStrike" kern="1200" dirty="0" smtClean="0">
                          <a:solidFill>
                            <a:schemeClr val="tx1"/>
                          </a:solidFill>
                          <a:effectLst/>
                          <a:latin typeface="+mn-lt"/>
                          <a:ea typeface="+mn-ea"/>
                          <a:cs typeface="+mn-cs"/>
                        </a:rPr>
                        <a:t>2023 </a:t>
                      </a:r>
                      <a:r>
                        <a:rPr lang="ru-RU" sz="1050" u="none" strike="noStrike" kern="1200" dirty="0">
                          <a:solidFill>
                            <a:schemeClr val="tx1"/>
                          </a:solidFill>
                          <a:effectLst/>
                          <a:latin typeface="+mn-lt"/>
                          <a:ea typeface="+mn-ea"/>
                          <a:cs typeface="+mn-cs"/>
                        </a:rPr>
                        <a:t>года</a:t>
                      </a:r>
                    </a:p>
                  </a:txBody>
                  <a:tcPr marL="3956" marR="3956" marT="3956"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2024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2025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2026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2027 </a:t>
                      </a:r>
                      <a:r>
                        <a:rPr lang="ru-RU" sz="1050" b="0" i="0" u="none" strike="noStrike" kern="1200" dirty="0">
                          <a:solidFill>
                            <a:schemeClr val="tx1"/>
                          </a:solidFill>
                          <a:effectLst/>
                          <a:latin typeface="+mn-lt"/>
                          <a:ea typeface="+mn-ea"/>
                          <a:cs typeface="+mn-cs"/>
                        </a:rPr>
                        <a:t>год</a:t>
                      </a:r>
                    </a:p>
                  </a:txBody>
                  <a:tcPr marL="6562" marR="6562" marT="6562" marB="0" anchor="ctr"/>
                </a:tc>
                <a:extLst>
                  <a:ext uri="{0D108BD9-81ED-4DB2-BD59-A6C34878D82A}">
                    <a16:rowId xmlns:a16="http://schemas.microsoft.com/office/drawing/2014/main" val="3532003137"/>
                  </a:ext>
                </a:extLst>
              </a:tr>
              <a:tr h="1066938">
                <a:tc>
                  <a:txBody>
                    <a:bodyPr/>
                    <a:lstStyle/>
                    <a:p>
                      <a:pPr algn="ctr" fontAlgn="ctr"/>
                      <a:r>
                        <a:rPr lang="ru-RU" sz="1050" u="none" strike="noStrike" kern="1200" dirty="0" smtClean="0">
                          <a:solidFill>
                            <a:schemeClr val="tx1"/>
                          </a:solidFill>
                          <a:effectLst/>
                          <a:latin typeface="+mn-lt"/>
                          <a:ea typeface="+mn-ea"/>
                          <a:cs typeface="+mn-cs"/>
                        </a:rPr>
                        <a:t>30.</a:t>
                      </a:r>
                      <a:endParaRPr lang="ru-RU" sz="1050" u="none" strike="noStrike" kern="1200" dirty="0">
                        <a:solidFill>
                          <a:schemeClr val="tx1"/>
                        </a:solidFill>
                        <a:effectLst/>
                        <a:latin typeface="+mn-lt"/>
                        <a:ea typeface="+mn-ea"/>
                        <a:cs typeface="+mn-cs"/>
                      </a:endParaRPr>
                    </a:p>
                  </a:txBody>
                  <a:tcPr marL="3956" marR="3956" marT="3956" marB="0" anchor="ctr"/>
                </a:tc>
                <a:tc>
                  <a:txBody>
                    <a:bodyPr/>
                    <a:lstStyle/>
                    <a:p>
                      <a:pPr algn="l" fontAlgn="ctr"/>
                      <a:r>
                        <a:rPr lang="ru-RU" sz="1050" u="none" strike="noStrike" kern="1200" dirty="0" smtClean="0">
                          <a:solidFill>
                            <a:schemeClr val="tx1"/>
                          </a:solidFill>
                          <a:effectLst/>
                          <a:latin typeface="+mn-lt"/>
                          <a:ea typeface="+mn-ea"/>
                          <a:cs typeface="+mn-cs"/>
                        </a:rPr>
                        <a:t>Органами местного самоуправления предоставлены площади на льготных условиях или в безвозмездное пользование СО НКО в сфере социальной защиты населения </a:t>
                      </a:r>
                      <a:endParaRPr lang="ru-RU" sz="1050" u="none" strike="noStrike" kern="1200" dirty="0">
                        <a:solidFill>
                          <a:schemeClr val="tx1"/>
                        </a:solidFill>
                        <a:effectLst/>
                        <a:latin typeface="+mn-lt"/>
                        <a:ea typeface="+mn-ea"/>
                        <a:cs typeface="+mn-cs"/>
                      </a:endParaRPr>
                    </a:p>
                  </a:txBody>
                  <a:tcPr marL="3956" marR="3956" marT="3956" marB="0" anchor="ctr"/>
                </a:tc>
                <a:tc>
                  <a:txBody>
                    <a:bodyPr/>
                    <a:lstStyle/>
                    <a:p>
                      <a:pPr algn="ctr" fontAlgn="ctr"/>
                      <a:r>
                        <a:rPr lang="ru-RU" sz="1050" u="none" strike="noStrike" kern="1200" dirty="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3956" marR="3956" marT="3956" marB="0" anchor="ctr"/>
                </a:tc>
                <a:tc>
                  <a:txBody>
                    <a:bodyPr/>
                    <a:lstStyle/>
                    <a:p>
                      <a:pPr algn="ctr" fontAlgn="ctr"/>
                      <a:r>
                        <a:rPr lang="ru-RU" sz="1050" u="none" strike="noStrike" kern="1200">
                          <a:solidFill>
                            <a:schemeClr val="tx1"/>
                          </a:solidFill>
                          <a:effectLst/>
                          <a:latin typeface="+mn-lt"/>
                          <a:ea typeface="+mn-ea"/>
                          <a:cs typeface="+mn-cs"/>
                        </a:rPr>
                        <a:t>Квадратный метр</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76,0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76,0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3731270659"/>
                  </a:ext>
                </a:extLst>
              </a:tr>
              <a:tr h="1066938">
                <a:tc>
                  <a:txBody>
                    <a:bodyPr/>
                    <a:lstStyle/>
                    <a:p>
                      <a:pPr algn="ctr" fontAlgn="ctr"/>
                      <a:r>
                        <a:rPr lang="ru-RU" sz="1050" u="none" strike="noStrike" kern="1200" dirty="0" smtClean="0">
                          <a:solidFill>
                            <a:schemeClr val="tx1"/>
                          </a:solidFill>
                          <a:effectLst/>
                          <a:latin typeface="+mn-lt"/>
                          <a:ea typeface="+mn-ea"/>
                          <a:cs typeface="+mn-cs"/>
                        </a:rPr>
                        <a:t>31.</a:t>
                      </a:r>
                      <a:endParaRPr lang="ru-RU" sz="1050" u="none" strike="noStrike" kern="1200" dirty="0">
                        <a:solidFill>
                          <a:schemeClr val="tx1"/>
                        </a:solidFill>
                        <a:effectLst/>
                        <a:latin typeface="+mn-lt"/>
                        <a:ea typeface="+mn-ea"/>
                        <a:cs typeface="+mn-cs"/>
                      </a:endParaRPr>
                    </a:p>
                  </a:txBody>
                  <a:tcPr marL="3956" marR="3956" marT="3956" marB="0" anchor="ctr"/>
                </a:tc>
                <a:tc>
                  <a:txBody>
                    <a:bodyPr/>
                    <a:lstStyle/>
                    <a:p>
                      <a:pPr algn="l" fontAlgn="ctr"/>
                      <a:r>
                        <a:rPr lang="ru-RU" sz="1050" u="none" strike="noStrike" kern="1200" dirty="0" smtClean="0">
                          <a:solidFill>
                            <a:schemeClr val="tx1"/>
                          </a:solidFill>
                          <a:effectLst/>
                          <a:latin typeface="+mn-lt"/>
                          <a:ea typeface="+mn-ea"/>
                          <a:cs typeface="+mn-cs"/>
                        </a:rPr>
                        <a:t>Органами местного самоуправления предоставлены площади на льготных условиях или в безвозмездное пользование СО НКО в сфере физической культуры и спорта</a:t>
                      </a:r>
                      <a:endParaRPr lang="ru-RU" sz="1050" u="none" strike="noStrike" kern="1200" dirty="0">
                        <a:solidFill>
                          <a:schemeClr val="tx1"/>
                        </a:solidFill>
                        <a:effectLst/>
                        <a:latin typeface="+mn-lt"/>
                        <a:ea typeface="+mn-ea"/>
                        <a:cs typeface="+mn-cs"/>
                      </a:endParaRPr>
                    </a:p>
                  </a:txBody>
                  <a:tcPr marL="3956" marR="3956" marT="3956" marB="0" anchor="ctr"/>
                </a:tc>
                <a:tc>
                  <a:txBody>
                    <a:bodyPr/>
                    <a:lstStyle/>
                    <a:p>
                      <a:pPr algn="ctr" fontAlgn="ctr"/>
                      <a:r>
                        <a:rPr lang="ru-RU" sz="1050" u="none" strike="noStrike" kern="1200" dirty="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3956" marR="3956" marT="3956" marB="0" anchor="ctr"/>
                </a:tc>
                <a:tc>
                  <a:txBody>
                    <a:bodyPr/>
                    <a:lstStyle/>
                    <a:p>
                      <a:pPr algn="ctr" fontAlgn="ctr"/>
                      <a:r>
                        <a:rPr lang="ru-RU" sz="1050" u="none" strike="noStrike" kern="1200">
                          <a:solidFill>
                            <a:schemeClr val="tx1"/>
                          </a:solidFill>
                          <a:effectLst/>
                          <a:latin typeface="+mn-lt"/>
                          <a:ea typeface="+mn-ea"/>
                          <a:cs typeface="+mn-cs"/>
                        </a:rPr>
                        <a:t>Квадратный метр</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3504795247"/>
                  </a:ext>
                </a:extLst>
              </a:tr>
              <a:tr h="801923">
                <a:tc>
                  <a:txBody>
                    <a:bodyPr/>
                    <a:lstStyle/>
                    <a:p>
                      <a:pPr algn="ctr" fontAlgn="ctr"/>
                      <a:r>
                        <a:rPr lang="ru-RU" sz="1050" u="none" strike="noStrike" kern="1200" dirty="0" smtClean="0">
                          <a:solidFill>
                            <a:schemeClr val="tx1"/>
                          </a:solidFill>
                          <a:effectLst/>
                          <a:latin typeface="+mn-lt"/>
                          <a:ea typeface="+mn-ea"/>
                          <a:cs typeface="+mn-cs"/>
                        </a:rPr>
                        <a:t>32.</a:t>
                      </a:r>
                      <a:endParaRPr lang="ru-RU" sz="1050" u="none" strike="noStrike" kern="1200" dirty="0">
                        <a:solidFill>
                          <a:schemeClr val="tx1"/>
                        </a:solidFill>
                        <a:effectLst/>
                        <a:latin typeface="+mn-lt"/>
                        <a:ea typeface="+mn-ea"/>
                        <a:cs typeface="+mn-cs"/>
                      </a:endParaRPr>
                    </a:p>
                  </a:txBody>
                  <a:tcPr marL="3956" marR="3956" marT="3956" marB="0" anchor="ctr"/>
                </a:tc>
                <a:tc>
                  <a:txBody>
                    <a:bodyPr/>
                    <a:lstStyle/>
                    <a:p>
                      <a:pPr algn="l" fontAlgn="ctr"/>
                      <a:r>
                        <a:rPr lang="ru-RU" sz="1050" u="none" strike="noStrike" kern="1200" dirty="0" smtClean="0">
                          <a:solidFill>
                            <a:schemeClr val="tx1"/>
                          </a:solidFill>
                          <a:effectLst/>
                          <a:latin typeface="+mn-lt"/>
                          <a:ea typeface="+mn-ea"/>
                          <a:cs typeface="+mn-cs"/>
                        </a:rPr>
                        <a:t>Органами местного самоуправления предоставлены площади на льготных условиях или в безвозмездное пользование СО НКО в сфере охраны здоровья</a:t>
                      </a:r>
                      <a:endParaRPr lang="ru-RU" sz="1050" u="none" strike="noStrike" kern="1200" dirty="0">
                        <a:solidFill>
                          <a:schemeClr val="tx1"/>
                        </a:solidFill>
                        <a:effectLst/>
                        <a:latin typeface="+mn-lt"/>
                        <a:ea typeface="+mn-ea"/>
                        <a:cs typeface="+mn-cs"/>
                      </a:endParaRPr>
                    </a:p>
                  </a:txBody>
                  <a:tcPr marL="3956" marR="3956" marT="3956" marB="0" anchor="ctr"/>
                </a:tc>
                <a:tc>
                  <a:txBody>
                    <a:bodyPr/>
                    <a:lstStyle/>
                    <a:p>
                      <a:pPr algn="ctr" fontAlgn="ct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3956" marR="3956" marT="3956" marB="0" anchor="ctr"/>
                </a:tc>
                <a:tc>
                  <a:txBody>
                    <a:bodyPr/>
                    <a:lstStyle/>
                    <a:p>
                      <a:pPr algn="ctr" fontAlgn="ctr"/>
                      <a:r>
                        <a:rPr lang="ru-RU" sz="1050" u="none" strike="noStrike" kern="1200" dirty="0">
                          <a:solidFill>
                            <a:schemeClr val="tx1"/>
                          </a:solidFill>
                          <a:effectLst/>
                          <a:latin typeface="+mn-lt"/>
                          <a:ea typeface="+mn-ea"/>
                          <a:cs typeface="+mn-cs"/>
                        </a:rPr>
                        <a:t>Квадратный метр</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380456921"/>
                  </a:ext>
                </a:extLst>
              </a:tr>
              <a:tr h="801923">
                <a:tc>
                  <a:txBody>
                    <a:bodyPr/>
                    <a:lstStyle/>
                    <a:p>
                      <a:pPr algn="ctr" fontAlgn="ctr"/>
                      <a:r>
                        <a:rPr lang="ru-RU" sz="1050" u="none" strike="noStrike" kern="1200" dirty="0" smtClean="0">
                          <a:solidFill>
                            <a:schemeClr val="tx1"/>
                          </a:solidFill>
                          <a:effectLst/>
                          <a:latin typeface="+mn-lt"/>
                          <a:ea typeface="+mn-ea"/>
                          <a:cs typeface="+mn-cs"/>
                        </a:rPr>
                        <a:t>33.</a:t>
                      </a:r>
                      <a:endParaRPr lang="ru-RU" sz="1050" u="none" strike="noStrike" kern="1200" dirty="0">
                        <a:solidFill>
                          <a:schemeClr val="tx1"/>
                        </a:solidFill>
                        <a:effectLst/>
                        <a:latin typeface="+mn-lt"/>
                        <a:ea typeface="+mn-ea"/>
                        <a:cs typeface="+mn-cs"/>
                      </a:endParaRPr>
                    </a:p>
                  </a:txBody>
                  <a:tcPr marL="3956" marR="3956" marT="3956" marB="0" anchor="ctr"/>
                </a:tc>
                <a:tc>
                  <a:txBody>
                    <a:bodyPr/>
                    <a:lstStyle/>
                    <a:p>
                      <a:pPr algn="l" fontAlgn="ctr"/>
                      <a:r>
                        <a:rPr lang="ru-RU" sz="1050" u="none" strike="noStrike" kern="1200" dirty="0" smtClean="0">
                          <a:solidFill>
                            <a:schemeClr val="tx1"/>
                          </a:solidFill>
                          <a:effectLst/>
                          <a:latin typeface="+mn-lt"/>
                          <a:ea typeface="+mn-ea"/>
                          <a:cs typeface="+mn-cs"/>
                        </a:rPr>
                        <a:t>Органами местного самоуправления предоставлены площади на льготных условиях или в безвозмездное пользование СО НКО в сфере культуры</a:t>
                      </a:r>
                      <a:endParaRPr lang="ru-RU" sz="1050" u="none" strike="noStrike" kern="1200" dirty="0">
                        <a:solidFill>
                          <a:schemeClr val="tx1"/>
                        </a:solidFill>
                        <a:effectLst/>
                        <a:latin typeface="+mn-lt"/>
                        <a:ea typeface="+mn-ea"/>
                        <a:cs typeface="+mn-cs"/>
                      </a:endParaRPr>
                    </a:p>
                  </a:txBody>
                  <a:tcPr marL="3956" marR="3956" marT="3956" marB="0" anchor="ctr"/>
                </a:tc>
                <a:tc>
                  <a:txBody>
                    <a:bodyPr/>
                    <a:lstStyle/>
                    <a:p>
                      <a:pPr algn="ctr" fontAlgn="ct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3956" marR="3956" marT="3956" marB="0" anchor="ctr"/>
                </a:tc>
                <a:tc>
                  <a:txBody>
                    <a:bodyPr/>
                    <a:lstStyle/>
                    <a:p>
                      <a:pPr algn="ctr" fontAlgn="ctr"/>
                      <a:r>
                        <a:rPr lang="ru-RU" sz="1050" u="none" strike="noStrike" kern="1200">
                          <a:solidFill>
                            <a:schemeClr val="tx1"/>
                          </a:solidFill>
                          <a:effectLst/>
                          <a:latin typeface="+mn-lt"/>
                          <a:ea typeface="+mn-ea"/>
                          <a:cs typeface="+mn-cs"/>
                        </a:rPr>
                        <a:t>Квадратный метр</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1595170965"/>
                  </a:ext>
                </a:extLst>
              </a:tr>
              <a:tr h="801923">
                <a:tc>
                  <a:txBody>
                    <a:bodyPr/>
                    <a:lstStyle/>
                    <a:p>
                      <a:pPr algn="ctr" fontAlgn="ctr"/>
                      <a:r>
                        <a:rPr lang="ru-RU" sz="1050" u="none" strike="noStrike" kern="1200" dirty="0" smtClean="0">
                          <a:solidFill>
                            <a:schemeClr val="tx1"/>
                          </a:solidFill>
                          <a:effectLst/>
                          <a:latin typeface="+mn-lt"/>
                          <a:ea typeface="+mn-ea"/>
                          <a:cs typeface="+mn-cs"/>
                        </a:rPr>
                        <a:t>34.</a:t>
                      </a:r>
                      <a:endParaRPr lang="ru-RU" sz="1050" u="none" strike="noStrike" kern="1200" dirty="0">
                        <a:solidFill>
                          <a:schemeClr val="tx1"/>
                        </a:solidFill>
                        <a:effectLst/>
                        <a:latin typeface="+mn-lt"/>
                        <a:ea typeface="+mn-ea"/>
                        <a:cs typeface="+mn-cs"/>
                      </a:endParaRPr>
                    </a:p>
                  </a:txBody>
                  <a:tcPr marL="3956" marR="3956" marT="3956" marB="0" anchor="ctr"/>
                </a:tc>
                <a:tc>
                  <a:txBody>
                    <a:bodyPr/>
                    <a:lstStyle/>
                    <a:p>
                      <a:pPr algn="l" fontAlgn="ctr"/>
                      <a:r>
                        <a:rPr lang="ru-RU" sz="1050" u="none" strike="noStrike" kern="1200" dirty="0" smtClean="0">
                          <a:solidFill>
                            <a:schemeClr val="tx1"/>
                          </a:solidFill>
                          <a:effectLst/>
                          <a:latin typeface="+mn-lt"/>
                          <a:ea typeface="+mn-ea"/>
                          <a:cs typeface="+mn-cs"/>
                        </a:rPr>
                        <a:t>Доля СО НКО на территории муниципального образования, получивших статус исполнителя общественно полезных услуг</a:t>
                      </a:r>
                      <a:endParaRPr lang="ru-RU" sz="1050" u="none" strike="noStrike" kern="1200" dirty="0">
                        <a:solidFill>
                          <a:schemeClr val="tx1"/>
                        </a:solidFill>
                        <a:effectLst/>
                        <a:latin typeface="+mn-lt"/>
                        <a:ea typeface="+mn-ea"/>
                        <a:cs typeface="+mn-cs"/>
                      </a:endParaRPr>
                    </a:p>
                  </a:txBody>
                  <a:tcPr marL="3956" marR="3956" marT="3956" marB="0" anchor="ctr"/>
                </a:tc>
                <a:tc>
                  <a:txBody>
                    <a:bodyPr/>
                    <a:lstStyle/>
                    <a:p>
                      <a:pPr algn="ctr" fontAlgn="ctr"/>
                      <a:r>
                        <a:rPr lang="ru-RU" sz="1050" u="none" strike="noStrike" kern="1200" dirty="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3956" marR="3956" marT="3956" marB="0" anchor="ctr"/>
                </a:tc>
                <a:tc>
                  <a:txBody>
                    <a:bodyPr/>
                    <a:lstStyle/>
                    <a:p>
                      <a:pPr algn="ctr" fontAlgn="ctr"/>
                      <a:r>
                        <a:rPr lang="ru-RU" sz="1050" u="none" strike="noStrike" kern="1200">
                          <a:solidFill>
                            <a:schemeClr val="tx1"/>
                          </a:solidFill>
                          <a:effectLst/>
                          <a:latin typeface="+mn-lt"/>
                          <a:ea typeface="+mn-ea"/>
                          <a:cs typeface="+mn-cs"/>
                        </a:rPr>
                        <a:t>Процент</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135634147"/>
                  </a:ext>
                </a:extLst>
              </a:tr>
            </a:tbl>
          </a:graphicData>
        </a:graphic>
      </p:graphicFrame>
    </p:spTree>
    <p:extLst>
      <p:ext uri="{BB962C8B-B14F-4D97-AF65-F5344CB8AC3E}">
        <p14:creationId xmlns:p14="http://schemas.microsoft.com/office/powerpoint/2010/main" val="322348673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52</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12A9337E-9882-48DE-9D85-1916C8349415}"/>
              </a:ext>
            </a:extLst>
          </p:cNvPr>
          <p:cNvGraphicFramePr>
            <a:graphicFrameLocks noGrp="1"/>
          </p:cNvGraphicFramePr>
          <p:nvPr>
            <p:ph idx="1"/>
            <p:extLst/>
          </p:nvPr>
        </p:nvGraphicFramePr>
        <p:xfrm>
          <a:off x="298289" y="968725"/>
          <a:ext cx="11516009" cy="5678545"/>
        </p:xfrm>
        <a:graphic>
          <a:graphicData uri="http://schemas.openxmlformats.org/drawingml/2006/table">
            <a:tbl>
              <a:tblPr>
                <a:tableStyleId>{5C22544A-7EE6-4342-B048-85BDC9FD1C3A}</a:tableStyleId>
              </a:tblPr>
              <a:tblGrid>
                <a:gridCol w="447669">
                  <a:extLst>
                    <a:ext uri="{9D8B030D-6E8A-4147-A177-3AD203B41FA5}">
                      <a16:colId xmlns:a16="http://schemas.microsoft.com/office/drawing/2014/main" val="1318627726"/>
                    </a:ext>
                  </a:extLst>
                </a:gridCol>
                <a:gridCol w="3076293">
                  <a:extLst>
                    <a:ext uri="{9D8B030D-6E8A-4147-A177-3AD203B41FA5}">
                      <a16:colId xmlns:a16="http://schemas.microsoft.com/office/drawing/2014/main" val="3883882158"/>
                    </a:ext>
                  </a:extLst>
                </a:gridCol>
                <a:gridCol w="1119765">
                  <a:extLst>
                    <a:ext uri="{9D8B030D-6E8A-4147-A177-3AD203B41FA5}">
                      <a16:colId xmlns:a16="http://schemas.microsoft.com/office/drawing/2014/main" val="1916999183"/>
                    </a:ext>
                  </a:extLst>
                </a:gridCol>
                <a:gridCol w="944116">
                  <a:extLst>
                    <a:ext uri="{9D8B030D-6E8A-4147-A177-3AD203B41FA5}">
                      <a16:colId xmlns:a16="http://schemas.microsoft.com/office/drawing/2014/main" val="1937155797"/>
                    </a:ext>
                  </a:extLst>
                </a:gridCol>
                <a:gridCol w="944116">
                  <a:extLst>
                    <a:ext uri="{9D8B030D-6E8A-4147-A177-3AD203B41FA5}">
                      <a16:colId xmlns:a16="http://schemas.microsoft.com/office/drawing/2014/main" val="2600267931"/>
                    </a:ext>
                  </a:extLst>
                </a:gridCol>
                <a:gridCol w="988028">
                  <a:extLst>
                    <a:ext uri="{9D8B030D-6E8A-4147-A177-3AD203B41FA5}">
                      <a16:colId xmlns:a16="http://schemas.microsoft.com/office/drawing/2014/main" val="2065554136"/>
                    </a:ext>
                  </a:extLst>
                </a:gridCol>
                <a:gridCol w="966072">
                  <a:extLst>
                    <a:ext uri="{9D8B030D-6E8A-4147-A177-3AD203B41FA5}">
                      <a16:colId xmlns:a16="http://schemas.microsoft.com/office/drawing/2014/main" val="987040081"/>
                    </a:ext>
                  </a:extLst>
                </a:gridCol>
                <a:gridCol w="1064874">
                  <a:extLst>
                    <a:ext uri="{9D8B030D-6E8A-4147-A177-3AD203B41FA5}">
                      <a16:colId xmlns:a16="http://schemas.microsoft.com/office/drawing/2014/main" val="2429974602"/>
                    </a:ext>
                  </a:extLst>
                </a:gridCol>
                <a:gridCol w="966072">
                  <a:extLst>
                    <a:ext uri="{9D8B030D-6E8A-4147-A177-3AD203B41FA5}">
                      <a16:colId xmlns:a16="http://schemas.microsoft.com/office/drawing/2014/main" val="961206953"/>
                    </a:ext>
                  </a:extLst>
                </a:gridCol>
                <a:gridCol w="999004">
                  <a:extLst>
                    <a:ext uri="{9D8B030D-6E8A-4147-A177-3AD203B41FA5}">
                      <a16:colId xmlns:a16="http://schemas.microsoft.com/office/drawing/2014/main" val="3224791457"/>
                    </a:ext>
                  </a:extLst>
                </a:gridCol>
              </a:tblGrid>
              <a:tr h="330311">
                <a:tc>
                  <a:txBody>
                    <a:bodyPr/>
                    <a:lstStyle/>
                    <a:p>
                      <a:pPr algn="ctr" fontAlgn="ctr"/>
                      <a:r>
                        <a:rPr lang="ru-RU" sz="1050" u="none" strike="noStrike" kern="1200" dirty="0">
                          <a:solidFill>
                            <a:schemeClr val="tx1"/>
                          </a:solidFill>
                          <a:effectLst/>
                          <a:latin typeface="+mn-lt"/>
                          <a:ea typeface="+mn-ea"/>
                          <a:cs typeface="+mn-cs"/>
                        </a:rPr>
                        <a:t>№ п/п</a:t>
                      </a:r>
                    </a:p>
                  </a:txBody>
                  <a:tcPr marL="3974" marR="3974" marT="3974" marB="0" anchor="ctr"/>
                </a:tc>
                <a:tc>
                  <a:txBody>
                    <a:bodyPr/>
                    <a:lstStyle/>
                    <a:p>
                      <a:pPr algn="ctr" fontAlgn="ctr"/>
                      <a:r>
                        <a:rPr lang="ru-RU" sz="1050" u="none" strike="noStrike" kern="1200" dirty="0">
                          <a:solidFill>
                            <a:schemeClr val="tx1"/>
                          </a:solidFill>
                          <a:effectLst/>
                          <a:latin typeface="+mn-lt"/>
                          <a:ea typeface="+mn-ea"/>
                          <a:cs typeface="+mn-cs"/>
                        </a:rPr>
                        <a:t>Наименование муниципальной программы/подпрограммы/показателя</a:t>
                      </a:r>
                    </a:p>
                  </a:txBody>
                  <a:tcPr marL="3974" marR="3974" marT="3974" marB="0" anchor="ctr"/>
                </a:tc>
                <a:tc>
                  <a:txBody>
                    <a:bodyPr/>
                    <a:lstStyle/>
                    <a:p>
                      <a:pPr algn="ctr" fontAlgn="ctr"/>
                      <a:r>
                        <a:rPr lang="ru-RU" sz="1050" u="none" strike="noStrike" kern="1200" dirty="0" smtClean="0">
                          <a:solidFill>
                            <a:schemeClr val="tx1"/>
                          </a:solidFill>
                          <a:effectLst/>
                          <a:latin typeface="+mn-lt"/>
                          <a:ea typeface="+mn-ea"/>
                          <a:cs typeface="+mn-cs"/>
                        </a:rPr>
                        <a:t>Вид </a:t>
                      </a:r>
                      <a:r>
                        <a:rPr lang="ru-RU" sz="1050" u="none" strike="noStrike" kern="1200" dirty="0">
                          <a:solidFill>
                            <a:schemeClr val="tx1"/>
                          </a:solidFill>
                          <a:effectLst/>
                          <a:latin typeface="+mn-lt"/>
                          <a:ea typeface="+mn-ea"/>
                          <a:cs typeface="+mn-cs"/>
                        </a:rPr>
                        <a:t>показателя</a:t>
                      </a:r>
                    </a:p>
                  </a:txBody>
                  <a:tcPr marL="3974" marR="3974" marT="3974" marB="0" anchor="ctr"/>
                </a:tc>
                <a:tc>
                  <a:txBody>
                    <a:bodyPr/>
                    <a:lstStyle/>
                    <a:p>
                      <a:pPr algn="ctr" fontAlgn="ctr"/>
                      <a:r>
                        <a:rPr lang="ru-RU" sz="1050" u="none" strike="noStrike" kern="1200" dirty="0">
                          <a:solidFill>
                            <a:schemeClr val="tx1"/>
                          </a:solidFill>
                          <a:effectLst/>
                          <a:latin typeface="+mn-lt"/>
                          <a:ea typeface="+mn-ea"/>
                          <a:cs typeface="+mn-cs"/>
                        </a:rPr>
                        <a:t>Единица измерения</a:t>
                      </a:r>
                    </a:p>
                  </a:txBody>
                  <a:tcPr marL="3974" marR="3974" marT="3974" marB="0" anchor="ctr"/>
                </a:tc>
                <a:tc>
                  <a:txBody>
                    <a:bodyPr/>
                    <a:lstStyle/>
                    <a:p>
                      <a:pPr algn="ctr" fontAlgn="ctr"/>
                      <a:r>
                        <a:rPr lang="ru-RU" sz="1050" u="none" strike="noStrike" kern="1200">
                          <a:solidFill>
                            <a:schemeClr val="tx1"/>
                          </a:solidFill>
                          <a:effectLst/>
                          <a:latin typeface="+mn-lt"/>
                          <a:ea typeface="+mn-ea"/>
                          <a:cs typeface="+mn-cs"/>
                        </a:rPr>
                        <a:t>Базовое значение</a:t>
                      </a:r>
                    </a:p>
                  </a:txBody>
                  <a:tcPr marL="3974" marR="3974" marT="3974" marB="0" anchor="ctr"/>
                </a:tc>
                <a:tc>
                  <a:txBody>
                    <a:bodyPr/>
                    <a:lstStyle/>
                    <a:p>
                      <a:pPr algn="ctr" fontAlgn="ctr"/>
                      <a:r>
                        <a:rPr lang="ru-RU" sz="1050" u="none" strike="noStrike" kern="1200" dirty="0">
                          <a:solidFill>
                            <a:schemeClr val="tx1"/>
                          </a:solidFill>
                          <a:effectLst/>
                          <a:latin typeface="+mn-lt"/>
                          <a:ea typeface="+mn-ea"/>
                          <a:cs typeface="+mn-cs"/>
                        </a:rPr>
                        <a:t>Достигнутое </a:t>
                      </a:r>
                    </a:p>
                    <a:p>
                      <a:pPr algn="ctr" fontAlgn="ctr"/>
                      <a:r>
                        <a:rPr lang="ru-RU" sz="1050" u="none" strike="noStrike" kern="1200" dirty="0" smtClean="0">
                          <a:solidFill>
                            <a:schemeClr val="tx1"/>
                          </a:solidFill>
                          <a:effectLst/>
                          <a:latin typeface="+mn-lt"/>
                          <a:ea typeface="+mn-ea"/>
                          <a:cs typeface="+mn-cs"/>
                        </a:rPr>
                        <a:t>2023 </a:t>
                      </a:r>
                      <a:r>
                        <a:rPr lang="ru-RU" sz="1050" u="none" strike="noStrike" kern="1200" dirty="0">
                          <a:solidFill>
                            <a:schemeClr val="tx1"/>
                          </a:solidFill>
                          <a:effectLst/>
                          <a:latin typeface="+mn-lt"/>
                          <a:ea typeface="+mn-ea"/>
                          <a:cs typeface="+mn-cs"/>
                        </a:rPr>
                        <a:t>года</a:t>
                      </a:r>
                    </a:p>
                  </a:txBody>
                  <a:tcPr marL="3974" marR="3974" marT="3974"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2024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2025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2026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2027 </a:t>
                      </a:r>
                      <a:r>
                        <a:rPr lang="ru-RU" sz="1050" b="0" i="0" u="none" strike="noStrike" kern="1200" dirty="0">
                          <a:solidFill>
                            <a:schemeClr val="tx1"/>
                          </a:solidFill>
                          <a:effectLst/>
                          <a:latin typeface="+mn-lt"/>
                          <a:ea typeface="+mn-ea"/>
                          <a:cs typeface="+mn-cs"/>
                        </a:rPr>
                        <a:t>год</a:t>
                      </a:r>
                    </a:p>
                  </a:txBody>
                  <a:tcPr marL="6562" marR="6562" marT="6562" marB="0" anchor="ctr"/>
                </a:tc>
                <a:extLst>
                  <a:ext uri="{0D108BD9-81ED-4DB2-BD59-A6C34878D82A}">
                    <a16:rowId xmlns:a16="http://schemas.microsoft.com/office/drawing/2014/main" val="2978550102"/>
                  </a:ext>
                </a:extLst>
              </a:tr>
              <a:tr h="280854">
                <a:tc>
                  <a:txBody>
                    <a:bodyPr/>
                    <a:lstStyle/>
                    <a:p>
                      <a:pPr algn="ctr" fontAlgn="ctr"/>
                      <a:r>
                        <a:rPr lang="ru-RU" sz="1050" u="none" strike="noStrike" kern="1200" dirty="0">
                          <a:solidFill>
                            <a:schemeClr val="tx1"/>
                          </a:solidFill>
                          <a:effectLst/>
                          <a:latin typeface="+mn-lt"/>
                          <a:ea typeface="+mn-ea"/>
                          <a:cs typeface="+mn-cs"/>
                        </a:rPr>
                        <a:t>5</a:t>
                      </a:r>
                    </a:p>
                  </a:txBody>
                  <a:tcPr marL="3974" marR="3974" marT="3974" marB="0" anchor="ctr"/>
                </a:tc>
                <a:tc>
                  <a:txBody>
                    <a:bodyPr/>
                    <a:lstStyle/>
                    <a:p>
                      <a:pPr algn="l" fontAlgn="ctr"/>
                      <a:r>
                        <a:rPr lang="ru-RU" sz="1050" u="none" strike="noStrike" kern="1200" dirty="0">
                          <a:solidFill>
                            <a:schemeClr val="tx1"/>
                          </a:solidFill>
                          <a:effectLst/>
                          <a:latin typeface="+mn-lt"/>
                          <a:ea typeface="+mn-ea"/>
                          <a:cs typeface="+mn-cs"/>
                        </a:rPr>
                        <a:t>Муниципальная программа «Спорт»</a:t>
                      </a:r>
                    </a:p>
                  </a:txBody>
                  <a:tcPr marL="3974" marR="3974" marT="3974" marB="0" anchor="ctr"/>
                </a:tc>
                <a:tc>
                  <a:txBody>
                    <a:bodyPr/>
                    <a:lstStyle/>
                    <a:p>
                      <a:pPr algn="ctr" fontAlgn="ctr"/>
                      <a:r>
                        <a:rPr lang="ru-RU" sz="1050" u="none" strike="noStrike" kern="1200">
                          <a:solidFill>
                            <a:schemeClr val="tx1"/>
                          </a:solidFill>
                          <a:effectLst/>
                          <a:latin typeface="+mn-lt"/>
                          <a:ea typeface="+mn-ea"/>
                          <a:cs typeface="+mn-cs"/>
                        </a:rPr>
                        <a:t> </a:t>
                      </a:r>
                    </a:p>
                  </a:txBody>
                  <a:tcPr marL="3974" marR="3974" marT="3974" marB="0" anchor="ctr"/>
                </a:tc>
                <a:tc>
                  <a:txBody>
                    <a:bodyPr/>
                    <a:lstStyle/>
                    <a:p>
                      <a:pPr algn="ctr" fontAlgn="ctr"/>
                      <a:r>
                        <a:rPr lang="ru-RU" sz="1050" u="none" strike="noStrike" kern="1200" dirty="0">
                          <a:solidFill>
                            <a:schemeClr val="tx1"/>
                          </a:solidFill>
                          <a:effectLst/>
                          <a:latin typeface="+mn-lt"/>
                          <a:ea typeface="+mn-ea"/>
                          <a:cs typeface="+mn-cs"/>
                        </a:rPr>
                        <a:t> </a:t>
                      </a:r>
                    </a:p>
                  </a:txBody>
                  <a:tcPr marL="3974" marR="3974" marT="3974" marB="0" anchor="ctr"/>
                </a:tc>
                <a:tc>
                  <a:txBody>
                    <a:bodyPr/>
                    <a:lstStyle/>
                    <a:p>
                      <a:pPr algn="ctr" fontAlgn="ctr"/>
                      <a:r>
                        <a:rPr lang="ru-RU" sz="1050" u="none" strike="noStrike" kern="1200" dirty="0">
                          <a:solidFill>
                            <a:schemeClr val="tx1"/>
                          </a:solidFill>
                          <a:effectLst/>
                          <a:latin typeface="+mn-lt"/>
                          <a:ea typeface="+mn-ea"/>
                          <a:cs typeface="+mn-cs"/>
                        </a:rPr>
                        <a:t> </a:t>
                      </a:r>
                    </a:p>
                  </a:txBody>
                  <a:tcPr marL="3974" marR="3974" marT="3974" marB="0" anchor="ctr"/>
                </a:tc>
                <a:tc>
                  <a:txBody>
                    <a:bodyPr/>
                    <a:lstStyle/>
                    <a:p>
                      <a:pPr algn="ctr" fontAlgn="ctr"/>
                      <a:r>
                        <a:rPr lang="ru-RU" sz="1050" u="none" strike="noStrike" kern="1200" dirty="0">
                          <a:solidFill>
                            <a:schemeClr val="tx1"/>
                          </a:solidFill>
                          <a:effectLst/>
                          <a:latin typeface="+mn-lt"/>
                          <a:ea typeface="+mn-ea"/>
                          <a:cs typeface="+mn-cs"/>
                        </a:rPr>
                        <a:t> </a:t>
                      </a:r>
                    </a:p>
                  </a:txBody>
                  <a:tcPr marL="3974" marR="3974" marT="3974" marB="0" anchor="ctr"/>
                </a:tc>
                <a:tc>
                  <a:txBody>
                    <a:bodyPr/>
                    <a:lstStyle/>
                    <a:p>
                      <a:pPr algn="ctr" fontAlgn="ctr"/>
                      <a:r>
                        <a:rPr lang="ru-RU" sz="1050" u="none" strike="noStrike" kern="1200" dirty="0">
                          <a:solidFill>
                            <a:schemeClr val="tx1"/>
                          </a:solidFill>
                          <a:effectLst/>
                          <a:latin typeface="+mn-lt"/>
                          <a:ea typeface="+mn-ea"/>
                          <a:cs typeface="+mn-cs"/>
                        </a:rPr>
                        <a:t> </a:t>
                      </a:r>
                    </a:p>
                  </a:txBody>
                  <a:tcPr marL="3974" marR="3974" marT="3974" marB="0" anchor="ctr"/>
                </a:tc>
                <a:tc>
                  <a:txBody>
                    <a:bodyPr/>
                    <a:lstStyle/>
                    <a:p>
                      <a:pPr algn="ctr" fontAlgn="ctr"/>
                      <a:r>
                        <a:rPr lang="ru-RU" sz="1050" u="none" strike="noStrike" kern="1200" dirty="0">
                          <a:solidFill>
                            <a:schemeClr val="tx1"/>
                          </a:solidFill>
                          <a:effectLst/>
                          <a:latin typeface="+mn-lt"/>
                          <a:ea typeface="+mn-ea"/>
                          <a:cs typeface="+mn-cs"/>
                        </a:rPr>
                        <a:t> </a:t>
                      </a:r>
                    </a:p>
                  </a:txBody>
                  <a:tcPr marL="3974" marR="3974" marT="3974" marB="0" anchor="ctr"/>
                </a:tc>
                <a:tc>
                  <a:txBody>
                    <a:bodyPr/>
                    <a:lstStyle/>
                    <a:p>
                      <a:pPr algn="ctr" fontAlgn="ctr"/>
                      <a:r>
                        <a:rPr lang="ru-RU" sz="1050" u="none" strike="noStrike" kern="1200">
                          <a:solidFill>
                            <a:schemeClr val="tx1"/>
                          </a:solidFill>
                          <a:effectLst/>
                          <a:latin typeface="+mn-lt"/>
                          <a:ea typeface="+mn-ea"/>
                          <a:cs typeface="+mn-cs"/>
                        </a:rPr>
                        <a:t> </a:t>
                      </a:r>
                    </a:p>
                  </a:txBody>
                  <a:tcPr marL="3974" marR="3974" marT="3974" marB="0" anchor="ctr"/>
                </a:tc>
                <a:tc>
                  <a:txBody>
                    <a:bodyPr/>
                    <a:lstStyle/>
                    <a:p>
                      <a:pPr algn="ctr" fontAlgn="ctr"/>
                      <a:r>
                        <a:rPr lang="ru-RU" sz="1050" u="none" strike="noStrike" kern="1200">
                          <a:solidFill>
                            <a:schemeClr val="tx1"/>
                          </a:solidFill>
                          <a:effectLst/>
                          <a:latin typeface="+mn-lt"/>
                          <a:ea typeface="+mn-ea"/>
                          <a:cs typeface="+mn-cs"/>
                        </a:rPr>
                        <a:t> </a:t>
                      </a:r>
                    </a:p>
                  </a:txBody>
                  <a:tcPr marL="3974" marR="3974" marT="3974" marB="0" anchor="ctr"/>
                </a:tc>
                <a:extLst>
                  <a:ext uri="{0D108BD9-81ED-4DB2-BD59-A6C34878D82A}">
                    <a16:rowId xmlns:a16="http://schemas.microsoft.com/office/drawing/2014/main" val="101205908"/>
                  </a:ext>
                </a:extLst>
              </a:tr>
              <a:tr h="628969">
                <a:tc>
                  <a:txBody>
                    <a:bodyPr/>
                    <a:lstStyle/>
                    <a:p>
                      <a:pPr algn="ctr" fontAlgn="ctr"/>
                      <a:r>
                        <a:rPr lang="ru-RU" sz="1050" u="none" strike="noStrike" kern="1200" dirty="0" smtClean="0">
                          <a:solidFill>
                            <a:schemeClr val="tx1"/>
                          </a:solidFill>
                          <a:effectLst/>
                          <a:latin typeface="+mn-lt"/>
                          <a:ea typeface="+mn-ea"/>
                          <a:cs typeface="+mn-cs"/>
                        </a:rPr>
                        <a:t>1</a:t>
                      </a:r>
                      <a:r>
                        <a:rPr lang="ru-RU" sz="1050" u="none" strike="noStrike" kern="1200" dirty="0">
                          <a:solidFill>
                            <a:schemeClr val="tx1"/>
                          </a:solidFill>
                          <a:effectLst/>
                          <a:latin typeface="+mn-lt"/>
                          <a:ea typeface="+mn-ea"/>
                          <a:cs typeface="+mn-cs"/>
                        </a:rPr>
                        <a:t>.</a:t>
                      </a:r>
                    </a:p>
                  </a:txBody>
                  <a:tcPr marL="3974" marR="3974" marT="3974" marB="0" anchor="ctr"/>
                </a:tc>
                <a:tc>
                  <a:txBody>
                    <a:bodyPr/>
                    <a:lstStyle/>
                    <a:p>
                      <a:pPr algn="l" fontAlgn="ctr"/>
                      <a:r>
                        <a:rPr lang="ru-RU" sz="1050" u="none" strike="noStrike" kern="1200" dirty="0" smtClean="0">
                          <a:solidFill>
                            <a:schemeClr val="tx1"/>
                          </a:solidFill>
                          <a:effectLst/>
                          <a:latin typeface="+mn-lt"/>
                          <a:ea typeface="+mn-ea"/>
                          <a:cs typeface="+mn-cs"/>
                        </a:rPr>
                        <a:t>Уровень обеспеченности граждан спортивными сооружениями исходя из единовременной пропускной способности объектов спорта</a:t>
                      </a:r>
                      <a:endParaRPr lang="ru-RU" sz="105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50" u="none" strike="noStrike" kern="1200" dirty="0">
                          <a:solidFill>
                            <a:schemeClr val="tx1"/>
                          </a:solidFill>
                          <a:effectLst/>
                          <a:latin typeface="+mn-lt"/>
                          <a:ea typeface="+mn-ea"/>
                          <a:cs typeface="+mn-cs"/>
                        </a:rPr>
                        <a:t>Процент</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31,5</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45,5</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45,5</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45,5</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45,5</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45,5</a:t>
                      </a:r>
                    </a:p>
                  </a:txBody>
                  <a:tcPr marL="9525" marR="9525" marT="9525" marB="0" anchor="ctr"/>
                </a:tc>
                <a:extLst>
                  <a:ext uri="{0D108BD9-81ED-4DB2-BD59-A6C34878D82A}">
                    <a16:rowId xmlns:a16="http://schemas.microsoft.com/office/drawing/2014/main" val="1704025541"/>
                  </a:ext>
                </a:extLst>
              </a:tr>
              <a:tr h="678584">
                <a:tc>
                  <a:txBody>
                    <a:bodyPr/>
                    <a:lstStyle/>
                    <a:p>
                      <a:pPr algn="ctr" fontAlgn="ctr"/>
                      <a:r>
                        <a:rPr lang="ru-RU" sz="1050" u="none" strike="noStrike" kern="1200" dirty="0" smtClean="0">
                          <a:solidFill>
                            <a:schemeClr val="tx1"/>
                          </a:solidFill>
                          <a:effectLst/>
                          <a:latin typeface="+mn-lt"/>
                          <a:ea typeface="+mn-ea"/>
                          <a:cs typeface="+mn-cs"/>
                        </a:rPr>
                        <a:t>2</a:t>
                      </a:r>
                      <a:r>
                        <a:rPr lang="ru-RU" sz="1050" u="none" strike="noStrike" kern="1200" dirty="0">
                          <a:solidFill>
                            <a:schemeClr val="tx1"/>
                          </a:solidFill>
                          <a:effectLst/>
                          <a:latin typeface="+mn-lt"/>
                          <a:ea typeface="+mn-ea"/>
                          <a:cs typeface="+mn-cs"/>
                        </a:rPr>
                        <a:t>.</a:t>
                      </a:r>
                    </a:p>
                  </a:txBody>
                  <a:tcPr marL="3974" marR="3974" marT="3974" marB="0" anchor="ctr"/>
                </a:tc>
                <a:tc>
                  <a:txBody>
                    <a:bodyPr/>
                    <a:lstStyle/>
                    <a:p>
                      <a:pPr algn="l" fontAlgn="ctr"/>
                      <a:r>
                        <a:rPr lang="ru-RU" sz="1050" u="none" strike="noStrike" kern="1200" dirty="0" smtClean="0">
                          <a:solidFill>
                            <a:schemeClr val="tx1"/>
                          </a:solidFill>
                          <a:effectLst/>
                          <a:latin typeface="+mn-lt"/>
                          <a:ea typeface="+mn-ea"/>
                          <a:cs typeface="+mn-cs"/>
                        </a:rPr>
                        <a:t>Сохранена сеть организаций, реализующих дополнительные образовательные программы спортивной подготовки, в ведении органов управления в сфере физической культуры и спорта</a:t>
                      </a:r>
                      <a:endParaRPr lang="ru-RU" sz="1050" u="none" strike="noStrike" kern="1200" dirty="0">
                        <a:solidFill>
                          <a:schemeClr val="tx1"/>
                        </a:solidFill>
                        <a:effectLst/>
                        <a:latin typeface="+mn-lt"/>
                        <a:ea typeface="+mn-ea"/>
                        <a:cs typeface="+mn-cs"/>
                      </a:endParaRPr>
                    </a:p>
                  </a:txBody>
                  <a:tcPr marL="3660" marR="3660" marT="3660" marB="0" anchor="ctr"/>
                </a:tc>
                <a:tc>
                  <a:txBody>
                    <a:bodyPr/>
                    <a:lstStyle/>
                    <a:p>
                      <a:pPr algn="ctr" fontAlgn="ct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3660" marR="3660" marT="3660" marB="0" anchor="ctr"/>
                </a:tc>
                <a:tc>
                  <a:txBody>
                    <a:bodyPr/>
                    <a:lstStyle/>
                    <a:p>
                      <a:pPr algn="ctr" fontAlgn="ctr"/>
                      <a:r>
                        <a:rPr lang="ru-RU" sz="1050" u="none" strike="noStrike" kern="1200">
                          <a:solidFill>
                            <a:schemeClr val="tx1"/>
                          </a:solidFill>
                          <a:effectLst/>
                          <a:latin typeface="+mn-lt"/>
                          <a:ea typeface="+mn-ea"/>
                          <a:cs typeface="+mn-cs"/>
                        </a:rPr>
                        <a:t>Процент</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100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100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100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100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100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100</a:t>
                      </a:r>
                    </a:p>
                  </a:txBody>
                  <a:tcPr marL="9525" marR="9525" marT="9525" marB="0" anchor="ctr"/>
                </a:tc>
                <a:extLst>
                  <a:ext uri="{0D108BD9-81ED-4DB2-BD59-A6C34878D82A}">
                    <a16:rowId xmlns:a16="http://schemas.microsoft.com/office/drawing/2014/main" val="2605203081"/>
                  </a:ext>
                </a:extLst>
              </a:tr>
              <a:tr h="1015947">
                <a:tc>
                  <a:txBody>
                    <a:bodyPr/>
                    <a:lstStyle/>
                    <a:p>
                      <a:pPr algn="ctr" fontAlgn="ctr"/>
                      <a:r>
                        <a:rPr lang="ru-RU" sz="1050" u="none" strike="noStrike" kern="1200" dirty="0" smtClean="0">
                          <a:solidFill>
                            <a:schemeClr val="tx1"/>
                          </a:solidFill>
                          <a:effectLst/>
                          <a:latin typeface="+mn-lt"/>
                          <a:ea typeface="+mn-ea"/>
                          <a:cs typeface="+mn-cs"/>
                        </a:rPr>
                        <a:t>3</a:t>
                      </a:r>
                      <a:r>
                        <a:rPr lang="ru-RU" sz="1050" u="none" strike="noStrike" kern="1200" dirty="0">
                          <a:solidFill>
                            <a:schemeClr val="tx1"/>
                          </a:solidFill>
                          <a:effectLst/>
                          <a:latin typeface="+mn-lt"/>
                          <a:ea typeface="+mn-ea"/>
                          <a:cs typeface="+mn-cs"/>
                        </a:rPr>
                        <a:t>.</a:t>
                      </a:r>
                    </a:p>
                  </a:txBody>
                  <a:tcPr marL="3974" marR="3974" marT="3974" marB="0" anchor="ctr"/>
                </a:tc>
                <a:tc>
                  <a:txBody>
                    <a:bodyPr/>
                    <a:lstStyle/>
                    <a:p>
                      <a:pPr algn="l" fontAlgn="ctr"/>
                      <a:r>
                        <a:rPr lang="ru-RU" sz="1050" u="none" strike="noStrike" kern="1200" dirty="0" smtClean="0">
                          <a:solidFill>
                            <a:schemeClr val="tx1"/>
                          </a:solidFill>
                          <a:effectLst/>
                          <a:latin typeface="+mn-lt"/>
                          <a:ea typeface="+mn-ea"/>
                          <a:cs typeface="+mn-cs"/>
                        </a:rPr>
                        <a:t>Доля жителей муниципального образования  Московской области, систематически занимающихся физической культурой и спортом, в общей численности населения муниципального образования Московской области в возрасте 3-79 лет</a:t>
                      </a:r>
                      <a:endParaRPr lang="ru-RU" sz="1050" u="none" strike="noStrike" kern="1200" dirty="0">
                        <a:solidFill>
                          <a:schemeClr val="tx1"/>
                        </a:solidFill>
                        <a:effectLst/>
                        <a:latin typeface="+mn-lt"/>
                        <a:ea typeface="+mn-ea"/>
                        <a:cs typeface="+mn-cs"/>
                      </a:endParaRPr>
                    </a:p>
                  </a:txBody>
                  <a:tcPr marL="3660" marR="3660" marT="3660" marB="0" anchor="ctr"/>
                </a:tc>
                <a:tc>
                  <a:txBody>
                    <a:bodyPr/>
                    <a:lstStyle/>
                    <a:p>
                      <a:pPr algn="ctr" fontAlgn="ctr"/>
                      <a:r>
                        <a:rPr lang="ru-RU" sz="1050" u="none" strike="noStrike" kern="1200" dirty="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3660" marR="3660" marT="3660" marB="0" anchor="ctr"/>
                </a:tc>
                <a:tc>
                  <a:txBody>
                    <a:bodyPr/>
                    <a:lstStyle/>
                    <a:p>
                      <a:pPr algn="ctr" fontAlgn="ctr"/>
                      <a:r>
                        <a:rPr lang="ru-RU" sz="1050" u="none" strike="noStrike" kern="1200">
                          <a:solidFill>
                            <a:schemeClr val="tx1"/>
                          </a:solidFill>
                          <a:effectLst/>
                          <a:latin typeface="+mn-lt"/>
                          <a:ea typeface="+mn-ea"/>
                          <a:cs typeface="+mn-cs"/>
                        </a:rPr>
                        <a:t>Процент</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65,05</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70,55</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71</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71,5</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72</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72,5</a:t>
                      </a:r>
                    </a:p>
                  </a:txBody>
                  <a:tcPr marL="9525" marR="9525" marT="9525" marB="0" anchor="ctr"/>
                </a:tc>
                <a:extLst>
                  <a:ext uri="{0D108BD9-81ED-4DB2-BD59-A6C34878D82A}">
                    <a16:rowId xmlns:a16="http://schemas.microsoft.com/office/drawing/2014/main" val="3305453671"/>
                  </a:ext>
                </a:extLst>
              </a:tr>
              <a:tr h="819401">
                <a:tc>
                  <a:txBody>
                    <a:bodyPr/>
                    <a:lstStyle/>
                    <a:p>
                      <a:pPr algn="ctr" fontAlgn="ctr"/>
                      <a:r>
                        <a:rPr lang="ru-RU" sz="1050" u="none" strike="noStrike" kern="1200" dirty="0" smtClean="0">
                          <a:solidFill>
                            <a:schemeClr val="tx1"/>
                          </a:solidFill>
                          <a:effectLst/>
                          <a:latin typeface="+mn-lt"/>
                          <a:ea typeface="+mn-ea"/>
                          <a:cs typeface="+mn-cs"/>
                        </a:rPr>
                        <a:t>4.</a:t>
                      </a:r>
                      <a:endParaRPr lang="ru-RU" sz="1050" u="none" strike="noStrike" kern="1200" dirty="0">
                        <a:solidFill>
                          <a:schemeClr val="tx1"/>
                        </a:solidFill>
                        <a:effectLst/>
                        <a:latin typeface="+mn-lt"/>
                        <a:ea typeface="+mn-ea"/>
                        <a:cs typeface="+mn-cs"/>
                      </a:endParaRPr>
                    </a:p>
                  </a:txBody>
                  <a:tcPr marL="3974" marR="3974" marT="3974" marB="0" anchor="ctr"/>
                </a:tc>
                <a:tc>
                  <a:txBody>
                    <a:bodyPr/>
                    <a:lstStyle/>
                    <a:p>
                      <a:pPr algn="l" fontAlgn="ctr"/>
                      <a:r>
                        <a:rPr lang="ru-RU" sz="1050" u="none" strike="noStrike" kern="1200" dirty="0" smtClean="0">
                          <a:solidFill>
                            <a:schemeClr val="tx1"/>
                          </a:solidFill>
                          <a:effectLst/>
                          <a:latin typeface="+mn-lt"/>
                          <a:ea typeface="+mn-ea"/>
                          <a:cs typeface="+mn-cs"/>
                        </a:rPr>
                        <a:t>Доля жителей Московской области, выполнивших нормативы испытаний (тестов) Всероссийского комплекса «Готов к труду и обороне» (ГТО), в общей численности населения, принявшего участие в испытаниях (тестах)</a:t>
                      </a:r>
                      <a:endParaRPr lang="ru-RU" sz="105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50" u="none" strike="noStrike" kern="1200" dirty="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50" u="none" strike="noStrike" kern="1200" dirty="0">
                          <a:solidFill>
                            <a:schemeClr val="tx1"/>
                          </a:solidFill>
                          <a:effectLst/>
                          <a:latin typeface="+mn-lt"/>
                          <a:ea typeface="+mn-ea"/>
                          <a:cs typeface="+mn-cs"/>
                        </a:rPr>
                        <a:t>Процент</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69,46</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76,07</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70,46</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70,96</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71,46</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71,96</a:t>
                      </a:r>
                    </a:p>
                  </a:txBody>
                  <a:tcPr marL="9525" marR="9525" marT="9525" marB="0" anchor="ctr"/>
                </a:tc>
                <a:extLst>
                  <a:ext uri="{0D108BD9-81ED-4DB2-BD59-A6C34878D82A}">
                    <a16:rowId xmlns:a16="http://schemas.microsoft.com/office/drawing/2014/main" val="1586729865"/>
                  </a:ext>
                </a:extLst>
              </a:tr>
              <a:tr h="982431">
                <a:tc>
                  <a:txBody>
                    <a:bodyPr/>
                    <a:lstStyle/>
                    <a:p>
                      <a:pPr algn="ctr" fontAlgn="ctr"/>
                      <a:r>
                        <a:rPr lang="ru-RU" sz="1050" u="none" strike="noStrike" kern="1200" dirty="0" smtClean="0">
                          <a:solidFill>
                            <a:schemeClr val="tx1"/>
                          </a:solidFill>
                          <a:effectLst/>
                          <a:latin typeface="+mn-lt"/>
                          <a:ea typeface="+mn-ea"/>
                          <a:cs typeface="+mn-cs"/>
                        </a:rPr>
                        <a:t>5.</a:t>
                      </a:r>
                      <a:endParaRPr lang="ru-RU" sz="1050" u="none" strike="noStrike" kern="1200" dirty="0">
                        <a:solidFill>
                          <a:schemeClr val="tx1"/>
                        </a:solidFill>
                        <a:effectLst/>
                        <a:latin typeface="+mn-lt"/>
                        <a:ea typeface="+mn-ea"/>
                        <a:cs typeface="+mn-cs"/>
                      </a:endParaRPr>
                    </a:p>
                  </a:txBody>
                  <a:tcPr marL="3974" marR="3974" marT="3974" marB="0" anchor="ctr"/>
                </a:tc>
                <a:tc>
                  <a:txBody>
                    <a:bodyPr/>
                    <a:lstStyle/>
                    <a:p>
                      <a:pPr algn="l" fontAlgn="ctr"/>
                      <a:r>
                        <a:rPr lang="ru-RU" sz="1050" u="none" strike="noStrike" kern="1200" dirty="0" smtClean="0">
                          <a:solidFill>
                            <a:schemeClr val="tx1"/>
                          </a:solidFill>
                          <a:effectLst/>
                          <a:latin typeface="+mn-lt"/>
                          <a:ea typeface="+mn-ea"/>
                          <a:cs typeface="+mn-cs"/>
                        </a:rPr>
                        <a:t>Доля лиц с ограниченными возможностями здоровья и инвалидов, систематически занимающихся физической культурой и спортом, в общей численности указанной категории населения, проживающего в Московской области, не имеющего противопоказаний для занятий физической культурой и спортом</a:t>
                      </a:r>
                      <a:endParaRPr lang="ru-RU" sz="105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50" u="none" strike="noStrike" kern="1200" dirty="0">
                          <a:solidFill>
                            <a:schemeClr val="tx1"/>
                          </a:solidFill>
                          <a:effectLst/>
                          <a:latin typeface="+mn-lt"/>
                          <a:ea typeface="+mn-ea"/>
                          <a:cs typeface="+mn-cs"/>
                        </a:rPr>
                        <a:t>Процент</a:t>
                      </a:r>
                    </a:p>
                  </a:txBody>
                  <a:tcPr marL="3974" marR="3974" marT="3974" marB="0" anchor="ctr"/>
                </a:tc>
                <a:tc>
                  <a:txBody>
                    <a:bodyPr/>
                    <a:lstStyle/>
                    <a:p>
                      <a:pPr algn="ctr" fontAlgn="ctr"/>
                      <a:r>
                        <a:rPr lang="ru-RU" sz="1050" u="none" strike="noStrike" kern="1200" dirty="0" smtClean="0">
                          <a:solidFill>
                            <a:schemeClr val="tx1"/>
                          </a:solidFill>
                          <a:effectLst/>
                          <a:latin typeface="+mn-lt"/>
                          <a:ea typeface="+mn-ea"/>
                          <a:cs typeface="+mn-cs"/>
                        </a:rPr>
                        <a:t>16</a:t>
                      </a:r>
                      <a:endParaRPr lang="ru-RU" sz="105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50" u="none" strike="noStrike" kern="1200" dirty="0" smtClean="0">
                          <a:solidFill>
                            <a:schemeClr val="tx1"/>
                          </a:solidFill>
                          <a:effectLst/>
                          <a:latin typeface="+mn-lt"/>
                          <a:ea typeface="+mn-ea"/>
                          <a:cs typeface="+mn-cs"/>
                        </a:rPr>
                        <a:t>16</a:t>
                      </a:r>
                      <a:endParaRPr lang="ru-RU" sz="105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50" u="none" strike="noStrike" kern="1200" dirty="0" smtClean="0">
                          <a:solidFill>
                            <a:schemeClr val="tx1"/>
                          </a:solidFill>
                          <a:effectLst/>
                          <a:latin typeface="+mn-lt"/>
                          <a:ea typeface="+mn-ea"/>
                          <a:cs typeface="+mn-cs"/>
                        </a:rPr>
                        <a:t>16</a:t>
                      </a:r>
                      <a:endParaRPr lang="ru-RU" sz="105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50" u="none" strike="noStrike" kern="1200" dirty="0" smtClean="0">
                          <a:solidFill>
                            <a:schemeClr val="tx1"/>
                          </a:solidFill>
                          <a:effectLst/>
                          <a:latin typeface="+mn-lt"/>
                          <a:ea typeface="+mn-ea"/>
                          <a:cs typeface="+mn-cs"/>
                        </a:rPr>
                        <a:t>16</a:t>
                      </a:r>
                      <a:endParaRPr lang="ru-RU" sz="105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50" u="none" strike="noStrike" kern="1200" dirty="0" smtClean="0">
                          <a:solidFill>
                            <a:schemeClr val="tx1"/>
                          </a:solidFill>
                          <a:effectLst/>
                          <a:latin typeface="+mn-lt"/>
                          <a:ea typeface="+mn-ea"/>
                          <a:cs typeface="+mn-cs"/>
                        </a:rPr>
                        <a:t>16</a:t>
                      </a:r>
                      <a:endParaRPr lang="ru-RU" sz="105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50" u="none" strike="noStrike" kern="1200" dirty="0" smtClean="0">
                          <a:solidFill>
                            <a:schemeClr val="tx1"/>
                          </a:solidFill>
                          <a:effectLst/>
                          <a:latin typeface="+mn-lt"/>
                          <a:ea typeface="+mn-ea"/>
                          <a:cs typeface="+mn-cs"/>
                        </a:rPr>
                        <a:t>16</a:t>
                      </a:r>
                      <a:endParaRPr lang="ru-RU" sz="1050" u="none" strike="noStrike" kern="1200" dirty="0">
                        <a:solidFill>
                          <a:schemeClr val="tx1"/>
                        </a:solidFill>
                        <a:effectLst/>
                        <a:latin typeface="+mn-lt"/>
                        <a:ea typeface="+mn-ea"/>
                        <a:cs typeface="+mn-cs"/>
                      </a:endParaRPr>
                    </a:p>
                  </a:txBody>
                  <a:tcPr marL="3974" marR="3974" marT="3974" marB="0" anchor="ctr"/>
                </a:tc>
                <a:extLst>
                  <a:ext uri="{0D108BD9-81ED-4DB2-BD59-A6C34878D82A}">
                    <a16:rowId xmlns:a16="http://schemas.microsoft.com/office/drawing/2014/main" val="4259741613"/>
                  </a:ext>
                </a:extLst>
              </a:tr>
              <a:tr h="589439">
                <a:tc>
                  <a:txBody>
                    <a:bodyPr/>
                    <a:lstStyle/>
                    <a:p>
                      <a:pPr algn="ctr" fontAlgn="ctr"/>
                      <a:r>
                        <a:rPr lang="ru-RU" sz="1050" u="none" strike="noStrike" kern="1200" dirty="0" smtClean="0">
                          <a:solidFill>
                            <a:schemeClr val="tx1"/>
                          </a:solidFill>
                          <a:effectLst/>
                          <a:latin typeface="+mn-lt"/>
                          <a:ea typeface="+mn-ea"/>
                          <a:cs typeface="+mn-cs"/>
                        </a:rPr>
                        <a:t>6.</a:t>
                      </a:r>
                      <a:endParaRPr lang="ru-RU" sz="1050" u="none" strike="noStrike" kern="1200" dirty="0">
                        <a:solidFill>
                          <a:schemeClr val="tx1"/>
                        </a:solidFill>
                        <a:effectLst/>
                        <a:latin typeface="+mn-lt"/>
                        <a:ea typeface="+mn-ea"/>
                        <a:cs typeface="+mn-cs"/>
                      </a:endParaRPr>
                    </a:p>
                  </a:txBody>
                  <a:tcPr marL="3974" marR="3974" marT="3974" marB="0" anchor="ctr"/>
                </a:tc>
                <a:tc>
                  <a:txBody>
                    <a:bodyPr/>
                    <a:lstStyle/>
                    <a:p>
                      <a:pPr algn="l" fontAlgn="ctr"/>
                      <a:r>
                        <a:rPr lang="ru-RU" sz="1050" u="none" strike="noStrike" kern="1200" dirty="0" smtClean="0">
                          <a:solidFill>
                            <a:schemeClr val="tx1"/>
                          </a:solidFill>
                          <a:effectLst/>
                          <a:latin typeface="+mn-lt"/>
                          <a:ea typeface="+mn-ea"/>
                          <a:cs typeface="+mn-cs"/>
                        </a:rPr>
                        <a:t>Эффективность использования существующих объектов спорта (отношение фактической посещаемости к нормативной пропускной способности)</a:t>
                      </a:r>
                      <a:endParaRPr lang="ru-RU" sz="105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50" u="none" strike="noStrike" kern="1200" dirty="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50" u="none" strike="noStrike" kern="1200">
                          <a:solidFill>
                            <a:schemeClr val="tx1"/>
                          </a:solidFill>
                          <a:effectLst/>
                          <a:latin typeface="+mn-lt"/>
                          <a:ea typeface="+mn-ea"/>
                          <a:cs typeface="+mn-cs"/>
                        </a:rPr>
                        <a:t>Процент</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100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100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100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100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100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100</a:t>
                      </a:r>
                    </a:p>
                  </a:txBody>
                  <a:tcPr marL="9525" marR="9525" marT="9525" marB="0" anchor="ct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267056052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53</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CF223F22-D77B-43B5-8714-BDC244EFC958}"/>
              </a:ext>
            </a:extLst>
          </p:cNvPr>
          <p:cNvGraphicFramePr>
            <a:graphicFrameLocks noGrp="1"/>
          </p:cNvGraphicFramePr>
          <p:nvPr>
            <p:ph idx="1"/>
            <p:extLst/>
          </p:nvPr>
        </p:nvGraphicFramePr>
        <p:xfrm>
          <a:off x="348916" y="1105642"/>
          <a:ext cx="11490158" cy="5084472"/>
        </p:xfrm>
        <a:graphic>
          <a:graphicData uri="http://schemas.openxmlformats.org/drawingml/2006/table">
            <a:tbl>
              <a:tblPr>
                <a:tableStyleId>{5C22544A-7EE6-4342-B048-85BDC9FD1C3A}</a:tableStyleId>
              </a:tblPr>
              <a:tblGrid>
                <a:gridCol w="553392">
                  <a:extLst>
                    <a:ext uri="{9D8B030D-6E8A-4147-A177-3AD203B41FA5}">
                      <a16:colId xmlns:a16="http://schemas.microsoft.com/office/drawing/2014/main" val="2463689421"/>
                    </a:ext>
                  </a:extLst>
                </a:gridCol>
                <a:gridCol w="3171014">
                  <a:extLst>
                    <a:ext uri="{9D8B030D-6E8A-4147-A177-3AD203B41FA5}">
                      <a16:colId xmlns:a16="http://schemas.microsoft.com/office/drawing/2014/main" val="62314480"/>
                    </a:ext>
                  </a:extLst>
                </a:gridCol>
                <a:gridCol w="1098127">
                  <a:extLst>
                    <a:ext uri="{9D8B030D-6E8A-4147-A177-3AD203B41FA5}">
                      <a16:colId xmlns:a16="http://schemas.microsoft.com/office/drawing/2014/main" val="2295861339"/>
                    </a:ext>
                  </a:extLst>
                </a:gridCol>
                <a:gridCol w="937426">
                  <a:extLst>
                    <a:ext uri="{9D8B030D-6E8A-4147-A177-3AD203B41FA5}">
                      <a16:colId xmlns:a16="http://schemas.microsoft.com/office/drawing/2014/main" val="999817124"/>
                    </a:ext>
                  </a:extLst>
                </a:gridCol>
                <a:gridCol w="757335">
                  <a:extLst>
                    <a:ext uri="{9D8B030D-6E8A-4147-A177-3AD203B41FA5}">
                      <a16:colId xmlns:a16="http://schemas.microsoft.com/office/drawing/2014/main" val="2853920381"/>
                    </a:ext>
                  </a:extLst>
                </a:gridCol>
                <a:gridCol w="985811">
                  <a:extLst>
                    <a:ext uri="{9D8B030D-6E8A-4147-A177-3AD203B41FA5}">
                      <a16:colId xmlns:a16="http://schemas.microsoft.com/office/drawing/2014/main" val="440660900"/>
                    </a:ext>
                  </a:extLst>
                </a:gridCol>
                <a:gridCol w="963903">
                  <a:extLst>
                    <a:ext uri="{9D8B030D-6E8A-4147-A177-3AD203B41FA5}">
                      <a16:colId xmlns:a16="http://schemas.microsoft.com/office/drawing/2014/main" val="1209666393"/>
                    </a:ext>
                  </a:extLst>
                </a:gridCol>
                <a:gridCol w="1062484">
                  <a:extLst>
                    <a:ext uri="{9D8B030D-6E8A-4147-A177-3AD203B41FA5}">
                      <a16:colId xmlns:a16="http://schemas.microsoft.com/office/drawing/2014/main" val="2987510071"/>
                    </a:ext>
                  </a:extLst>
                </a:gridCol>
                <a:gridCol w="963903">
                  <a:extLst>
                    <a:ext uri="{9D8B030D-6E8A-4147-A177-3AD203B41FA5}">
                      <a16:colId xmlns:a16="http://schemas.microsoft.com/office/drawing/2014/main" val="3264369970"/>
                    </a:ext>
                  </a:extLst>
                </a:gridCol>
                <a:gridCol w="996763">
                  <a:extLst>
                    <a:ext uri="{9D8B030D-6E8A-4147-A177-3AD203B41FA5}">
                      <a16:colId xmlns:a16="http://schemas.microsoft.com/office/drawing/2014/main" val="1381113856"/>
                    </a:ext>
                  </a:extLst>
                </a:gridCol>
              </a:tblGrid>
              <a:tr h="678081">
                <a:tc>
                  <a:txBody>
                    <a:bodyPr/>
                    <a:lstStyle/>
                    <a:p>
                      <a:pPr algn="ctr" fontAlgn="ctr"/>
                      <a:r>
                        <a:rPr lang="ru-RU" sz="1050" u="none" strike="noStrike" kern="1200" dirty="0">
                          <a:solidFill>
                            <a:schemeClr val="tx1"/>
                          </a:solidFill>
                          <a:effectLst/>
                          <a:latin typeface="+mn-lt"/>
                          <a:ea typeface="+mn-ea"/>
                          <a:cs typeface="+mn-cs"/>
                        </a:rPr>
                        <a:t>№ п/п</a:t>
                      </a:r>
                    </a:p>
                  </a:txBody>
                  <a:tcPr marL="3408" marR="3408" marT="3408" marB="0" anchor="ctr"/>
                </a:tc>
                <a:tc>
                  <a:txBody>
                    <a:bodyPr/>
                    <a:lstStyle/>
                    <a:p>
                      <a:pPr algn="ctr" fontAlgn="ctr"/>
                      <a:r>
                        <a:rPr lang="ru-RU" sz="1050" u="none" strike="noStrike" kern="1200" dirty="0">
                          <a:solidFill>
                            <a:schemeClr val="tx1"/>
                          </a:solidFill>
                          <a:effectLst/>
                          <a:latin typeface="+mn-lt"/>
                          <a:ea typeface="+mn-ea"/>
                          <a:cs typeface="+mn-cs"/>
                        </a:rPr>
                        <a:t>Наименование муниципальной программы/подпрограммы/показателя</a:t>
                      </a: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Вид </a:t>
                      </a:r>
                      <a:r>
                        <a:rPr lang="ru-RU" sz="1050" u="none" strike="noStrike" kern="1200" dirty="0">
                          <a:solidFill>
                            <a:schemeClr val="tx1"/>
                          </a:solidFill>
                          <a:effectLst/>
                          <a:latin typeface="+mn-lt"/>
                          <a:ea typeface="+mn-ea"/>
                          <a:cs typeface="+mn-cs"/>
                        </a:rPr>
                        <a:t>показателя</a:t>
                      </a:r>
                    </a:p>
                  </a:txBody>
                  <a:tcPr marL="3408" marR="3408" marT="3408" marB="0" anchor="ctr"/>
                </a:tc>
                <a:tc>
                  <a:txBody>
                    <a:bodyPr/>
                    <a:lstStyle/>
                    <a:p>
                      <a:pPr algn="ctr" fontAlgn="ctr"/>
                      <a:r>
                        <a:rPr lang="ru-RU" sz="1050" u="none" strike="noStrike" kern="1200" dirty="0">
                          <a:solidFill>
                            <a:schemeClr val="tx1"/>
                          </a:solidFill>
                          <a:effectLst/>
                          <a:latin typeface="+mn-lt"/>
                          <a:ea typeface="+mn-ea"/>
                          <a:cs typeface="+mn-cs"/>
                        </a:rPr>
                        <a:t>Единица измерения</a:t>
                      </a:r>
                    </a:p>
                  </a:txBody>
                  <a:tcPr marL="3408" marR="3408" marT="3408" marB="0" anchor="ctr"/>
                </a:tc>
                <a:tc>
                  <a:txBody>
                    <a:bodyPr/>
                    <a:lstStyle/>
                    <a:p>
                      <a:pPr algn="ctr" fontAlgn="ctr"/>
                      <a:r>
                        <a:rPr lang="ru-RU" sz="1050" u="none" strike="noStrike" kern="1200" dirty="0">
                          <a:solidFill>
                            <a:schemeClr val="tx1"/>
                          </a:solidFill>
                          <a:effectLst/>
                          <a:latin typeface="+mn-lt"/>
                          <a:ea typeface="+mn-ea"/>
                          <a:cs typeface="+mn-cs"/>
                        </a:rPr>
                        <a:t>Базовое значение</a:t>
                      </a:r>
                    </a:p>
                  </a:txBody>
                  <a:tcPr marL="3408" marR="3408" marT="3408" marB="0" anchor="ctr"/>
                </a:tc>
                <a:tc>
                  <a:txBody>
                    <a:bodyPr/>
                    <a:lstStyle/>
                    <a:p>
                      <a:pPr algn="ctr" fontAlgn="ctr"/>
                      <a:r>
                        <a:rPr lang="ru-RU" sz="1050" u="none" strike="noStrike" kern="1200" dirty="0">
                          <a:solidFill>
                            <a:schemeClr val="tx1"/>
                          </a:solidFill>
                          <a:effectLst/>
                          <a:latin typeface="+mn-lt"/>
                          <a:ea typeface="+mn-ea"/>
                          <a:cs typeface="+mn-cs"/>
                        </a:rPr>
                        <a:t>Достигнутое </a:t>
                      </a:r>
                    </a:p>
                    <a:p>
                      <a:pPr algn="ctr" fontAlgn="ctr"/>
                      <a:r>
                        <a:rPr lang="ru-RU" sz="1050" u="none" strike="noStrike" kern="1200" dirty="0" smtClean="0">
                          <a:solidFill>
                            <a:schemeClr val="tx1"/>
                          </a:solidFill>
                          <a:effectLst/>
                          <a:latin typeface="+mn-lt"/>
                          <a:ea typeface="+mn-ea"/>
                          <a:cs typeface="+mn-cs"/>
                        </a:rPr>
                        <a:t>2023 </a:t>
                      </a:r>
                      <a:r>
                        <a:rPr lang="ru-RU" sz="1050" u="none" strike="noStrike" kern="1200" dirty="0">
                          <a:solidFill>
                            <a:schemeClr val="tx1"/>
                          </a:solidFill>
                          <a:effectLst/>
                          <a:latin typeface="+mn-lt"/>
                          <a:ea typeface="+mn-ea"/>
                          <a:cs typeface="+mn-cs"/>
                        </a:rPr>
                        <a:t>года</a:t>
                      </a:r>
                    </a:p>
                  </a:txBody>
                  <a:tcPr marL="3408" marR="3408" marT="3408"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2024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2025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2026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2027 </a:t>
                      </a:r>
                      <a:r>
                        <a:rPr lang="ru-RU" sz="1050" b="0" i="0" u="none" strike="noStrike" kern="1200" dirty="0">
                          <a:solidFill>
                            <a:schemeClr val="tx1"/>
                          </a:solidFill>
                          <a:effectLst/>
                          <a:latin typeface="+mn-lt"/>
                          <a:ea typeface="+mn-ea"/>
                          <a:cs typeface="+mn-cs"/>
                        </a:rPr>
                        <a:t>год</a:t>
                      </a:r>
                    </a:p>
                  </a:txBody>
                  <a:tcPr marL="6562" marR="6562" marT="6562" marB="0" anchor="ctr"/>
                </a:tc>
                <a:extLst>
                  <a:ext uri="{0D108BD9-81ED-4DB2-BD59-A6C34878D82A}">
                    <a16:rowId xmlns:a16="http://schemas.microsoft.com/office/drawing/2014/main" val="1072989327"/>
                  </a:ext>
                </a:extLst>
              </a:tr>
              <a:tr h="463819">
                <a:tc>
                  <a:txBody>
                    <a:bodyPr/>
                    <a:lstStyle/>
                    <a:p>
                      <a:pPr algn="ctr" fontAlgn="ctr"/>
                      <a:r>
                        <a:rPr lang="ru-RU" sz="1050" u="none" strike="noStrike" kern="1200" dirty="0">
                          <a:solidFill>
                            <a:schemeClr val="tx1"/>
                          </a:solidFill>
                          <a:effectLst/>
                          <a:latin typeface="+mn-lt"/>
                          <a:ea typeface="+mn-ea"/>
                          <a:cs typeface="+mn-cs"/>
                        </a:rPr>
                        <a:t>6</a:t>
                      </a:r>
                    </a:p>
                  </a:txBody>
                  <a:tcPr marL="3408" marR="3408" marT="3408" marB="0" anchor="ctr"/>
                </a:tc>
                <a:tc>
                  <a:txBody>
                    <a:bodyPr/>
                    <a:lstStyle/>
                    <a:p>
                      <a:pPr algn="l" fontAlgn="ctr"/>
                      <a:r>
                        <a:rPr lang="ru-RU" sz="1050" u="none" strike="noStrike" kern="1200" dirty="0">
                          <a:solidFill>
                            <a:schemeClr val="tx1"/>
                          </a:solidFill>
                          <a:effectLst/>
                          <a:latin typeface="+mn-lt"/>
                          <a:ea typeface="+mn-ea"/>
                          <a:cs typeface="+mn-cs"/>
                        </a:rPr>
                        <a:t>Муниципальная программа «Развитие сельского хозяйства»</a:t>
                      </a:r>
                    </a:p>
                  </a:txBody>
                  <a:tcPr marL="3408" marR="3408" marT="3408" marB="0" anchor="ctr"/>
                </a:tc>
                <a:tc>
                  <a:txBody>
                    <a:bodyPr/>
                    <a:lstStyle/>
                    <a:p>
                      <a:pPr algn="ctr" fontAlgn="ctr"/>
                      <a:r>
                        <a:rPr lang="ru-RU" sz="1050" u="none" strike="noStrike" kern="1200" dirty="0">
                          <a:solidFill>
                            <a:schemeClr val="tx1"/>
                          </a:solidFill>
                          <a:effectLst/>
                          <a:latin typeface="+mn-lt"/>
                          <a:ea typeface="+mn-ea"/>
                          <a:cs typeface="+mn-cs"/>
                        </a:rPr>
                        <a:t> </a:t>
                      </a:r>
                    </a:p>
                  </a:txBody>
                  <a:tcPr marL="3408" marR="3408" marT="3408" marB="0" anchor="ctr"/>
                </a:tc>
                <a:tc>
                  <a:txBody>
                    <a:bodyPr/>
                    <a:lstStyle/>
                    <a:p>
                      <a:pPr algn="ctr" fontAlgn="ctr"/>
                      <a:r>
                        <a:rPr lang="ru-RU" sz="1050" u="none" strike="noStrike" kern="1200" dirty="0">
                          <a:solidFill>
                            <a:schemeClr val="tx1"/>
                          </a:solidFill>
                          <a:effectLst/>
                          <a:latin typeface="+mn-lt"/>
                          <a:ea typeface="+mn-ea"/>
                          <a:cs typeface="+mn-cs"/>
                        </a:rPr>
                        <a:t> </a:t>
                      </a:r>
                    </a:p>
                  </a:txBody>
                  <a:tcPr marL="3408" marR="3408" marT="3408" marB="0" anchor="ctr"/>
                </a:tc>
                <a:tc>
                  <a:txBody>
                    <a:bodyPr/>
                    <a:lstStyle/>
                    <a:p>
                      <a:pPr algn="ctr" fontAlgn="ctr"/>
                      <a:r>
                        <a:rPr lang="ru-RU" sz="1050" u="none" strike="noStrike" kern="1200" dirty="0">
                          <a:solidFill>
                            <a:schemeClr val="tx1"/>
                          </a:solidFill>
                          <a:effectLst/>
                          <a:latin typeface="+mn-lt"/>
                          <a:ea typeface="+mn-ea"/>
                          <a:cs typeface="+mn-cs"/>
                        </a:rPr>
                        <a:t> </a:t>
                      </a:r>
                    </a:p>
                  </a:txBody>
                  <a:tcPr marL="3408" marR="3408" marT="3408" marB="0" anchor="ctr"/>
                </a:tc>
                <a:tc>
                  <a:txBody>
                    <a:bodyPr/>
                    <a:lstStyle/>
                    <a:p>
                      <a:pPr algn="ctr" fontAlgn="ctr"/>
                      <a:r>
                        <a:rPr lang="ru-RU" sz="1050" u="none" strike="noStrike" kern="1200" dirty="0">
                          <a:solidFill>
                            <a:schemeClr val="tx1"/>
                          </a:solidFill>
                          <a:effectLst/>
                          <a:latin typeface="+mn-lt"/>
                          <a:ea typeface="+mn-ea"/>
                          <a:cs typeface="+mn-cs"/>
                        </a:rPr>
                        <a:t> </a:t>
                      </a:r>
                    </a:p>
                  </a:txBody>
                  <a:tcPr marL="3408" marR="3408" marT="3408" marB="0" anchor="ctr"/>
                </a:tc>
                <a:tc>
                  <a:txBody>
                    <a:bodyPr/>
                    <a:lstStyle/>
                    <a:p>
                      <a:pPr algn="ctr" fontAlgn="ctr"/>
                      <a:r>
                        <a:rPr lang="ru-RU" sz="1050" u="none" strike="noStrike" kern="1200" dirty="0">
                          <a:solidFill>
                            <a:schemeClr val="tx1"/>
                          </a:solidFill>
                          <a:effectLst/>
                          <a:latin typeface="+mn-lt"/>
                          <a:ea typeface="+mn-ea"/>
                          <a:cs typeface="+mn-cs"/>
                        </a:rPr>
                        <a:t> </a:t>
                      </a:r>
                    </a:p>
                  </a:txBody>
                  <a:tcPr marL="3408" marR="3408" marT="3408" marB="0" anchor="ctr"/>
                </a:tc>
                <a:tc>
                  <a:txBody>
                    <a:bodyPr/>
                    <a:lstStyle/>
                    <a:p>
                      <a:pPr algn="ctr" fontAlgn="ctr"/>
                      <a:r>
                        <a:rPr lang="ru-RU" sz="1050" u="none" strike="noStrike" kern="1200" dirty="0">
                          <a:solidFill>
                            <a:schemeClr val="tx1"/>
                          </a:solidFill>
                          <a:effectLst/>
                          <a:latin typeface="+mn-lt"/>
                          <a:ea typeface="+mn-ea"/>
                          <a:cs typeface="+mn-cs"/>
                        </a:rPr>
                        <a:t> </a:t>
                      </a:r>
                    </a:p>
                  </a:txBody>
                  <a:tcPr marL="3408" marR="3408" marT="3408" marB="0" anchor="ctr"/>
                </a:tc>
                <a:tc>
                  <a:txBody>
                    <a:bodyPr/>
                    <a:lstStyle/>
                    <a:p>
                      <a:pPr algn="ctr" fontAlgn="ctr"/>
                      <a:r>
                        <a:rPr lang="ru-RU" sz="1050" u="none" strike="noStrike" kern="1200" dirty="0">
                          <a:solidFill>
                            <a:schemeClr val="tx1"/>
                          </a:solidFill>
                          <a:effectLst/>
                          <a:latin typeface="+mn-lt"/>
                          <a:ea typeface="+mn-ea"/>
                          <a:cs typeface="+mn-cs"/>
                        </a:rPr>
                        <a:t> </a:t>
                      </a:r>
                    </a:p>
                  </a:txBody>
                  <a:tcPr marL="3408" marR="3408" marT="3408" marB="0" anchor="ctr"/>
                </a:tc>
                <a:tc>
                  <a:txBody>
                    <a:bodyPr/>
                    <a:lstStyle/>
                    <a:p>
                      <a:pPr algn="ctr" fontAlgn="ctr"/>
                      <a:r>
                        <a:rPr lang="ru-RU" sz="1050" u="none" strike="noStrike" kern="1200" dirty="0">
                          <a:solidFill>
                            <a:schemeClr val="tx1"/>
                          </a:solidFill>
                          <a:effectLst/>
                          <a:latin typeface="+mn-lt"/>
                          <a:ea typeface="+mn-ea"/>
                          <a:cs typeface="+mn-cs"/>
                        </a:rPr>
                        <a:t> </a:t>
                      </a:r>
                    </a:p>
                  </a:txBody>
                  <a:tcPr marL="3408" marR="3408" marT="3408" marB="0" anchor="ctr"/>
                </a:tc>
                <a:extLst>
                  <a:ext uri="{0D108BD9-81ED-4DB2-BD59-A6C34878D82A}">
                    <a16:rowId xmlns:a16="http://schemas.microsoft.com/office/drawing/2014/main" val="4163009577"/>
                  </a:ext>
                </a:extLst>
              </a:tr>
              <a:tr h="488511">
                <a:tc>
                  <a:txBody>
                    <a:bodyPr/>
                    <a:lstStyle/>
                    <a:p>
                      <a:pPr algn="ctr" fontAlgn="ctr"/>
                      <a:r>
                        <a:rPr lang="ru-RU" sz="1050" u="none" strike="noStrike" kern="1200" dirty="0" smtClean="0">
                          <a:solidFill>
                            <a:schemeClr val="tx1"/>
                          </a:solidFill>
                          <a:effectLst/>
                          <a:latin typeface="+mn-lt"/>
                          <a:ea typeface="+mn-ea"/>
                          <a:cs typeface="+mn-cs"/>
                        </a:rPr>
                        <a:t>1.</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ru-RU" sz="1050" u="none" strike="noStrike" kern="1200" dirty="0" smtClean="0">
                          <a:solidFill>
                            <a:schemeClr val="tx1"/>
                          </a:solidFill>
                          <a:effectLst/>
                          <a:latin typeface="+mn-lt"/>
                          <a:ea typeface="+mn-ea"/>
                          <a:cs typeface="+mn-cs"/>
                        </a:rPr>
                        <a:t>Количество отловленных собак без владельцев</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Отраслевой показатель</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Голова</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201</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105</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212</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120</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a:t>
                      </a:r>
                      <a:endParaRPr lang="ru-RU" sz="1050" u="none" strike="noStrike" kern="1200" dirty="0">
                        <a:solidFill>
                          <a:schemeClr val="tx1"/>
                        </a:solidFill>
                        <a:effectLst/>
                        <a:latin typeface="+mn-lt"/>
                        <a:ea typeface="+mn-ea"/>
                        <a:cs typeface="+mn-cs"/>
                      </a:endParaRPr>
                    </a:p>
                  </a:txBody>
                  <a:tcPr marL="3408" marR="3408" marT="3408" marB="0" anchor="ctr"/>
                </a:tc>
                <a:extLst>
                  <a:ext uri="{0D108BD9-81ED-4DB2-BD59-A6C34878D82A}">
                    <a16:rowId xmlns:a16="http://schemas.microsoft.com/office/drawing/2014/main" val="10003"/>
                  </a:ext>
                </a:extLst>
              </a:tr>
              <a:tr h="529073">
                <a:tc>
                  <a:txBody>
                    <a:bodyPr/>
                    <a:lstStyle/>
                    <a:p>
                      <a:pPr algn="ctr" fontAlgn="ctr"/>
                      <a:r>
                        <a:rPr lang="ru-RU" sz="1050" u="none" strike="noStrike" kern="1200" dirty="0" smtClean="0">
                          <a:solidFill>
                            <a:schemeClr val="tx1"/>
                          </a:solidFill>
                          <a:effectLst/>
                          <a:latin typeface="+mn-lt"/>
                          <a:ea typeface="+mn-ea"/>
                          <a:cs typeface="+mn-cs"/>
                        </a:rPr>
                        <a:t>2.</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l" fontAlgn="ctr"/>
                      <a:r>
                        <a:rPr lang="ru-RU" sz="1050" u="none" strike="noStrike" kern="1200" dirty="0" smtClean="0">
                          <a:solidFill>
                            <a:schemeClr val="tx1"/>
                          </a:solidFill>
                          <a:effectLst/>
                          <a:latin typeface="+mn-lt"/>
                          <a:ea typeface="+mn-ea"/>
                          <a:cs typeface="+mn-cs"/>
                        </a:rPr>
                        <a:t>Площадь земель, обработанных от борщевика Сосновского</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Отраслевой показатель</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ГА</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58,402</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58,47</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a:t>
                      </a:r>
                      <a:endParaRPr lang="ru-RU" sz="1050" u="none" strike="noStrike" kern="1200" dirty="0">
                        <a:solidFill>
                          <a:schemeClr val="tx1"/>
                        </a:solidFill>
                        <a:effectLst/>
                        <a:latin typeface="+mn-lt"/>
                        <a:ea typeface="+mn-ea"/>
                        <a:cs typeface="+mn-cs"/>
                      </a:endParaRPr>
                    </a:p>
                  </a:txBody>
                  <a:tcPr marL="3408" marR="3408" marT="3408" marB="0" anchor="ctr"/>
                </a:tc>
                <a:extLst>
                  <a:ext uri="{0D108BD9-81ED-4DB2-BD59-A6C34878D82A}">
                    <a16:rowId xmlns:a16="http://schemas.microsoft.com/office/drawing/2014/main" val="10005"/>
                  </a:ext>
                </a:extLst>
              </a:tr>
              <a:tr h="463819">
                <a:tc>
                  <a:txBody>
                    <a:bodyPr/>
                    <a:lstStyle/>
                    <a:p>
                      <a:pPr algn="ctr" fontAlgn="ctr"/>
                      <a:r>
                        <a:rPr lang="ru-RU" sz="1050" u="none" strike="noStrike" kern="1200" dirty="0">
                          <a:solidFill>
                            <a:schemeClr val="tx1"/>
                          </a:solidFill>
                          <a:effectLst/>
                          <a:latin typeface="+mn-lt"/>
                          <a:ea typeface="+mn-ea"/>
                          <a:cs typeface="+mn-cs"/>
                        </a:rPr>
                        <a:t>7</a:t>
                      </a:r>
                    </a:p>
                  </a:txBody>
                  <a:tcPr marL="3408" marR="3408" marT="3408" marB="0" anchor="ctr"/>
                </a:tc>
                <a:tc>
                  <a:txBody>
                    <a:bodyPr/>
                    <a:lstStyle/>
                    <a:p>
                      <a:pPr algn="l" fontAlgn="ctr"/>
                      <a:r>
                        <a:rPr lang="ru-RU" sz="1050" u="none" strike="noStrike" kern="1200" dirty="0">
                          <a:solidFill>
                            <a:schemeClr val="tx1"/>
                          </a:solidFill>
                          <a:effectLst/>
                          <a:latin typeface="+mn-lt"/>
                          <a:ea typeface="+mn-ea"/>
                          <a:cs typeface="+mn-cs"/>
                        </a:rPr>
                        <a:t>Муниципальная программа </a:t>
                      </a:r>
                      <a:r>
                        <a:rPr lang="ru-RU" sz="1050" u="none" strike="noStrike" kern="1200" dirty="0" smtClean="0">
                          <a:solidFill>
                            <a:schemeClr val="tx1"/>
                          </a:solidFill>
                          <a:effectLst/>
                          <a:latin typeface="+mn-lt"/>
                          <a:ea typeface="+mn-ea"/>
                          <a:cs typeface="+mn-cs"/>
                        </a:rPr>
                        <a:t>«Экология и окружающая среда»</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endParaRPr lang="ru-RU" sz="1050" u="none" strike="noStrike" kern="1200" dirty="0">
                        <a:solidFill>
                          <a:schemeClr val="tx1"/>
                        </a:solidFill>
                        <a:effectLst/>
                        <a:latin typeface="+mn-lt"/>
                        <a:ea typeface="+mn-ea"/>
                        <a:cs typeface="+mn-cs"/>
                      </a:endParaRPr>
                    </a:p>
                  </a:txBody>
                  <a:tcPr marL="3408" marR="3408" marT="3408" marB="0" anchor="ctr"/>
                </a:tc>
                <a:extLst>
                  <a:ext uri="{0D108BD9-81ED-4DB2-BD59-A6C34878D82A}">
                    <a16:rowId xmlns:a16="http://schemas.microsoft.com/office/drawing/2014/main" val="10004"/>
                  </a:ext>
                </a:extLst>
              </a:tr>
              <a:tr h="614455">
                <a:tc>
                  <a:txBody>
                    <a:bodyPr/>
                    <a:lstStyle/>
                    <a:p>
                      <a:pPr algn="ctr" fontAlgn="ctr"/>
                      <a:r>
                        <a:rPr lang="ru-RU" sz="1050" u="none" strike="noStrike" kern="1200" dirty="0" smtClean="0">
                          <a:solidFill>
                            <a:schemeClr val="tx1"/>
                          </a:solidFill>
                          <a:effectLst/>
                          <a:latin typeface="+mn-lt"/>
                          <a:ea typeface="+mn-ea"/>
                          <a:cs typeface="+mn-cs"/>
                        </a:rPr>
                        <a:t>1.</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l" fontAlgn="ctr"/>
                      <a:r>
                        <a:rPr lang="ru-RU" sz="1050" u="none" strike="noStrike" kern="1200" dirty="0" smtClean="0">
                          <a:solidFill>
                            <a:schemeClr val="tx1"/>
                          </a:solidFill>
                          <a:effectLst/>
                          <a:latin typeface="+mn-lt"/>
                          <a:ea typeface="+mn-ea"/>
                          <a:cs typeface="+mn-cs"/>
                        </a:rPr>
                        <a:t>Количество проведенных исследований состояния окружающей среды</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anchor="ctr"/>
                </a:tc>
                <a:tc>
                  <a:txBody>
                    <a:bodyPr/>
                    <a:lstStyle/>
                    <a:p>
                      <a:pPr algn="ctr" fontAlgn="ctr"/>
                      <a:r>
                        <a:rPr lang="ru-RU" sz="1050" u="none" strike="noStrike" kern="1200" dirty="0" smtClean="0">
                          <a:solidFill>
                            <a:schemeClr val="tx1"/>
                          </a:solidFill>
                          <a:effectLst/>
                          <a:latin typeface="+mn-lt"/>
                          <a:ea typeface="+mn-ea"/>
                          <a:cs typeface="+mn-cs"/>
                        </a:rPr>
                        <a:t>Единиц</a:t>
                      </a:r>
                      <a:endParaRPr lang="ru-RU" sz="1050" u="none" strike="noStrike" kern="1200" dirty="0">
                        <a:solidFill>
                          <a:schemeClr val="tx1"/>
                        </a:solidFill>
                        <a:effectLst/>
                        <a:latin typeface="+mn-lt"/>
                        <a:ea typeface="+mn-ea"/>
                        <a:cs typeface="+mn-cs"/>
                      </a:endParaRPr>
                    </a:p>
                  </a:txBody>
                  <a:tcPr anchor="ctr"/>
                </a:tc>
                <a:tc>
                  <a:txBody>
                    <a:bodyPr/>
                    <a:lstStyle/>
                    <a:p>
                      <a:pPr algn="ctr" fontAlgn="ctr"/>
                      <a:r>
                        <a:rPr lang="ru-RU" sz="1050" u="none" strike="noStrike" kern="1200" dirty="0" smtClean="0">
                          <a:solidFill>
                            <a:schemeClr val="tx1"/>
                          </a:solidFill>
                          <a:effectLst/>
                          <a:latin typeface="+mn-lt"/>
                          <a:ea typeface="+mn-ea"/>
                          <a:cs typeface="+mn-cs"/>
                        </a:rPr>
                        <a:t>24</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24</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24</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24</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24</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24</a:t>
                      </a:r>
                      <a:endParaRPr lang="ru-RU" sz="1050" u="none" strike="noStrike" kern="1200" dirty="0">
                        <a:solidFill>
                          <a:schemeClr val="tx1"/>
                        </a:solidFill>
                        <a:effectLst/>
                        <a:latin typeface="+mn-lt"/>
                        <a:ea typeface="+mn-ea"/>
                        <a:cs typeface="+mn-cs"/>
                      </a:endParaRPr>
                    </a:p>
                  </a:txBody>
                  <a:tcPr marL="3408" marR="3408" marT="3408" marB="0" anchor="ctr"/>
                </a:tc>
                <a:extLst>
                  <a:ext uri="{0D108BD9-81ED-4DB2-BD59-A6C34878D82A}">
                    <a16:rowId xmlns:a16="http://schemas.microsoft.com/office/drawing/2014/main" val="10006"/>
                  </a:ext>
                </a:extLst>
              </a:tr>
              <a:tr h="923357">
                <a:tc>
                  <a:txBody>
                    <a:bodyPr/>
                    <a:lstStyle/>
                    <a:p>
                      <a:pPr algn="ctr" fontAlgn="ctr"/>
                      <a:r>
                        <a:rPr lang="ru-RU" sz="1050" u="none" strike="noStrike" kern="1200" dirty="0" smtClean="0">
                          <a:solidFill>
                            <a:schemeClr val="tx1"/>
                          </a:solidFill>
                          <a:effectLst/>
                          <a:latin typeface="+mn-lt"/>
                          <a:ea typeface="+mn-ea"/>
                          <a:cs typeface="+mn-cs"/>
                        </a:rPr>
                        <a:t>2.</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l" fontAlgn="ctr"/>
                      <a:r>
                        <a:rPr lang="ru-RU" sz="1050" u="none" strike="noStrike" kern="1200" dirty="0" smtClean="0">
                          <a:solidFill>
                            <a:schemeClr val="tx1"/>
                          </a:solidFill>
                          <a:effectLst/>
                          <a:latin typeface="+mn-lt"/>
                          <a:ea typeface="+mn-ea"/>
                          <a:cs typeface="+mn-cs"/>
                        </a:rPr>
                        <a:t>Доля ликвидированных отходов, на лесных участках в составе земель лесного фонда, не предоставленных гражданам и юридическим лицам, в общем объеме обнаруженных отходов</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Процент</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100</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3408" marR="3408" marT="3408" marB="0" anchor="ctr"/>
                </a:tc>
                <a:extLst>
                  <a:ext uri="{0D108BD9-81ED-4DB2-BD59-A6C34878D82A}">
                    <a16:rowId xmlns:a16="http://schemas.microsoft.com/office/drawing/2014/main" val="10007"/>
                  </a:ext>
                </a:extLst>
              </a:tr>
              <a:tr h="923357">
                <a:tc>
                  <a:txBody>
                    <a:bodyPr/>
                    <a:lstStyle/>
                    <a:p>
                      <a:pPr algn="ctr" fontAlgn="ctr"/>
                      <a:r>
                        <a:rPr lang="ru-RU" sz="1050" u="none" strike="noStrike" kern="1200" dirty="0" smtClean="0">
                          <a:solidFill>
                            <a:schemeClr val="tx1"/>
                          </a:solidFill>
                          <a:effectLst/>
                          <a:latin typeface="+mn-lt"/>
                          <a:ea typeface="+mn-ea"/>
                          <a:cs typeface="+mn-cs"/>
                        </a:rPr>
                        <a:t>3.</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l" fontAlgn="ctr"/>
                      <a:r>
                        <a:rPr lang="ru-RU" sz="1050" u="none" strike="noStrike" kern="1200" dirty="0" smtClean="0">
                          <a:solidFill>
                            <a:schemeClr val="tx1"/>
                          </a:solidFill>
                          <a:effectLst/>
                          <a:latin typeface="+mn-lt"/>
                          <a:ea typeface="+mn-ea"/>
                          <a:cs typeface="+mn-cs"/>
                        </a:rPr>
                        <a:t>Процент реализации мероприятий по содержанию и эксплуатации объекта размещения отходов и законсервированного комплекса по переработке отходов</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Процент</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100</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100</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100</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100</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100</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100</a:t>
                      </a:r>
                      <a:endParaRPr lang="ru-RU" sz="1050" u="none" strike="noStrike" kern="1200" dirty="0">
                        <a:solidFill>
                          <a:schemeClr val="tx1"/>
                        </a:solidFill>
                        <a:effectLst/>
                        <a:latin typeface="+mn-lt"/>
                        <a:ea typeface="+mn-ea"/>
                        <a:cs typeface="+mn-cs"/>
                      </a:endParaRPr>
                    </a:p>
                  </a:txBody>
                  <a:tcPr marL="3408" marR="3408" marT="3408" marB="0" anchor="ct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134707840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54</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2A3266BB-9BD7-4EE6-9DA8-4058C4AD4D6C}"/>
              </a:ext>
            </a:extLst>
          </p:cNvPr>
          <p:cNvGraphicFramePr>
            <a:graphicFrameLocks noGrp="1"/>
          </p:cNvGraphicFramePr>
          <p:nvPr>
            <p:ph idx="1"/>
            <p:extLst/>
          </p:nvPr>
        </p:nvGraphicFramePr>
        <p:xfrm>
          <a:off x="344032" y="952500"/>
          <a:ext cx="11452632" cy="5609811"/>
        </p:xfrm>
        <a:graphic>
          <a:graphicData uri="http://schemas.openxmlformats.org/drawingml/2006/table">
            <a:tbl>
              <a:tblPr>
                <a:tableStyleId>{5C22544A-7EE6-4342-B048-85BDC9FD1C3A}</a:tableStyleId>
              </a:tblPr>
              <a:tblGrid>
                <a:gridCol w="545883">
                  <a:extLst>
                    <a:ext uri="{9D8B030D-6E8A-4147-A177-3AD203B41FA5}">
                      <a16:colId xmlns:a16="http://schemas.microsoft.com/office/drawing/2014/main" val="3528338403"/>
                    </a:ext>
                  </a:extLst>
                </a:gridCol>
                <a:gridCol w="2958687">
                  <a:extLst>
                    <a:ext uri="{9D8B030D-6E8A-4147-A177-3AD203B41FA5}">
                      <a16:colId xmlns:a16="http://schemas.microsoft.com/office/drawing/2014/main" val="2435631434"/>
                    </a:ext>
                  </a:extLst>
                </a:gridCol>
                <a:gridCol w="1113602">
                  <a:extLst>
                    <a:ext uri="{9D8B030D-6E8A-4147-A177-3AD203B41FA5}">
                      <a16:colId xmlns:a16="http://schemas.microsoft.com/office/drawing/2014/main" val="29644754"/>
                    </a:ext>
                  </a:extLst>
                </a:gridCol>
                <a:gridCol w="892331">
                  <a:extLst>
                    <a:ext uri="{9D8B030D-6E8A-4147-A177-3AD203B41FA5}">
                      <a16:colId xmlns:a16="http://schemas.microsoft.com/office/drawing/2014/main" val="4080674438"/>
                    </a:ext>
                  </a:extLst>
                </a:gridCol>
                <a:gridCol w="985509">
                  <a:extLst>
                    <a:ext uri="{9D8B030D-6E8A-4147-A177-3AD203B41FA5}">
                      <a16:colId xmlns:a16="http://schemas.microsoft.com/office/drawing/2014/main" val="698492071"/>
                    </a:ext>
                  </a:extLst>
                </a:gridCol>
                <a:gridCol w="982589">
                  <a:extLst>
                    <a:ext uri="{9D8B030D-6E8A-4147-A177-3AD203B41FA5}">
                      <a16:colId xmlns:a16="http://schemas.microsoft.com/office/drawing/2014/main" val="465837057"/>
                    </a:ext>
                  </a:extLst>
                </a:gridCol>
                <a:gridCol w="960755">
                  <a:extLst>
                    <a:ext uri="{9D8B030D-6E8A-4147-A177-3AD203B41FA5}">
                      <a16:colId xmlns:a16="http://schemas.microsoft.com/office/drawing/2014/main" val="3341576163"/>
                    </a:ext>
                  </a:extLst>
                </a:gridCol>
                <a:gridCol w="1059013">
                  <a:extLst>
                    <a:ext uri="{9D8B030D-6E8A-4147-A177-3AD203B41FA5}">
                      <a16:colId xmlns:a16="http://schemas.microsoft.com/office/drawing/2014/main" val="3017957150"/>
                    </a:ext>
                  </a:extLst>
                </a:gridCol>
                <a:gridCol w="960755">
                  <a:extLst>
                    <a:ext uri="{9D8B030D-6E8A-4147-A177-3AD203B41FA5}">
                      <a16:colId xmlns:a16="http://schemas.microsoft.com/office/drawing/2014/main" val="173343411"/>
                    </a:ext>
                  </a:extLst>
                </a:gridCol>
                <a:gridCol w="993508">
                  <a:extLst>
                    <a:ext uri="{9D8B030D-6E8A-4147-A177-3AD203B41FA5}">
                      <a16:colId xmlns:a16="http://schemas.microsoft.com/office/drawing/2014/main" val="2895159929"/>
                    </a:ext>
                  </a:extLst>
                </a:gridCol>
              </a:tblGrid>
              <a:tr h="365249">
                <a:tc>
                  <a:txBody>
                    <a:bodyPr/>
                    <a:lstStyle/>
                    <a:p>
                      <a:pPr algn="ctr" fontAlgn="ctr"/>
                      <a:r>
                        <a:rPr lang="ru-RU" sz="1050" u="none" strike="noStrike" kern="1200" dirty="0">
                          <a:solidFill>
                            <a:schemeClr val="tx1"/>
                          </a:solidFill>
                          <a:effectLst/>
                          <a:latin typeface="+mn-lt"/>
                          <a:ea typeface="+mn-ea"/>
                          <a:cs typeface="+mn-cs"/>
                        </a:rPr>
                        <a:t>№ п/п</a:t>
                      </a:r>
                    </a:p>
                  </a:txBody>
                  <a:tcPr marL="6562" marR="6562" marT="6562" marB="0" anchor="ctr"/>
                </a:tc>
                <a:tc>
                  <a:txBody>
                    <a:bodyPr/>
                    <a:lstStyle/>
                    <a:p>
                      <a:pPr algn="ctr" fontAlgn="ctr"/>
                      <a:r>
                        <a:rPr lang="ru-RU" sz="1050" u="none" strike="noStrike" kern="1200" dirty="0">
                          <a:solidFill>
                            <a:schemeClr val="tx1"/>
                          </a:solidFill>
                          <a:effectLst/>
                          <a:latin typeface="+mn-lt"/>
                          <a:ea typeface="+mn-ea"/>
                          <a:cs typeface="+mn-cs"/>
                        </a:rPr>
                        <a:t>Наименование муниципальной программы/подпрограммы/показателя</a:t>
                      </a:r>
                    </a:p>
                  </a:txBody>
                  <a:tcPr marL="6562" marR="6562" marT="6562" marB="0" anchor="ctr"/>
                </a:tc>
                <a:tc>
                  <a:txBody>
                    <a:bodyPr/>
                    <a:lstStyle/>
                    <a:p>
                      <a:pPr marL="0" algn="ctr" defTabSz="914400" rtl="0" eaLnBrk="1" fontAlgn="ctr" latinLnBrk="0" hangingPunct="1"/>
                      <a:r>
                        <a:rPr lang="ru-RU" sz="1050" u="none" strike="noStrike" kern="1200" dirty="0" smtClean="0">
                          <a:solidFill>
                            <a:schemeClr val="tx1"/>
                          </a:solidFill>
                          <a:effectLst/>
                          <a:latin typeface="+mn-lt"/>
                          <a:ea typeface="+mn-ea"/>
                          <a:cs typeface="+mn-cs"/>
                        </a:rPr>
                        <a:t>Вид </a:t>
                      </a:r>
                      <a:r>
                        <a:rPr lang="ru-RU" sz="1050" u="none" strike="noStrike" kern="1200" dirty="0">
                          <a:solidFill>
                            <a:schemeClr val="tx1"/>
                          </a:solidFill>
                          <a:effectLst/>
                          <a:latin typeface="+mn-lt"/>
                          <a:ea typeface="+mn-ea"/>
                          <a:cs typeface="+mn-cs"/>
                        </a:rPr>
                        <a:t>показателя</a:t>
                      </a:r>
                    </a:p>
                  </a:txBody>
                  <a:tcPr marL="6562" marR="6562" marT="6562" marB="0" anchor="ctr"/>
                </a:tc>
                <a:tc>
                  <a:txBody>
                    <a:bodyPr/>
                    <a:lstStyle/>
                    <a:p>
                      <a:pPr marL="0" algn="ctr" defTabSz="914400" rtl="0" eaLnBrk="1" fontAlgn="ctr" latinLnBrk="0" hangingPunct="1"/>
                      <a:r>
                        <a:rPr lang="ru-RU" sz="1050" u="none" strike="noStrike" kern="1200" dirty="0">
                          <a:solidFill>
                            <a:schemeClr val="tx1"/>
                          </a:solidFill>
                          <a:effectLst/>
                          <a:latin typeface="+mn-lt"/>
                          <a:ea typeface="+mn-ea"/>
                          <a:cs typeface="+mn-cs"/>
                        </a:rPr>
                        <a:t>Единица измерения</a:t>
                      </a:r>
                    </a:p>
                  </a:txBody>
                  <a:tcPr marL="6562" marR="6562" marT="6562" marB="0" anchor="ctr"/>
                </a:tc>
                <a:tc>
                  <a:txBody>
                    <a:bodyPr/>
                    <a:lstStyle/>
                    <a:p>
                      <a:pPr marL="0" algn="ctr" defTabSz="914400" rtl="0" eaLnBrk="1" fontAlgn="ctr" latinLnBrk="0" hangingPunct="1"/>
                      <a:r>
                        <a:rPr lang="ru-RU" sz="1050" u="none" strike="noStrike" kern="1200" dirty="0">
                          <a:solidFill>
                            <a:schemeClr val="tx1"/>
                          </a:solidFill>
                          <a:effectLst/>
                          <a:latin typeface="+mn-lt"/>
                          <a:ea typeface="+mn-ea"/>
                          <a:cs typeface="+mn-cs"/>
                        </a:rPr>
                        <a:t>Базовое значение</a:t>
                      </a:r>
                    </a:p>
                  </a:txBody>
                  <a:tcPr marL="6562" marR="6562" marT="6562" marB="0" anchor="ctr"/>
                </a:tc>
                <a:tc>
                  <a:txBody>
                    <a:bodyPr/>
                    <a:lstStyle/>
                    <a:p>
                      <a:pPr marL="0" algn="ctr" defTabSz="914400" rtl="0" eaLnBrk="1" fontAlgn="ctr" latinLnBrk="0" hangingPunct="1"/>
                      <a:r>
                        <a:rPr lang="ru-RU" sz="1050" u="none" strike="noStrike" kern="1200" dirty="0">
                          <a:solidFill>
                            <a:schemeClr val="tx1"/>
                          </a:solidFill>
                          <a:effectLst/>
                          <a:latin typeface="+mn-lt"/>
                          <a:ea typeface="+mn-ea"/>
                          <a:cs typeface="+mn-cs"/>
                        </a:rPr>
                        <a:t>Достигнутое </a:t>
                      </a:r>
                      <a:r>
                        <a:rPr lang="ru-RU" sz="1050" u="none" strike="noStrike" kern="1200" dirty="0" smtClean="0">
                          <a:solidFill>
                            <a:schemeClr val="tx1"/>
                          </a:solidFill>
                          <a:effectLst/>
                          <a:latin typeface="+mn-lt"/>
                          <a:ea typeface="+mn-ea"/>
                          <a:cs typeface="+mn-cs"/>
                        </a:rPr>
                        <a:t>2023 </a:t>
                      </a:r>
                      <a:r>
                        <a:rPr lang="ru-RU" sz="1050" u="none" strike="noStrike" kern="1200" dirty="0">
                          <a:solidFill>
                            <a:schemeClr val="tx1"/>
                          </a:solidFill>
                          <a:effectLst/>
                          <a:latin typeface="+mn-lt"/>
                          <a:ea typeface="+mn-ea"/>
                          <a:cs typeface="+mn-cs"/>
                        </a:rPr>
                        <a:t>года</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2024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2025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2026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2027 </a:t>
                      </a:r>
                      <a:r>
                        <a:rPr lang="ru-RU" sz="1050" b="0" i="0" u="none" strike="noStrike" kern="1200" dirty="0">
                          <a:solidFill>
                            <a:schemeClr val="tx1"/>
                          </a:solidFill>
                          <a:effectLst/>
                          <a:latin typeface="+mn-lt"/>
                          <a:ea typeface="+mn-ea"/>
                          <a:cs typeface="+mn-cs"/>
                        </a:rPr>
                        <a:t>год</a:t>
                      </a:r>
                    </a:p>
                  </a:txBody>
                  <a:tcPr marL="6562" marR="6562" marT="6562" marB="0" anchor="ctr"/>
                </a:tc>
                <a:extLst>
                  <a:ext uri="{0D108BD9-81ED-4DB2-BD59-A6C34878D82A}">
                    <a16:rowId xmlns:a16="http://schemas.microsoft.com/office/drawing/2014/main" val="765760769"/>
                  </a:ext>
                </a:extLst>
              </a:tr>
              <a:tr h="519267">
                <a:tc>
                  <a:txBody>
                    <a:bodyPr/>
                    <a:lstStyle/>
                    <a:p>
                      <a:pPr algn="ctr" fontAlgn="ctr"/>
                      <a:r>
                        <a:rPr lang="ru-RU" sz="1050" u="none" strike="noStrike" kern="1200" dirty="0">
                          <a:solidFill>
                            <a:schemeClr val="tx1"/>
                          </a:solidFill>
                          <a:effectLst/>
                          <a:latin typeface="+mn-lt"/>
                          <a:ea typeface="+mn-ea"/>
                          <a:cs typeface="+mn-cs"/>
                        </a:rPr>
                        <a:t>8</a:t>
                      </a:r>
                    </a:p>
                  </a:txBody>
                  <a:tcPr marL="6562" marR="6562" marT="6562" marB="0" anchor="ctr"/>
                </a:tc>
                <a:tc>
                  <a:txBody>
                    <a:bodyPr/>
                    <a:lstStyle/>
                    <a:p>
                      <a:pPr algn="l" fontAlgn="ctr"/>
                      <a:r>
                        <a:rPr lang="ru-RU" sz="1050" u="none" strike="noStrike" kern="1200" dirty="0">
                          <a:solidFill>
                            <a:schemeClr val="tx1"/>
                          </a:solidFill>
                          <a:effectLst/>
                          <a:latin typeface="+mn-lt"/>
                          <a:ea typeface="+mn-ea"/>
                          <a:cs typeface="+mn-cs"/>
                        </a:rPr>
                        <a:t>Муниципальная программа </a:t>
                      </a:r>
                      <a:r>
                        <a:rPr lang="ru-RU" sz="1050" u="none" strike="noStrike" kern="1200" dirty="0" smtClean="0">
                          <a:solidFill>
                            <a:schemeClr val="tx1"/>
                          </a:solidFill>
                          <a:effectLst/>
                          <a:latin typeface="+mn-lt"/>
                          <a:ea typeface="+mn-ea"/>
                          <a:cs typeface="+mn-cs"/>
                        </a:rPr>
                        <a:t>«Безопасность и обеспечение безопасности жизнедеятельности населения»</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05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05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05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05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05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05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050" u="none" strike="noStrike" kern="1200">
                          <a:solidFill>
                            <a:schemeClr val="tx1"/>
                          </a:solidFill>
                          <a:effectLst/>
                          <a:latin typeface="+mn-lt"/>
                          <a:ea typeface="+mn-ea"/>
                          <a:cs typeface="+mn-cs"/>
                        </a:rPr>
                        <a:t> </a:t>
                      </a:r>
                    </a:p>
                  </a:txBody>
                  <a:tcPr marL="6562" marR="6562" marT="6562" marB="0" anchor="ctr"/>
                </a:tc>
                <a:extLst>
                  <a:ext uri="{0D108BD9-81ED-4DB2-BD59-A6C34878D82A}">
                    <a16:rowId xmlns:a16="http://schemas.microsoft.com/office/drawing/2014/main" val="3186029011"/>
                  </a:ext>
                </a:extLst>
              </a:tr>
              <a:tr h="455126">
                <a:tc>
                  <a:txBody>
                    <a:bodyPr/>
                    <a:lstStyle/>
                    <a:p>
                      <a:pPr algn="ctr" fontAlgn="ctr"/>
                      <a:r>
                        <a:rPr lang="ru-RU" sz="1050" u="none" strike="noStrike" kern="1200" dirty="0" smtClean="0">
                          <a:solidFill>
                            <a:schemeClr val="tx1"/>
                          </a:solidFill>
                          <a:effectLst/>
                          <a:latin typeface="+mn-lt"/>
                          <a:ea typeface="+mn-ea"/>
                          <a:cs typeface="+mn-cs"/>
                        </a:rPr>
                        <a:t>1.</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l" fontAlgn="ctr"/>
                      <a:r>
                        <a:rPr lang="ru-RU" sz="1050" u="none" strike="noStrike" kern="1200" dirty="0" smtClean="0">
                          <a:solidFill>
                            <a:schemeClr val="tx1"/>
                          </a:solidFill>
                          <a:effectLst/>
                          <a:latin typeface="+mn-lt"/>
                          <a:ea typeface="+mn-ea"/>
                          <a:cs typeface="+mn-cs"/>
                        </a:rPr>
                        <a:t>Снижение общего количества преступлений, совершенных на территории муниципального образования, не менее чем на 3% ежегодно</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smtClean="0">
                          <a:solidFill>
                            <a:schemeClr val="tx1"/>
                          </a:solidFill>
                          <a:effectLst/>
                          <a:latin typeface="+mn-lt"/>
                          <a:ea typeface="+mn-ea"/>
                          <a:cs typeface="+mn-cs"/>
                        </a:rPr>
                        <a:t>Целевые показатели</a:t>
                      </a:r>
                      <a:endParaRPr lang="ru-RU" sz="1050" u="none" strike="noStrike" kern="1200" dirty="0" smtClean="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dirty="0" smtClean="0">
                          <a:solidFill>
                            <a:schemeClr val="tx1"/>
                          </a:solidFill>
                          <a:effectLst/>
                          <a:latin typeface="+mn-lt"/>
                          <a:ea typeface="+mn-ea"/>
                          <a:cs typeface="+mn-cs"/>
                        </a:rPr>
                        <a:t>Количество</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dirty="0" smtClean="0">
                          <a:solidFill>
                            <a:schemeClr val="tx1"/>
                          </a:solidFill>
                          <a:effectLst/>
                          <a:latin typeface="+mn-lt"/>
                          <a:ea typeface="+mn-ea"/>
                          <a:cs typeface="+mn-cs"/>
                        </a:rPr>
                        <a:t>813</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dirty="0" smtClean="0">
                          <a:solidFill>
                            <a:schemeClr val="tx1"/>
                          </a:solidFill>
                          <a:effectLst/>
                          <a:latin typeface="+mn-lt"/>
                          <a:ea typeface="+mn-ea"/>
                          <a:cs typeface="+mn-cs"/>
                        </a:rPr>
                        <a:t>556</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dirty="0" smtClean="0">
                          <a:solidFill>
                            <a:schemeClr val="tx1"/>
                          </a:solidFill>
                          <a:effectLst/>
                          <a:latin typeface="+mn-lt"/>
                          <a:ea typeface="+mn-ea"/>
                          <a:cs typeface="+mn-cs"/>
                        </a:rPr>
                        <a:t>766</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dirty="0" smtClean="0">
                          <a:solidFill>
                            <a:schemeClr val="tx1"/>
                          </a:solidFill>
                          <a:effectLst/>
                          <a:latin typeface="+mn-lt"/>
                          <a:ea typeface="+mn-ea"/>
                          <a:cs typeface="+mn-cs"/>
                        </a:rPr>
                        <a:t>523</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dirty="0" smtClean="0">
                          <a:solidFill>
                            <a:schemeClr val="tx1"/>
                          </a:solidFill>
                          <a:effectLst/>
                          <a:latin typeface="+mn-lt"/>
                          <a:ea typeface="+mn-ea"/>
                          <a:cs typeface="+mn-cs"/>
                        </a:rPr>
                        <a:t>507</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dirty="0" smtClean="0">
                          <a:solidFill>
                            <a:schemeClr val="tx1"/>
                          </a:solidFill>
                          <a:effectLst/>
                          <a:latin typeface="+mn-lt"/>
                          <a:ea typeface="+mn-ea"/>
                          <a:cs typeface="+mn-cs"/>
                        </a:rPr>
                        <a:t>492</a:t>
                      </a:r>
                      <a:endParaRPr lang="ru-RU" sz="1050" u="none" strike="noStrike" kern="1200" dirty="0">
                        <a:solidFill>
                          <a:schemeClr val="tx1"/>
                        </a:solidFill>
                        <a:effectLst/>
                        <a:latin typeface="+mn-lt"/>
                        <a:ea typeface="+mn-ea"/>
                        <a:cs typeface="+mn-cs"/>
                      </a:endParaRPr>
                    </a:p>
                  </a:txBody>
                  <a:tcPr marL="6562" marR="6562" marT="6562" marB="0" anchor="ctr"/>
                </a:tc>
                <a:extLst>
                  <a:ext uri="{0D108BD9-81ED-4DB2-BD59-A6C34878D82A}">
                    <a16:rowId xmlns:a16="http://schemas.microsoft.com/office/drawing/2014/main" val="10004"/>
                  </a:ext>
                </a:extLst>
              </a:tr>
              <a:tr h="904114">
                <a:tc>
                  <a:txBody>
                    <a:bodyPr/>
                    <a:lstStyle/>
                    <a:p>
                      <a:pPr algn="ctr" fontAlgn="ctr"/>
                      <a:r>
                        <a:rPr lang="ru-RU" sz="1050" u="none" strike="noStrike" kern="1200" dirty="0">
                          <a:solidFill>
                            <a:schemeClr val="tx1"/>
                          </a:solidFill>
                          <a:effectLst/>
                          <a:latin typeface="+mn-lt"/>
                          <a:ea typeface="+mn-ea"/>
                          <a:cs typeface="+mn-cs"/>
                        </a:rPr>
                        <a:t> </a:t>
                      </a:r>
                      <a:r>
                        <a:rPr lang="ru-RU" sz="1050" u="none" strike="noStrike" kern="1200" dirty="0" smtClean="0">
                          <a:solidFill>
                            <a:schemeClr val="tx1"/>
                          </a:solidFill>
                          <a:effectLst/>
                          <a:latin typeface="+mn-lt"/>
                          <a:ea typeface="+mn-ea"/>
                          <a:cs typeface="+mn-cs"/>
                        </a:rPr>
                        <a:t>2.</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l" fontAlgn="ctr"/>
                      <a:r>
                        <a:rPr lang="ru-RU" sz="1050" u="none" strike="noStrike" kern="1200" dirty="0" smtClean="0">
                          <a:solidFill>
                            <a:schemeClr val="tx1"/>
                          </a:solidFill>
                          <a:effectLst/>
                          <a:latin typeface="+mn-lt"/>
                          <a:ea typeface="+mn-ea"/>
                          <a:cs typeface="+mn-cs"/>
                        </a:rPr>
                        <a:t>Увеличение общего количества видеокамер, введенных в эксплуатацию в систему технологического обеспечения региональной общественной безопасности и оперативного управления "Безопасный регион", не менее чем на 5% ежегодно</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dirty="0" smtClean="0">
                          <a:solidFill>
                            <a:schemeClr val="tx1"/>
                          </a:solidFill>
                          <a:effectLst/>
                          <a:latin typeface="+mn-lt"/>
                          <a:ea typeface="+mn-ea"/>
                          <a:cs typeface="+mn-cs"/>
                        </a:rPr>
                        <a:t>Целевые показатели</a:t>
                      </a:r>
                    </a:p>
                  </a:txBody>
                  <a:tcPr marL="6562" marR="6562" marT="6562" marB="0" anchor="ctr"/>
                </a:tc>
                <a:tc>
                  <a:txBody>
                    <a:bodyPr/>
                    <a:lstStyle/>
                    <a:p>
                      <a:pPr algn="ctr" fontAlgn="ctr"/>
                      <a:r>
                        <a:rPr lang="ru-RU" sz="1050" u="none" strike="noStrike" kern="1200" dirty="0" smtClean="0">
                          <a:solidFill>
                            <a:schemeClr val="tx1"/>
                          </a:solidFill>
                          <a:effectLst/>
                          <a:latin typeface="+mn-lt"/>
                          <a:ea typeface="+mn-ea"/>
                          <a:cs typeface="+mn-cs"/>
                        </a:rPr>
                        <a:t>Единиц</a:t>
                      </a:r>
                      <a:endParaRPr lang="ru-RU" sz="1050" u="none" strike="noStrike" kern="1200" dirty="0">
                        <a:solidFill>
                          <a:schemeClr val="tx1"/>
                        </a:solidFill>
                        <a:effectLst/>
                        <a:latin typeface="+mn-lt"/>
                        <a:ea typeface="+mn-ea"/>
                        <a:cs typeface="+mn-cs"/>
                      </a:endParaRPr>
                    </a:p>
                  </a:txBody>
                  <a:tcPr anchor="ctr"/>
                </a:tc>
                <a:tc>
                  <a:txBody>
                    <a:bodyPr/>
                    <a:lstStyle/>
                    <a:p>
                      <a:pPr algn="ctr" fontAlgn="ctr"/>
                      <a:r>
                        <a:rPr lang="ru-RU" sz="1050" u="none" strike="noStrike" kern="1200" dirty="0" smtClean="0">
                          <a:solidFill>
                            <a:schemeClr val="tx1"/>
                          </a:solidFill>
                          <a:effectLst/>
                          <a:latin typeface="+mn-lt"/>
                          <a:ea typeface="+mn-ea"/>
                          <a:cs typeface="+mn-cs"/>
                        </a:rPr>
                        <a:t>1309</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dirty="0" smtClean="0">
                          <a:solidFill>
                            <a:schemeClr val="tx1"/>
                          </a:solidFill>
                          <a:effectLst/>
                          <a:latin typeface="+mn-lt"/>
                          <a:ea typeface="+mn-ea"/>
                          <a:cs typeface="+mn-cs"/>
                        </a:rPr>
                        <a:t>1375</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dirty="0" smtClean="0">
                          <a:solidFill>
                            <a:schemeClr val="tx1"/>
                          </a:solidFill>
                          <a:effectLst/>
                          <a:latin typeface="+mn-lt"/>
                          <a:ea typeface="+mn-ea"/>
                          <a:cs typeface="+mn-cs"/>
                        </a:rPr>
                        <a:t>1674</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dirty="0" smtClean="0">
                          <a:solidFill>
                            <a:schemeClr val="tx1"/>
                          </a:solidFill>
                          <a:effectLst/>
                          <a:latin typeface="+mn-lt"/>
                          <a:ea typeface="+mn-ea"/>
                          <a:cs typeface="+mn-cs"/>
                        </a:rPr>
                        <a:t>1516</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dirty="0" smtClean="0">
                          <a:solidFill>
                            <a:schemeClr val="tx1"/>
                          </a:solidFill>
                          <a:effectLst/>
                          <a:latin typeface="+mn-lt"/>
                          <a:ea typeface="+mn-ea"/>
                          <a:cs typeface="+mn-cs"/>
                        </a:rPr>
                        <a:t>1592</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dirty="0" smtClean="0">
                          <a:solidFill>
                            <a:schemeClr val="tx1"/>
                          </a:solidFill>
                          <a:effectLst/>
                          <a:latin typeface="+mn-lt"/>
                          <a:ea typeface="+mn-ea"/>
                          <a:cs typeface="+mn-cs"/>
                        </a:rPr>
                        <a:t>1672</a:t>
                      </a:r>
                      <a:endParaRPr lang="ru-RU" sz="1050" u="none" strike="noStrike" kern="1200" dirty="0">
                        <a:solidFill>
                          <a:schemeClr val="tx1"/>
                        </a:solidFill>
                        <a:effectLst/>
                        <a:latin typeface="+mn-lt"/>
                        <a:ea typeface="+mn-ea"/>
                        <a:cs typeface="+mn-cs"/>
                      </a:endParaRPr>
                    </a:p>
                  </a:txBody>
                  <a:tcPr marL="6562" marR="6562" marT="6562" marB="0" anchor="ctr"/>
                </a:tc>
                <a:extLst>
                  <a:ext uri="{0D108BD9-81ED-4DB2-BD59-A6C34878D82A}">
                    <a16:rowId xmlns:a16="http://schemas.microsoft.com/office/drawing/2014/main" val="235359428"/>
                  </a:ext>
                </a:extLst>
              </a:tr>
              <a:tr h="585989">
                <a:tc>
                  <a:txBody>
                    <a:bodyPr/>
                    <a:lstStyle/>
                    <a:p>
                      <a:pPr algn="ctr" fontAlgn="ctr"/>
                      <a:r>
                        <a:rPr lang="ru-RU" sz="1050" u="none" strike="noStrike" kern="1200" dirty="0" smtClean="0">
                          <a:solidFill>
                            <a:schemeClr val="tx1"/>
                          </a:solidFill>
                          <a:effectLst/>
                          <a:latin typeface="+mn-lt"/>
                          <a:ea typeface="+mn-ea"/>
                          <a:cs typeface="+mn-cs"/>
                        </a:rPr>
                        <a:t>3.</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l" fontAlgn="ctr"/>
                      <a:r>
                        <a:rPr lang="ru-RU" sz="1050" u="none" strike="noStrike" kern="1200" dirty="0" smtClean="0">
                          <a:solidFill>
                            <a:schemeClr val="tx1"/>
                          </a:solidFill>
                          <a:effectLst/>
                          <a:latin typeface="+mn-lt"/>
                          <a:ea typeface="+mn-ea"/>
                          <a:cs typeface="+mn-cs"/>
                        </a:rPr>
                        <a:t>Доля кладбищ, соответствующих требованиям Регионального стандарта</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dirty="0" smtClean="0">
                          <a:solidFill>
                            <a:schemeClr val="tx1"/>
                          </a:solidFill>
                          <a:effectLst/>
                          <a:latin typeface="+mn-lt"/>
                          <a:ea typeface="+mn-ea"/>
                          <a:cs typeface="+mn-cs"/>
                        </a:rPr>
                        <a:t>Целевые показатели</a:t>
                      </a:r>
                    </a:p>
                  </a:txBody>
                  <a:tcPr marL="6562" marR="6562" marT="6562" marB="0" anchor="ctr"/>
                </a:tc>
                <a:tc>
                  <a:txBody>
                    <a:bodyPr/>
                    <a:lstStyle/>
                    <a:p>
                      <a:pPr algn="ctr" fontAlgn="ctr"/>
                      <a:r>
                        <a:rPr lang="ru-RU" sz="1050" u="none" strike="noStrike" kern="1200" dirty="0" smtClean="0">
                          <a:solidFill>
                            <a:schemeClr val="tx1"/>
                          </a:solidFill>
                          <a:effectLst/>
                          <a:latin typeface="+mn-lt"/>
                          <a:ea typeface="+mn-ea"/>
                          <a:cs typeface="+mn-cs"/>
                        </a:rPr>
                        <a:t>Процент</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75</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dirty="0" smtClean="0">
                          <a:solidFill>
                            <a:schemeClr val="tx1"/>
                          </a:solidFill>
                          <a:effectLst/>
                          <a:latin typeface="+mn-lt"/>
                          <a:ea typeface="+mn-ea"/>
                          <a:cs typeface="+mn-cs"/>
                        </a:rPr>
                        <a:t>100</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smtClean="0">
                          <a:solidFill>
                            <a:schemeClr val="tx1"/>
                          </a:solidFill>
                          <a:effectLst/>
                          <a:latin typeface="+mn-lt"/>
                          <a:ea typeface="+mn-ea"/>
                          <a:cs typeface="+mn-cs"/>
                        </a:rPr>
                        <a:t>100</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smtClean="0">
                          <a:solidFill>
                            <a:schemeClr val="tx1"/>
                          </a:solidFill>
                          <a:effectLst/>
                          <a:latin typeface="+mn-lt"/>
                          <a:ea typeface="+mn-ea"/>
                          <a:cs typeface="+mn-cs"/>
                        </a:rPr>
                        <a:t>100</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dirty="0" smtClean="0">
                          <a:solidFill>
                            <a:schemeClr val="tx1"/>
                          </a:solidFill>
                          <a:effectLst/>
                          <a:latin typeface="+mn-lt"/>
                          <a:ea typeface="+mn-ea"/>
                          <a:cs typeface="+mn-cs"/>
                        </a:rPr>
                        <a:t>100</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dirty="0" smtClean="0">
                          <a:solidFill>
                            <a:schemeClr val="tx1"/>
                          </a:solidFill>
                          <a:effectLst/>
                          <a:latin typeface="+mn-lt"/>
                          <a:ea typeface="+mn-ea"/>
                          <a:cs typeface="+mn-cs"/>
                        </a:rPr>
                        <a:t>100</a:t>
                      </a:r>
                      <a:endParaRPr lang="ru-RU" sz="1050" u="none" strike="noStrike" kern="1200" dirty="0">
                        <a:solidFill>
                          <a:schemeClr val="tx1"/>
                        </a:solidFill>
                        <a:effectLst/>
                        <a:latin typeface="+mn-lt"/>
                        <a:ea typeface="+mn-ea"/>
                        <a:cs typeface="+mn-cs"/>
                      </a:endParaRPr>
                    </a:p>
                  </a:txBody>
                  <a:tcPr marL="6562" marR="6562" marT="6562" marB="0" anchor="ctr"/>
                </a:tc>
                <a:extLst>
                  <a:ext uri="{0D108BD9-81ED-4DB2-BD59-A6C34878D82A}">
                    <a16:rowId xmlns:a16="http://schemas.microsoft.com/office/drawing/2014/main" val="4214227573"/>
                  </a:ext>
                </a:extLst>
              </a:tr>
              <a:tr h="585989">
                <a:tc>
                  <a:txBody>
                    <a:bodyPr/>
                    <a:lstStyle/>
                    <a:p>
                      <a:pPr algn="ctr" fontAlgn="ctr"/>
                      <a:r>
                        <a:rPr lang="ru-RU" sz="1050" u="none" strike="noStrike" kern="1200" dirty="0" smtClean="0">
                          <a:solidFill>
                            <a:schemeClr val="tx1"/>
                          </a:solidFill>
                          <a:effectLst/>
                          <a:latin typeface="+mn-lt"/>
                          <a:ea typeface="+mn-ea"/>
                          <a:cs typeface="+mn-cs"/>
                        </a:rPr>
                        <a:t>4.</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l" fontAlgn="ctr"/>
                      <a:r>
                        <a:rPr lang="ru-RU" sz="1050" u="none" strike="noStrike" kern="1200" dirty="0" smtClean="0">
                          <a:solidFill>
                            <a:schemeClr val="tx1"/>
                          </a:solidFill>
                          <a:effectLst/>
                          <a:latin typeface="+mn-lt"/>
                          <a:ea typeface="+mn-ea"/>
                          <a:cs typeface="+mn-cs"/>
                        </a:rPr>
                        <a:t>Снижение уровня </a:t>
                      </a:r>
                      <a:r>
                        <a:rPr lang="ru-RU" sz="1050" u="none" strike="noStrike" kern="1200" dirty="0" err="1" smtClean="0">
                          <a:solidFill>
                            <a:schemeClr val="tx1"/>
                          </a:solidFill>
                          <a:effectLst/>
                          <a:latin typeface="+mn-lt"/>
                          <a:ea typeface="+mn-ea"/>
                          <a:cs typeface="+mn-cs"/>
                        </a:rPr>
                        <a:t>криминогенности</a:t>
                      </a:r>
                      <a:r>
                        <a:rPr lang="ru-RU" sz="1050" u="none" strike="noStrike" kern="1200" dirty="0" smtClean="0">
                          <a:solidFill>
                            <a:schemeClr val="tx1"/>
                          </a:solidFill>
                          <a:effectLst/>
                          <a:latin typeface="+mn-lt"/>
                          <a:ea typeface="+mn-ea"/>
                          <a:cs typeface="+mn-cs"/>
                        </a:rPr>
                        <a:t> наркомании на 100 тыс. человек</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a:solidFill>
                            <a:schemeClr val="tx1"/>
                          </a:solidFill>
                          <a:effectLst/>
                          <a:latin typeface="+mn-lt"/>
                          <a:ea typeface="+mn-ea"/>
                          <a:cs typeface="+mn-cs"/>
                        </a:rPr>
                        <a:t>единиц</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60,5</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57,4</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54,5</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51,77</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49</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46,55</a:t>
                      </a:r>
                    </a:p>
                  </a:txBody>
                  <a:tcPr marL="9525" marR="9525" marT="9525" marB="0" anchor="ctr"/>
                </a:tc>
                <a:extLst>
                  <a:ext uri="{0D108BD9-81ED-4DB2-BD59-A6C34878D82A}">
                    <a16:rowId xmlns:a16="http://schemas.microsoft.com/office/drawing/2014/main" val="10005"/>
                  </a:ext>
                </a:extLst>
              </a:tr>
              <a:tr h="754451">
                <a:tc>
                  <a:txBody>
                    <a:bodyPr/>
                    <a:lstStyle/>
                    <a:p>
                      <a:pPr algn="ctr" fontAlgn="ctr"/>
                      <a:r>
                        <a:rPr lang="ru-RU" sz="1050" u="none" strike="noStrike" kern="1200" dirty="0" smtClean="0">
                          <a:solidFill>
                            <a:schemeClr val="tx1"/>
                          </a:solidFill>
                          <a:effectLst/>
                          <a:latin typeface="+mn-lt"/>
                          <a:ea typeface="+mn-ea"/>
                          <a:cs typeface="+mn-cs"/>
                        </a:rPr>
                        <a:t>5.</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l" fontAlgn="ctr"/>
                      <a:r>
                        <a:rPr lang="ru-RU" sz="1050" u="none" strike="noStrike" kern="1200" dirty="0" smtClean="0">
                          <a:solidFill>
                            <a:schemeClr val="tx1"/>
                          </a:solidFill>
                          <a:effectLst/>
                          <a:latin typeface="+mn-lt"/>
                          <a:ea typeface="+mn-ea"/>
                          <a:cs typeface="+mn-cs"/>
                        </a:rPr>
                        <a:t>Сокращение среднего времени совместного реагирования нескольких экстренных оперативных служб на обращения населения по единому номеру «112» на территории муниципального образования</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dirty="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a:solidFill>
                            <a:schemeClr val="tx1"/>
                          </a:solidFill>
                          <a:effectLst/>
                          <a:latin typeface="+mn-lt"/>
                          <a:ea typeface="+mn-ea"/>
                          <a:cs typeface="+mn-cs"/>
                        </a:rPr>
                        <a:t>Минута</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45,5</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42</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38,5</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37</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36</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35</a:t>
                      </a:r>
                    </a:p>
                  </a:txBody>
                  <a:tcPr marL="9525" marR="9525" marT="9525" marB="0" anchor="ctr"/>
                </a:tc>
                <a:extLst>
                  <a:ext uri="{0D108BD9-81ED-4DB2-BD59-A6C34878D82A}">
                    <a16:rowId xmlns:a16="http://schemas.microsoft.com/office/drawing/2014/main" val="10006"/>
                  </a:ext>
                </a:extLst>
              </a:tr>
              <a:tr h="585989">
                <a:tc>
                  <a:txBody>
                    <a:bodyPr/>
                    <a:lstStyle/>
                    <a:p>
                      <a:pPr algn="ctr" fontAlgn="ctr"/>
                      <a:r>
                        <a:rPr lang="ru-RU" sz="1050" u="none" strike="noStrike" kern="1200" dirty="0" smtClean="0">
                          <a:solidFill>
                            <a:schemeClr val="tx1"/>
                          </a:solidFill>
                          <a:effectLst/>
                          <a:latin typeface="+mn-lt"/>
                          <a:ea typeface="+mn-ea"/>
                          <a:cs typeface="+mn-cs"/>
                        </a:rPr>
                        <a:t>6.</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l" fontAlgn="ctr"/>
                      <a:r>
                        <a:rPr lang="ru-RU" sz="1050" u="none" strike="noStrike" kern="1200" dirty="0" smtClean="0">
                          <a:solidFill>
                            <a:schemeClr val="tx1"/>
                          </a:solidFill>
                          <a:effectLst/>
                          <a:latin typeface="+mn-lt"/>
                          <a:ea typeface="+mn-ea"/>
                          <a:cs typeface="+mn-cs"/>
                        </a:rPr>
                        <a:t>Снижение числа погибших при пожарах</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dirty="0">
                          <a:solidFill>
                            <a:schemeClr val="tx1"/>
                          </a:solidFill>
                          <a:effectLst/>
                          <a:latin typeface="+mn-lt"/>
                          <a:ea typeface="+mn-ea"/>
                          <a:cs typeface="+mn-cs"/>
                        </a:rPr>
                        <a:t>Процент</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95</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92,5</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90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87,5</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85</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83</a:t>
                      </a:r>
                    </a:p>
                  </a:txBody>
                  <a:tcPr marL="9525" marR="9525" marT="9525" marB="0" anchor="ctr"/>
                </a:tc>
                <a:extLst>
                  <a:ext uri="{0D108BD9-81ED-4DB2-BD59-A6C34878D82A}">
                    <a16:rowId xmlns:a16="http://schemas.microsoft.com/office/drawing/2014/main" val="10007"/>
                  </a:ext>
                </a:extLst>
              </a:tr>
              <a:tr h="585989">
                <a:tc>
                  <a:txBody>
                    <a:bodyPr/>
                    <a:lstStyle/>
                    <a:p>
                      <a:pPr algn="ctr" fontAlgn="ctr"/>
                      <a:r>
                        <a:rPr lang="ru-RU" sz="1050" u="none" strike="noStrike" kern="1200" dirty="0" smtClean="0">
                          <a:solidFill>
                            <a:schemeClr val="tx1"/>
                          </a:solidFill>
                          <a:effectLst/>
                          <a:latin typeface="+mn-lt"/>
                          <a:ea typeface="+mn-ea"/>
                          <a:cs typeface="+mn-cs"/>
                        </a:rPr>
                        <a:t>7.</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l" fontAlgn="ctr"/>
                      <a:r>
                        <a:rPr lang="ru-RU" sz="1050" u="none" strike="noStrike" kern="1200" dirty="0" smtClean="0">
                          <a:solidFill>
                            <a:schemeClr val="tx1"/>
                          </a:solidFill>
                          <a:effectLst/>
                          <a:latin typeface="+mn-lt"/>
                          <a:ea typeface="+mn-ea"/>
                          <a:cs typeface="+mn-cs"/>
                        </a:rPr>
                        <a:t>Прирост уровня безопасности людей на водных объектах, расположенных на территории Московской области</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dirty="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a:solidFill>
                            <a:schemeClr val="tx1"/>
                          </a:solidFill>
                          <a:effectLst/>
                          <a:latin typeface="+mn-lt"/>
                          <a:ea typeface="+mn-ea"/>
                          <a:cs typeface="+mn-cs"/>
                        </a:rPr>
                        <a:t>Процент</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18</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24</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26</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28</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30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32</a:t>
                      </a:r>
                    </a:p>
                  </a:txBody>
                  <a:tcPr marL="9525" marR="9525" marT="9525" marB="0" anchor="ct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74065469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55</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10" name="Объект 9">
            <a:extLst>
              <a:ext uri="{FF2B5EF4-FFF2-40B4-BE49-F238E27FC236}">
                <a16:creationId xmlns:a16="http://schemas.microsoft.com/office/drawing/2014/main" id="{B877E685-5093-4652-AE0C-8D92DB167CBC}"/>
              </a:ext>
            </a:extLst>
          </p:cNvPr>
          <p:cNvGraphicFramePr>
            <a:graphicFrameLocks noGrp="1"/>
          </p:cNvGraphicFramePr>
          <p:nvPr>
            <p:ph idx="1"/>
            <p:extLst/>
          </p:nvPr>
        </p:nvGraphicFramePr>
        <p:xfrm>
          <a:off x="348917" y="966380"/>
          <a:ext cx="11438693" cy="5399426"/>
        </p:xfrm>
        <a:graphic>
          <a:graphicData uri="http://schemas.openxmlformats.org/drawingml/2006/table">
            <a:tbl>
              <a:tblPr>
                <a:tableStyleId>{5C22544A-7EE6-4342-B048-85BDC9FD1C3A}</a:tableStyleId>
              </a:tblPr>
              <a:tblGrid>
                <a:gridCol w="545219">
                  <a:extLst>
                    <a:ext uri="{9D8B030D-6E8A-4147-A177-3AD203B41FA5}">
                      <a16:colId xmlns:a16="http://schemas.microsoft.com/office/drawing/2014/main" val="1239230207"/>
                    </a:ext>
                  </a:extLst>
                </a:gridCol>
                <a:gridCol w="3229104">
                  <a:extLst>
                    <a:ext uri="{9D8B030D-6E8A-4147-A177-3AD203B41FA5}">
                      <a16:colId xmlns:a16="http://schemas.microsoft.com/office/drawing/2014/main" val="1553721672"/>
                    </a:ext>
                  </a:extLst>
                </a:gridCol>
                <a:gridCol w="1148321">
                  <a:extLst>
                    <a:ext uri="{9D8B030D-6E8A-4147-A177-3AD203B41FA5}">
                      <a16:colId xmlns:a16="http://schemas.microsoft.com/office/drawing/2014/main" val="1247568029"/>
                    </a:ext>
                  </a:extLst>
                </a:gridCol>
                <a:gridCol w="934680">
                  <a:extLst>
                    <a:ext uri="{9D8B030D-6E8A-4147-A177-3AD203B41FA5}">
                      <a16:colId xmlns:a16="http://schemas.microsoft.com/office/drawing/2014/main" val="4084025544"/>
                    </a:ext>
                  </a:extLst>
                </a:gridCol>
                <a:gridCol w="630782">
                  <a:extLst>
                    <a:ext uri="{9D8B030D-6E8A-4147-A177-3AD203B41FA5}">
                      <a16:colId xmlns:a16="http://schemas.microsoft.com/office/drawing/2014/main" val="4007100656"/>
                    </a:ext>
                  </a:extLst>
                </a:gridCol>
                <a:gridCol w="981394">
                  <a:extLst>
                    <a:ext uri="{9D8B030D-6E8A-4147-A177-3AD203B41FA5}">
                      <a16:colId xmlns:a16="http://schemas.microsoft.com/office/drawing/2014/main" val="1386912279"/>
                    </a:ext>
                  </a:extLst>
                </a:gridCol>
                <a:gridCol w="959585">
                  <a:extLst>
                    <a:ext uri="{9D8B030D-6E8A-4147-A177-3AD203B41FA5}">
                      <a16:colId xmlns:a16="http://schemas.microsoft.com/office/drawing/2014/main" val="3965589857"/>
                    </a:ext>
                  </a:extLst>
                </a:gridCol>
                <a:gridCol w="1057725">
                  <a:extLst>
                    <a:ext uri="{9D8B030D-6E8A-4147-A177-3AD203B41FA5}">
                      <a16:colId xmlns:a16="http://schemas.microsoft.com/office/drawing/2014/main" val="2334975215"/>
                    </a:ext>
                  </a:extLst>
                </a:gridCol>
                <a:gridCol w="959585">
                  <a:extLst>
                    <a:ext uri="{9D8B030D-6E8A-4147-A177-3AD203B41FA5}">
                      <a16:colId xmlns:a16="http://schemas.microsoft.com/office/drawing/2014/main" val="3088992434"/>
                    </a:ext>
                  </a:extLst>
                </a:gridCol>
                <a:gridCol w="992298">
                  <a:extLst>
                    <a:ext uri="{9D8B030D-6E8A-4147-A177-3AD203B41FA5}">
                      <a16:colId xmlns:a16="http://schemas.microsoft.com/office/drawing/2014/main" val="2218577162"/>
                    </a:ext>
                  </a:extLst>
                </a:gridCol>
              </a:tblGrid>
              <a:tr h="610421">
                <a:tc>
                  <a:txBody>
                    <a:bodyPr/>
                    <a:lstStyle/>
                    <a:p>
                      <a:pPr algn="ctr" fontAlgn="ctr"/>
                      <a:r>
                        <a:rPr lang="ru-RU" sz="1050" u="none" strike="noStrike" kern="1200" dirty="0">
                          <a:solidFill>
                            <a:schemeClr val="tx1"/>
                          </a:solidFill>
                          <a:effectLst/>
                          <a:latin typeface="+mn-lt"/>
                          <a:ea typeface="+mn-ea"/>
                          <a:cs typeface="+mn-cs"/>
                        </a:rPr>
                        <a:t>№ п/п</a:t>
                      </a:r>
                    </a:p>
                  </a:txBody>
                  <a:tcPr marL="3663" marR="3663" marT="3663" marB="0" anchor="ctr"/>
                </a:tc>
                <a:tc>
                  <a:txBody>
                    <a:bodyPr/>
                    <a:lstStyle/>
                    <a:p>
                      <a:pPr algn="ctr" fontAlgn="ctr"/>
                      <a:r>
                        <a:rPr lang="ru-RU" sz="1050" u="none" strike="noStrike" kern="1200" dirty="0">
                          <a:solidFill>
                            <a:schemeClr val="tx1"/>
                          </a:solidFill>
                          <a:effectLst/>
                          <a:latin typeface="+mn-lt"/>
                          <a:ea typeface="+mn-ea"/>
                          <a:cs typeface="+mn-cs"/>
                        </a:rPr>
                        <a:t>Наименование муниципальной программы/подпрограммы/показателя</a:t>
                      </a:r>
                    </a:p>
                  </a:txBody>
                  <a:tcPr marL="3663" marR="3663" marT="3663" marB="0" anchor="ctr"/>
                </a:tc>
                <a:tc>
                  <a:txBody>
                    <a:bodyPr/>
                    <a:lstStyle/>
                    <a:p>
                      <a:pPr algn="ctr" fontAlgn="ctr"/>
                      <a:r>
                        <a:rPr lang="ru-RU" sz="1050" u="none" strike="noStrike" kern="1200" dirty="0" smtClean="0">
                          <a:solidFill>
                            <a:schemeClr val="tx1"/>
                          </a:solidFill>
                          <a:effectLst/>
                          <a:latin typeface="+mn-lt"/>
                          <a:ea typeface="+mn-ea"/>
                          <a:cs typeface="+mn-cs"/>
                        </a:rPr>
                        <a:t>Вид </a:t>
                      </a:r>
                      <a:r>
                        <a:rPr lang="ru-RU" sz="1050" u="none" strike="noStrike" kern="1200" dirty="0">
                          <a:solidFill>
                            <a:schemeClr val="tx1"/>
                          </a:solidFill>
                          <a:effectLst/>
                          <a:latin typeface="+mn-lt"/>
                          <a:ea typeface="+mn-ea"/>
                          <a:cs typeface="+mn-cs"/>
                        </a:rPr>
                        <a:t>показателя</a:t>
                      </a:r>
                    </a:p>
                  </a:txBody>
                  <a:tcPr marL="3663" marR="3663" marT="3663" marB="0" anchor="ctr"/>
                </a:tc>
                <a:tc>
                  <a:txBody>
                    <a:bodyPr/>
                    <a:lstStyle/>
                    <a:p>
                      <a:pPr algn="ctr" fontAlgn="ctr"/>
                      <a:r>
                        <a:rPr lang="ru-RU" sz="1050" u="none" strike="noStrike" kern="1200">
                          <a:solidFill>
                            <a:schemeClr val="tx1"/>
                          </a:solidFill>
                          <a:effectLst/>
                          <a:latin typeface="+mn-lt"/>
                          <a:ea typeface="+mn-ea"/>
                          <a:cs typeface="+mn-cs"/>
                        </a:rPr>
                        <a:t>Единица измерения</a:t>
                      </a:r>
                    </a:p>
                  </a:txBody>
                  <a:tcPr marL="3663" marR="3663" marT="3663" marB="0" anchor="ctr"/>
                </a:tc>
                <a:tc>
                  <a:txBody>
                    <a:bodyPr/>
                    <a:lstStyle/>
                    <a:p>
                      <a:pPr algn="ctr" fontAlgn="ctr"/>
                      <a:r>
                        <a:rPr lang="ru-RU" sz="1050" u="none" strike="noStrike" kern="1200">
                          <a:solidFill>
                            <a:schemeClr val="tx1"/>
                          </a:solidFill>
                          <a:effectLst/>
                          <a:latin typeface="+mn-lt"/>
                          <a:ea typeface="+mn-ea"/>
                          <a:cs typeface="+mn-cs"/>
                        </a:rPr>
                        <a:t>Базовое значение</a:t>
                      </a:r>
                    </a:p>
                  </a:txBody>
                  <a:tcPr marL="3663" marR="3663" marT="3663" marB="0" anchor="ctr"/>
                </a:tc>
                <a:tc>
                  <a:txBody>
                    <a:bodyPr/>
                    <a:lstStyle/>
                    <a:p>
                      <a:pPr algn="ctr" fontAlgn="ctr"/>
                      <a:r>
                        <a:rPr lang="ru-RU" sz="1050" u="none" strike="noStrike" kern="1200" dirty="0">
                          <a:solidFill>
                            <a:schemeClr val="tx1"/>
                          </a:solidFill>
                          <a:effectLst/>
                          <a:latin typeface="+mn-lt"/>
                          <a:ea typeface="+mn-ea"/>
                          <a:cs typeface="+mn-cs"/>
                        </a:rPr>
                        <a:t>Достигнутое </a:t>
                      </a:r>
                    </a:p>
                    <a:p>
                      <a:pPr algn="ctr" fontAlgn="ctr"/>
                      <a:r>
                        <a:rPr lang="ru-RU" sz="1050" u="none" strike="noStrike" kern="1200" dirty="0" smtClean="0">
                          <a:solidFill>
                            <a:schemeClr val="tx1"/>
                          </a:solidFill>
                          <a:effectLst/>
                          <a:latin typeface="+mn-lt"/>
                          <a:ea typeface="+mn-ea"/>
                          <a:cs typeface="+mn-cs"/>
                        </a:rPr>
                        <a:t>2023 </a:t>
                      </a:r>
                      <a:r>
                        <a:rPr lang="ru-RU" sz="1050" u="none" strike="noStrike" kern="1200" dirty="0">
                          <a:solidFill>
                            <a:schemeClr val="tx1"/>
                          </a:solidFill>
                          <a:effectLst/>
                          <a:latin typeface="+mn-lt"/>
                          <a:ea typeface="+mn-ea"/>
                          <a:cs typeface="+mn-cs"/>
                        </a:rPr>
                        <a:t>года</a:t>
                      </a:r>
                    </a:p>
                  </a:txBody>
                  <a:tcPr marL="3663" marR="3663" marT="3663"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2024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2025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2026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2027 </a:t>
                      </a:r>
                      <a:r>
                        <a:rPr lang="ru-RU" sz="1050" b="0" i="0" u="none" strike="noStrike" kern="1200" dirty="0">
                          <a:solidFill>
                            <a:schemeClr val="tx1"/>
                          </a:solidFill>
                          <a:effectLst/>
                          <a:latin typeface="+mn-lt"/>
                          <a:ea typeface="+mn-ea"/>
                          <a:cs typeface="+mn-cs"/>
                        </a:rPr>
                        <a:t>год</a:t>
                      </a:r>
                    </a:p>
                  </a:txBody>
                  <a:tcPr marL="6562" marR="6562" marT="6562" marB="0" anchor="ctr"/>
                </a:tc>
                <a:extLst>
                  <a:ext uri="{0D108BD9-81ED-4DB2-BD59-A6C34878D82A}">
                    <a16:rowId xmlns:a16="http://schemas.microsoft.com/office/drawing/2014/main" val="3096501983"/>
                  </a:ext>
                </a:extLst>
              </a:tr>
              <a:tr h="469472">
                <a:tc>
                  <a:txBody>
                    <a:bodyPr/>
                    <a:lstStyle/>
                    <a:p>
                      <a:pPr algn="ctr" fontAlgn="ctr"/>
                      <a:r>
                        <a:rPr lang="ru-RU" sz="1050" u="none" strike="noStrike" kern="1200" dirty="0" smtClean="0">
                          <a:solidFill>
                            <a:schemeClr val="tx1"/>
                          </a:solidFill>
                          <a:effectLst/>
                          <a:latin typeface="+mn-lt"/>
                          <a:ea typeface="+mn-ea"/>
                          <a:cs typeface="+mn-cs"/>
                        </a:rPr>
                        <a:t>8.</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l" fontAlgn="ctr"/>
                      <a:r>
                        <a:rPr lang="ru-RU" sz="1050" u="none" strike="noStrike" kern="1200" dirty="0" smtClean="0">
                          <a:solidFill>
                            <a:schemeClr val="tx1"/>
                          </a:solidFill>
                          <a:effectLst/>
                          <a:latin typeface="+mn-lt"/>
                          <a:ea typeface="+mn-ea"/>
                          <a:cs typeface="+mn-cs"/>
                        </a:rPr>
                        <a:t>Обеспеченность населения защитными сооружениями гражданской обороны</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r>
                        <a:rPr lang="ru-RU" sz="1050" u="none" strike="noStrike" kern="1200">
                          <a:solidFill>
                            <a:schemeClr val="tx1"/>
                          </a:solidFill>
                          <a:effectLst/>
                          <a:latin typeface="+mn-lt"/>
                          <a:ea typeface="+mn-ea"/>
                          <a:cs typeface="+mn-cs"/>
                        </a:rPr>
                        <a:t>Процент</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12</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16</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18</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20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22</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24</a:t>
                      </a:r>
                    </a:p>
                  </a:txBody>
                  <a:tcPr marL="9525" marR="9525" marT="9525" marB="0" anchor="ctr"/>
                </a:tc>
                <a:extLst>
                  <a:ext uri="{0D108BD9-81ED-4DB2-BD59-A6C34878D82A}">
                    <a16:rowId xmlns:a16="http://schemas.microsoft.com/office/drawing/2014/main" val="2344867046"/>
                  </a:ext>
                </a:extLst>
              </a:tr>
              <a:tr h="469472">
                <a:tc>
                  <a:txBody>
                    <a:bodyPr/>
                    <a:lstStyle/>
                    <a:p>
                      <a:pPr algn="ctr" fontAlgn="ctr"/>
                      <a:r>
                        <a:rPr lang="ru-RU" sz="1050" u="none" strike="noStrike" kern="1200" dirty="0" smtClean="0">
                          <a:solidFill>
                            <a:schemeClr val="tx1"/>
                          </a:solidFill>
                          <a:effectLst/>
                          <a:latin typeface="+mn-lt"/>
                          <a:ea typeface="+mn-ea"/>
                          <a:cs typeface="+mn-cs"/>
                        </a:rPr>
                        <a:t>9.</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l" fontAlgn="ctr"/>
                      <a:r>
                        <a:rPr lang="ru-RU" sz="1050" u="none" strike="noStrike" kern="1200" dirty="0" smtClean="0">
                          <a:solidFill>
                            <a:schemeClr val="tx1"/>
                          </a:solidFill>
                          <a:effectLst/>
                          <a:latin typeface="+mn-lt"/>
                          <a:ea typeface="+mn-ea"/>
                          <a:cs typeface="+mn-cs"/>
                        </a:rPr>
                        <a:t>Снижение уровня вовлеченности населения в незаконный оборот наркотиков на 100 тыс. человек</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r>
                        <a:rPr lang="ru-RU" sz="1050" u="none" strike="noStrike" kern="1200">
                          <a:solidFill>
                            <a:schemeClr val="tx1"/>
                          </a:solidFill>
                          <a:effectLst/>
                          <a:latin typeface="+mn-lt"/>
                          <a:ea typeface="+mn-ea"/>
                          <a:cs typeface="+mn-cs"/>
                        </a:rPr>
                        <a:t>единиц</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60,5</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57,4</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54,5</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51,77</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49</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46,55</a:t>
                      </a:r>
                    </a:p>
                  </a:txBody>
                  <a:tcPr marL="9525" marR="9525" marT="9525" marB="0" anchor="ctr"/>
                </a:tc>
                <a:extLst>
                  <a:ext uri="{0D108BD9-81ED-4DB2-BD59-A6C34878D82A}">
                    <a16:rowId xmlns:a16="http://schemas.microsoft.com/office/drawing/2014/main" val="1466336209"/>
                  </a:ext>
                </a:extLst>
              </a:tr>
              <a:tr h="490439">
                <a:tc>
                  <a:txBody>
                    <a:bodyPr/>
                    <a:lstStyle/>
                    <a:p>
                      <a:pPr algn="ctr" fontAlgn="ctr"/>
                      <a:r>
                        <a:rPr lang="ru-RU" sz="1050" u="none" strike="noStrike" kern="1200" dirty="0" smtClean="0">
                          <a:solidFill>
                            <a:schemeClr val="tx1"/>
                          </a:solidFill>
                          <a:effectLst/>
                          <a:latin typeface="+mn-lt"/>
                          <a:ea typeface="+mn-ea"/>
                          <a:cs typeface="+mn-cs"/>
                        </a:rPr>
                        <a:t>10.</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l" fontAlgn="ctr"/>
                      <a:r>
                        <a:rPr lang="ru-RU" sz="1050" u="none" strike="noStrike" kern="1200" dirty="0" smtClean="0">
                          <a:solidFill>
                            <a:schemeClr val="tx1"/>
                          </a:solidFill>
                          <a:effectLst/>
                          <a:latin typeface="+mn-lt"/>
                          <a:ea typeface="+mn-ea"/>
                          <a:cs typeface="+mn-cs"/>
                        </a:rPr>
                        <a:t>Укомплектованность резервного фонда материальных ресурсов для ликвидации чрезвычайных ситуаций муниципального характера</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r>
                        <a:rPr lang="ru-RU" sz="1050" u="none" strike="noStrike" kern="1200" dirty="0">
                          <a:solidFill>
                            <a:schemeClr val="tx1"/>
                          </a:solidFill>
                          <a:effectLst/>
                          <a:latin typeface="+mn-lt"/>
                          <a:ea typeface="+mn-ea"/>
                          <a:cs typeface="+mn-cs"/>
                        </a:rPr>
                        <a:t>Процент</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57</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61</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65</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69</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73</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77</a:t>
                      </a:r>
                    </a:p>
                  </a:txBody>
                  <a:tcPr marL="9525" marR="9525" marT="9525" marB="0" anchor="ctr"/>
                </a:tc>
                <a:extLst>
                  <a:ext uri="{0D108BD9-81ED-4DB2-BD59-A6C34878D82A}">
                    <a16:rowId xmlns:a16="http://schemas.microsoft.com/office/drawing/2014/main" val="1809553392"/>
                  </a:ext>
                </a:extLst>
              </a:tr>
              <a:tr h="780084">
                <a:tc>
                  <a:txBody>
                    <a:bodyPr/>
                    <a:lstStyle/>
                    <a:p>
                      <a:pPr algn="ctr" fontAlgn="ctr"/>
                      <a:r>
                        <a:rPr lang="ru-RU" sz="1050" u="none" strike="noStrike" kern="1200" dirty="0" smtClean="0">
                          <a:solidFill>
                            <a:schemeClr val="tx1"/>
                          </a:solidFill>
                          <a:effectLst/>
                          <a:latin typeface="+mn-lt"/>
                          <a:ea typeface="+mn-ea"/>
                          <a:cs typeface="+mn-cs"/>
                        </a:rPr>
                        <a:t>11.</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l" fontAlgn="ctr"/>
                      <a:r>
                        <a:rPr lang="ru-RU" sz="1050" u="none" strike="noStrike" kern="1200" dirty="0" smtClean="0">
                          <a:solidFill>
                            <a:schemeClr val="tx1"/>
                          </a:solidFill>
                          <a:effectLst/>
                          <a:latin typeface="+mn-lt"/>
                          <a:ea typeface="+mn-ea"/>
                          <a:cs typeface="+mn-cs"/>
                        </a:rPr>
                        <a:t>Доля населения Московской области, проживающего в границах зоны действия технических средств оповещения (электрических, электронных сирен и мощных акустических системам) муниципальной системы оповещения населения (далее – МСОН)</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r>
                        <a:rPr lang="ru-RU" sz="1050" u="none" strike="noStrike" kern="1200">
                          <a:solidFill>
                            <a:schemeClr val="tx1"/>
                          </a:solidFill>
                          <a:effectLst/>
                          <a:latin typeface="+mn-lt"/>
                          <a:ea typeface="+mn-ea"/>
                          <a:cs typeface="+mn-cs"/>
                        </a:rPr>
                        <a:t>Процент</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84</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85</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85</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85</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85</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85</a:t>
                      </a:r>
                    </a:p>
                  </a:txBody>
                  <a:tcPr marL="9525" marR="9525" marT="9525" marB="0" anchor="ctr"/>
                </a:tc>
                <a:extLst>
                  <a:ext uri="{0D108BD9-81ED-4DB2-BD59-A6C34878D82A}">
                    <a16:rowId xmlns:a16="http://schemas.microsoft.com/office/drawing/2014/main" val="282610711"/>
                  </a:ext>
                </a:extLst>
              </a:tr>
              <a:tr h="597818">
                <a:tc>
                  <a:txBody>
                    <a:bodyPr/>
                    <a:lstStyle/>
                    <a:p>
                      <a:pPr algn="ctr" fontAlgn="ctr"/>
                      <a:r>
                        <a:rPr lang="ru-RU" sz="1050" u="none" strike="noStrike" kern="1200" dirty="0" smtClean="0">
                          <a:solidFill>
                            <a:schemeClr val="tx1"/>
                          </a:solidFill>
                          <a:effectLst/>
                          <a:latin typeface="+mn-lt"/>
                          <a:ea typeface="+mn-ea"/>
                          <a:cs typeface="+mn-cs"/>
                        </a:rPr>
                        <a:t>12.</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l" fontAlgn="ctr"/>
                      <a:r>
                        <a:rPr lang="ru-RU" sz="1050" u="none" strike="noStrike" kern="1200" dirty="0" smtClean="0">
                          <a:solidFill>
                            <a:schemeClr val="tx1"/>
                          </a:solidFill>
                          <a:effectLst/>
                          <a:latin typeface="+mn-lt"/>
                          <a:ea typeface="+mn-ea"/>
                          <a:cs typeface="+mn-cs"/>
                        </a:rPr>
                        <a:t>Обеспеченность населения Московской области средствами индивидуальной защиты, медицинскими средствами индивидуальной защиты</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r>
                        <a:rPr lang="ru-RU" sz="1050" u="none" strike="noStrike" kern="1200" dirty="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r>
                        <a:rPr lang="ru-RU" sz="1050" u="none" strike="noStrike" kern="1200" dirty="0">
                          <a:solidFill>
                            <a:schemeClr val="tx1"/>
                          </a:solidFill>
                          <a:effectLst/>
                          <a:latin typeface="+mn-lt"/>
                          <a:ea typeface="+mn-ea"/>
                          <a:cs typeface="+mn-cs"/>
                        </a:rPr>
                        <a:t>Процент</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70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80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90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100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100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100</a:t>
                      </a:r>
                    </a:p>
                  </a:txBody>
                  <a:tcPr marL="9525" marR="9525" marT="9525" marB="0" anchor="ctr"/>
                </a:tc>
                <a:extLst>
                  <a:ext uri="{0D108BD9-81ED-4DB2-BD59-A6C34878D82A}">
                    <a16:rowId xmlns:a16="http://schemas.microsoft.com/office/drawing/2014/main" val="3464476265"/>
                  </a:ext>
                </a:extLst>
              </a:tr>
              <a:tr h="373619">
                <a:tc>
                  <a:txBody>
                    <a:bodyPr/>
                    <a:lstStyle/>
                    <a:p>
                      <a:pPr algn="ctr" fontAlgn="ctr"/>
                      <a:r>
                        <a:rPr lang="ru-RU" sz="1050" u="none" strike="noStrike" kern="1200" dirty="0">
                          <a:solidFill>
                            <a:schemeClr val="tx1"/>
                          </a:solidFill>
                          <a:effectLst/>
                          <a:latin typeface="+mn-lt"/>
                          <a:ea typeface="+mn-ea"/>
                          <a:cs typeface="+mn-cs"/>
                        </a:rPr>
                        <a:t>9</a:t>
                      </a:r>
                    </a:p>
                  </a:txBody>
                  <a:tcPr marL="6562" marR="6562" marT="6562" marB="0" anchor="ctr"/>
                </a:tc>
                <a:tc>
                  <a:txBody>
                    <a:bodyPr/>
                    <a:lstStyle/>
                    <a:p>
                      <a:pPr algn="l" fontAlgn="ctr"/>
                      <a:r>
                        <a:rPr lang="ru-RU" sz="1050" u="none" strike="noStrike" kern="1200" dirty="0">
                          <a:solidFill>
                            <a:schemeClr val="tx1"/>
                          </a:solidFill>
                          <a:effectLst/>
                          <a:latin typeface="+mn-lt"/>
                          <a:ea typeface="+mn-ea"/>
                          <a:cs typeface="+mn-cs"/>
                        </a:rPr>
                        <a:t>Муниципальная программа </a:t>
                      </a:r>
                      <a:r>
                        <a:rPr lang="ru-RU" sz="1050" u="none" strike="noStrike" kern="1200" dirty="0" smtClean="0">
                          <a:solidFill>
                            <a:schemeClr val="tx1"/>
                          </a:solidFill>
                          <a:effectLst/>
                          <a:latin typeface="+mn-lt"/>
                          <a:ea typeface="+mn-ea"/>
                          <a:cs typeface="+mn-cs"/>
                        </a:rPr>
                        <a:t>«Жилище»</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endParaRPr lang="ru-RU" sz="1050" u="none" strike="noStrike" kern="1200">
                        <a:solidFill>
                          <a:schemeClr val="tx1"/>
                        </a:solidFill>
                        <a:effectLst/>
                        <a:latin typeface="+mn-lt"/>
                        <a:ea typeface="+mn-ea"/>
                        <a:cs typeface="+mn-cs"/>
                      </a:endParaRPr>
                    </a:p>
                  </a:txBody>
                  <a:tcPr marL="9525" marR="9525" marT="9525" marB="0" anchor="ctr"/>
                </a:tc>
                <a:tc>
                  <a:txBody>
                    <a:bodyPr/>
                    <a:lstStyle/>
                    <a:p>
                      <a:pPr algn="ctr" fontAlgn="ctr"/>
                      <a:endParaRPr lang="ru-RU" sz="1050" u="none" strike="noStrike" kern="1200" dirty="0">
                        <a:solidFill>
                          <a:schemeClr val="tx1"/>
                        </a:solidFill>
                        <a:effectLst/>
                        <a:latin typeface="+mn-lt"/>
                        <a:ea typeface="+mn-ea"/>
                        <a:cs typeface="+mn-cs"/>
                      </a:endParaRPr>
                    </a:p>
                  </a:txBody>
                  <a:tcPr marL="9525" marR="9525" marT="9525" marB="0" anchor="ctr"/>
                </a:tc>
                <a:tc>
                  <a:txBody>
                    <a:bodyPr/>
                    <a:lstStyle/>
                    <a:p>
                      <a:pPr algn="ctr" fontAlgn="ctr"/>
                      <a:endParaRPr lang="ru-RU" sz="1050" u="none" strike="noStrike" kern="1200" dirty="0">
                        <a:solidFill>
                          <a:schemeClr val="tx1"/>
                        </a:solidFill>
                        <a:effectLst/>
                        <a:latin typeface="+mn-lt"/>
                        <a:ea typeface="+mn-ea"/>
                        <a:cs typeface="+mn-cs"/>
                      </a:endParaRPr>
                    </a:p>
                  </a:txBody>
                  <a:tcPr marL="9525" marR="9525" marT="9525" marB="0" anchor="ctr"/>
                </a:tc>
                <a:tc>
                  <a:txBody>
                    <a:bodyPr/>
                    <a:lstStyle/>
                    <a:p>
                      <a:pPr algn="ctr" fontAlgn="ctr"/>
                      <a:endParaRPr lang="ru-RU" sz="1050" u="none" strike="noStrike" kern="1200">
                        <a:solidFill>
                          <a:schemeClr val="tx1"/>
                        </a:solidFill>
                        <a:effectLst/>
                        <a:latin typeface="+mn-lt"/>
                        <a:ea typeface="+mn-ea"/>
                        <a:cs typeface="+mn-cs"/>
                      </a:endParaRPr>
                    </a:p>
                  </a:txBody>
                  <a:tcPr marL="9525" marR="9525" marT="9525" marB="0" anchor="ctr"/>
                </a:tc>
                <a:tc>
                  <a:txBody>
                    <a:bodyPr/>
                    <a:lstStyle/>
                    <a:p>
                      <a:pPr algn="ctr" fontAlgn="ctr"/>
                      <a:endParaRPr lang="ru-RU" sz="1050" u="none" strike="noStrike" kern="1200">
                        <a:solidFill>
                          <a:schemeClr val="tx1"/>
                        </a:solidFill>
                        <a:effectLst/>
                        <a:latin typeface="+mn-lt"/>
                        <a:ea typeface="+mn-ea"/>
                        <a:cs typeface="+mn-cs"/>
                      </a:endParaRPr>
                    </a:p>
                  </a:txBody>
                  <a:tcPr marL="9525" marR="9525" marT="9525" marB="0" anchor="ctr"/>
                </a:tc>
                <a:tc>
                  <a:txBody>
                    <a:bodyPr/>
                    <a:lstStyle/>
                    <a:p>
                      <a:pPr algn="ctr" fontAlgn="ctr"/>
                      <a:endParaRPr lang="ru-RU" sz="1050" u="none" strike="noStrike" kern="1200">
                        <a:solidFill>
                          <a:schemeClr val="tx1"/>
                        </a:solidFill>
                        <a:effectLst/>
                        <a:latin typeface="+mn-lt"/>
                        <a:ea typeface="+mn-ea"/>
                        <a:cs typeface="+mn-cs"/>
                      </a:endParaRPr>
                    </a:p>
                  </a:txBody>
                  <a:tcPr marL="9525" marR="9525" marT="9525" marB="0" anchor="ctr"/>
                </a:tc>
                <a:tc>
                  <a:txBody>
                    <a:bodyPr/>
                    <a:lstStyle/>
                    <a:p>
                      <a:pPr algn="ctr" fontAlgn="ctr"/>
                      <a:endParaRPr lang="ru-RU" sz="1050" u="none" strike="noStrike" kern="1200" dirty="0">
                        <a:solidFill>
                          <a:schemeClr val="tx1"/>
                        </a:solidFill>
                        <a:effectLst/>
                        <a:latin typeface="+mn-lt"/>
                        <a:ea typeface="+mn-ea"/>
                        <a:cs typeface="+mn-cs"/>
                      </a:endParaRPr>
                    </a:p>
                  </a:txBody>
                  <a:tcPr marL="9525" marR="9525" marT="9525" marB="0" anchor="ctr"/>
                </a:tc>
                <a:extLst>
                  <a:ext uri="{0D108BD9-81ED-4DB2-BD59-A6C34878D82A}">
                    <a16:rowId xmlns:a16="http://schemas.microsoft.com/office/drawing/2014/main" val="10006"/>
                  </a:ext>
                </a:extLst>
              </a:tr>
              <a:tr h="624778">
                <a:tc>
                  <a:txBody>
                    <a:bodyPr/>
                    <a:lstStyle/>
                    <a:p>
                      <a:pPr algn="ctr" fontAlgn="ctr"/>
                      <a:r>
                        <a:rPr lang="ru-RU" sz="1050" u="none" strike="noStrike" kern="1200" dirty="0" smtClean="0">
                          <a:solidFill>
                            <a:schemeClr val="tx1"/>
                          </a:solidFill>
                          <a:effectLst/>
                          <a:latin typeface="+mn-lt"/>
                          <a:ea typeface="+mn-ea"/>
                          <a:cs typeface="+mn-cs"/>
                        </a:rPr>
                        <a:t>1.</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l" fontAlgn="ctr"/>
                      <a:r>
                        <a:rPr lang="ru-RU" sz="1050" u="none" strike="noStrike" kern="1200" dirty="0" smtClean="0">
                          <a:solidFill>
                            <a:schemeClr val="tx1"/>
                          </a:solidFill>
                          <a:effectLst/>
                          <a:latin typeface="+mn-lt"/>
                          <a:ea typeface="+mn-ea"/>
                          <a:cs typeface="+mn-cs"/>
                        </a:rPr>
                        <a:t>Объем жилищного строительства</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dirty="0" smtClean="0">
                          <a:solidFill>
                            <a:schemeClr val="tx1"/>
                          </a:solidFill>
                          <a:effectLst/>
                          <a:latin typeface="+mn-lt"/>
                          <a:ea typeface="+mn-ea"/>
                          <a:cs typeface="+mn-cs"/>
                        </a:rPr>
                        <a:t>Показатель муниципальной программы </a:t>
                      </a:r>
                    </a:p>
                    <a:p>
                      <a:pPr algn="ctr" fontAlgn="ct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r>
                        <a:rPr lang="ru-RU" sz="1050" u="none" strike="noStrike" kern="1200" dirty="0" smtClean="0">
                          <a:solidFill>
                            <a:schemeClr val="tx1"/>
                          </a:solidFill>
                          <a:effectLst/>
                          <a:latin typeface="+mn-lt"/>
                          <a:ea typeface="+mn-ea"/>
                          <a:cs typeface="+mn-cs"/>
                        </a:rPr>
                        <a:t>Квадратные метры на 1000 жителей</a:t>
                      </a:r>
                      <a:endParaRPr lang="ru-RU" sz="1050" u="none" strike="noStrike" kern="1200" dirty="0">
                        <a:solidFill>
                          <a:schemeClr val="tx1"/>
                        </a:solidFill>
                        <a:effectLst/>
                        <a:latin typeface="+mn-lt"/>
                        <a:ea typeface="+mn-ea"/>
                        <a:cs typeface="+mn-cs"/>
                      </a:endParaRPr>
                    </a:p>
                  </a:txBody>
                  <a:tcPr marL="9525" marR="9525" marT="9525" marB="0" anchor="ctr"/>
                </a:tc>
                <a:tc>
                  <a:txBody>
                    <a:bodyPr/>
                    <a:lstStyle/>
                    <a:p>
                      <a:pPr algn="ctr" fontAlgn="ctr"/>
                      <a:r>
                        <a:rPr lang="ru-RU" sz="1050" u="none" strike="noStrike" kern="1200" dirty="0" smtClean="0">
                          <a:solidFill>
                            <a:schemeClr val="tx1"/>
                          </a:solidFill>
                          <a:effectLst/>
                          <a:latin typeface="+mn-lt"/>
                          <a:ea typeface="+mn-ea"/>
                          <a:cs typeface="+mn-cs"/>
                        </a:rPr>
                        <a:t>2,1</a:t>
                      </a:r>
                      <a:endParaRPr lang="ru-RU" sz="1050" u="none" strike="noStrike" kern="1200" dirty="0">
                        <a:solidFill>
                          <a:schemeClr val="tx1"/>
                        </a:solidFill>
                        <a:effectLst/>
                        <a:latin typeface="+mn-lt"/>
                        <a:ea typeface="+mn-ea"/>
                        <a:cs typeface="+mn-cs"/>
                      </a:endParaRPr>
                    </a:p>
                  </a:txBody>
                  <a:tcPr marL="9525" marR="9525" marT="9525" marB="0" anchor="ctr"/>
                </a:tc>
                <a:tc>
                  <a:txBody>
                    <a:bodyPr/>
                    <a:lstStyle/>
                    <a:p>
                      <a:pPr algn="ctr" fontAlgn="ctr"/>
                      <a:r>
                        <a:rPr lang="ru-RU" sz="1050" u="none" strike="noStrike" kern="1200" dirty="0" smtClean="0">
                          <a:solidFill>
                            <a:schemeClr val="tx1"/>
                          </a:solidFill>
                          <a:effectLst/>
                          <a:latin typeface="+mn-lt"/>
                          <a:ea typeface="+mn-ea"/>
                          <a:cs typeface="+mn-cs"/>
                        </a:rPr>
                        <a:t>10</a:t>
                      </a:r>
                      <a:endParaRPr lang="ru-RU" sz="1050" u="none" strike="noStrike" kern="1200" dirty="0">
                        <a:solidFill>
                          <a:schemeClr val="tx1"/>
                        </a:solidFill>
                        <a:effectLst/>
                        <a:latin typeface="+mn-lt"/>
                        <a:ea typeface="+mn-ea"/>
                        <a:cs typeface="+mn-cs"/>
                      </a:endParaRPr>
                    </a:p>
                  </a:txBody>
                  <a:tcPr marL="9525" marR="9525" marT="9525" marB="0" anchor="ctr"/>
                </a:tc>
                <a:tc>
                  <a:txBody>
                    <a:bodyPr/>
                    <a:lstStyle/>
                    <a:p>
                      <a:pPr algn="ctr" fontAlgn="ctr"/>
                      <a:r>
                        <a:rPr lang="ru-RU" sz="1050" u="none" strike="noStrike" kern="1200" dirty="0" smtClean="0">
                          <a:solidFill>
                            <a:schemeClr val="tx1"/>
                          </a:solidFill>
                          <a:effectLst/>
                          <a:latin typeface="+mn-lt"/>
                          <a:ea typeface="+mn-ea"/>
                          <a:cs typeface="+mn-cs"/>
                        </a:rPr>
                        <a:t>13</a:t>
                      </a:r>
                      <a:endParaRPr lang="ru-RU" sz="1050" u="none" strike="noStrike" kern="1200" dirty="0">
                        <a:solidFill>
                          <a:schemeClr val="tx1"/>
                        </a:solidFill>
                        <a:effectLst/>
                        <a:latin typeface="+mn-lt"/>
                        <a:ea typeface="+mn-ea"/>
                        <a:cs typeface="+mn-cs"/>
                      </a:endParaRPr>
                    </a:p>
                  </a:txBody>
                  <a:tcPr marL="9525" marR="9525" marT="9525" marB="0" anchor="ctr"/>
                </a:tc>
                <a:tc>
                  <a:txBody>
                    <a:bodyPr/>
                    <a:lstStyle/>
                    <a:p>
                      <a:pPr algn="ctr" fontAlgn="ctr"/>
                      <a:r>
                        <a:rPr lang="ru-RU" sz="1050" u="none" strike="noStrike" kern="1200" dirty="0" smtClean="0">
                          <a:solidFill>
                            <a:schemeClr val="tx1"/>
                          </a:solidFill>
                          <a:effectLst/>
                          <a:latin typeface="+mn-lt"/>
                          <a:ea typeface="+mn-ea"/>
                          <a:cs typeface="+mn-cs"/>
                        </a:rPr>
                        <a:t>6</a:t>
                      </a:r>
                      <a:endParaRPr lang="ru-RU" sz="1050" u="none" strike="noStrike" kern="1200" dirty="0">
                        <a:solidFill>
                          <a:schemeClr val="tx1"/>
                        </a:solidFill>
                        <a:effectLst/>
                        <a:latin typeface="+mn-lt"/>
                        <a:ea typeface="+mn-ea"/>
                        <a:cs typeface="+mn-cs"/>
                      </a:endParaRPr>
                    </a:p>
                  </a:txBody>
                  <a:tcPr marL="9525" marR="9525" marT="9525" marB="0" anchor="ctr"/>
                </a:tc>
                <a:tc>
                  <a:txBody>
                    <a:bodyPr/>
                    <a:lstStyle/>
                    <a:p>
                      <a:pPr algn="ctr" fontAlgn="ctr"/>
                      <a:r>
                        <a:rPr lang="ru-RU" sz="1050" u="none" strike="noStrike" kern="1200" dirty="0" smtClean="0">
                          <a:solidFill>
                            <a:schemeClr val="tx1"/>
                          </a:solidFill>
                          <a:effectLst/>
                          <a:latin typeface="+mn-lt"/>
                          <a:ea typeface="+mn-ea"/>
                          <a:cs typeface="+mn-cs"/>
                        </a:rPr>
                        <a:t>6</a:t>
                      </a:r>
                      <a:endParaRPr lang="ru-RU" sz="1050" u="none" strike="noStrike" kern="1200" dirty="0">
                        <a:solidFill>
                          <a:schemeClr val="tx1"/>
                        </a:solidFill>
                        <a:effectLst/>
                        <a:latin typeface="+mn-lt"/>
                        <a:ea typeface="+mn-ea"/>
                        <a:cs typeface="+mn-cs"/>
                      </a:endParaRPr>
                    </a:p>
                  </a:txBody>
                  <a:tcPr marL="9525" marR="9525" marT="9525" marB="0" anchor="ctr"/>
                </a:tc>
                <a:tc>
                  <a:txBody>
                    <a:bodyPr/>
                    <a:lstStyle/>
                    <a:p>
                      <a:pPr algn="ctr" fontAlgn="ctr"/>
                      <a:r>
                        <a:rPr lang="ru-RU" sz="1050" u="none" strike="noStrike" kern="1200" dirty="0" smtClean="0">
                          <a:solidFill>
                            <a:schemeClr val="tx1"/>
                          </a:solidFill>
                          <a:effectLst/>
                          <a:latin typeface="+mn-lt"/>
                          <a:ea typeface="+mn-ea"/>
                          <a:cs typeface="+mn-cs"/>
                        </a:rPr>
                        <a:t>6</a:t>
                      </a:r>
                      <a:endParaRPr lang="ru-RU" sz="1050" u="none" strike="noStrike" kern="1200" dirty="0">
                        <a:solidFill>
                          <a:schemeClr val="tx1"/>
                        </a:solidFill>
                        <a:effectLst/>
                        <a:latin typeface="+mn-lt"/>
                        <a:ea typeface="+mn-ea"/>
                        <a:cs typeface="+mn-cs"/>
                      </a:endParaRPr>
                    </a:p>
                  </a:txBody>
                  <a:tcPr marL="9525" marR="9525" marT="9525" marB="0" anchor="ctr"/>
                </a:tc>
                <a:extLst>
                  <a:ext uri="{0D108BD9-81ED-4DB2-BD59-A6C34878D82A}">
                    <a16:rowId xmlns:a16="http://schemas.microsoft.com/office/drawing/2014/main" val="10007"/>
                  </a:ext>
                </a:extLst>
              </a:tr>
              <a:tr h="912177">
                <a:tc>
                  <a:txBody>
                    <a:bodyPr/>
                    <a:lstStyle/>
                    <a:p>
                      <a:pPr algn="ctr" fontAlgn="ctr"/>
                      <a:r>
                        <a:rPr lang="ru-RU" sz="1050" u="none" strike="noStrike" kern="1200" dirty="0" smtClean="0">
                          <a:solidFill>
                            <a:schemeClr val="tx1"/>
                          </a:solidFill>
                          <a:effectLst/>
                          <a:latin typeface="+mn-lt"/>
                          <a:ea typeface="+mn-ea"/>
                          <a:cs typeface="+mn-cs"/>
                        </a:rPr>
                        <a:t>2.</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l" fontAlgn="ctr"/>
                      <a:r>
                        <a:rPr lang="ru-RU" sz="1050" u="none" strike="noStrike" kern="1200" dirty="0" smtClean="0">
                          <a:solidFill>
                            <a:schemeClr val="tx1"/>
                          </a:solidFill>
                          <a:effectLst/>
                          <a:latin typeface="+mn-lt"/>
                          <a:ea typeface="+mn-ea"/>
                          <a:cs typeface="+mn-cs"/>
                        </a:rPr>
                        <a:t>Количество семей, улучшивших жилищные условия</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dirty="0" smtClean="0">
                          <a:solidFill>
                            <a:schemeClr val="tx1"/>
                          </a:solidFill>
                          <a:effectLst/>
                          <a:latin typeface="+mn-lt"/>
                          <a:ea typeface="+mn-ea"/>
                          <a:cs typeface="+mn-cs"/>
                        </a:rPr>
                        <a:t>Показатель муниципальной программы </a:t>
                      </a:r>
                    </a:p>
                  </a:txBody>
                  <a:tcPr marL="3663" marR="3663" marT="3663" marB="0" anchor="ctr"/>
                </a:tc>
                <a:tc>
                  <a:txBody>
                    <a:bodyPr/>
                    <a:lstStyle/>
                    <a:p>
                      <a:pPr algn="ctr" fontAlgn="ctr"/>
                      <a:r>
                        <a:rPr lang="ru-RU" sz="1050" u="none" strike="noStrike" kern="1200" dirty="0" smtClean="0">
                          <a:solidFill>
                            <a:schemeClr val="tx1"/>
                          </a:solidFill>
                          <a:effectLst/>
                          <a:latin typeface="+mn-lt"/>
                          <a:ea typeface="+mn-ea"/>
                          <a:cs typeface="+mn-cs"/>
                        </a:rPr>
                        <a:t>Тысяча семей</a:t>
                      </a:r>
                      <a:endParaRPr lang="ru-RU" sz="1050" u="none" strike="noStrike" kern="1200" dirty="0">
                        <a:solidFill>
                          <a:schemeClr val="tx1"/>
                        </a:solidFill>
                        <a:effectLst/>
                        <a:latin typeface="+mn-lt"/>
                        <a:ea typeface="+mn-ea"/>
                        <a:cs typeface="+mn-cs"/>
                      </a:endParaRPr>
                    </a:p>
                  </a:txBody>
                  <a:tcPr marL="9525" marR="9525" marT="9525" marB="0" anchor="ctr"/>
                </a:tc>
                <a:tc>
                  <a:txBody>
                    <a:bodyPr/>
                    <a:lstStyle/>
                    <a:p>
                      <a:pPr algn="ctr" fontAlgn="ctr"/>
                      <a:r>
                        <a:rPr lang="ru-RU" sz="1050" u="none" strike="noStrike" kern="1200" dirty="0" smtClean="0">
                          <a:solidFill>
                            <a:schemeClr val="tx1"/>
                          </a:solidFill>
                          <a:effectLst/>
                          <a:latin typeface="+mn-lt"/>
                          <a:ea typeface="+mn-ea"/>
                          <a:cs typeface="+mn-cs"/>
                        </a:rPr>
                        <a:t>5</a:t>
                      </a:r>
                      <a:endParaRPr lang="ru-RU" sz="1050" u="none" strike="noStrike" kern="1200" dirty="0">
                        <a:solidFill>
                          <a:schemeClr val="tx1"/>
                        </a:solidFill>
                        <a:effectLst/>
                        <a:latin typeface="+mn-lt"/>
                        <a:ea typeface="+mn-ea"/>
                        <a:cs typeface="+mn-cs"/>
                      </a:endParaRPr>
                    </a:p>
                  </a:txBody>
                  <a:tcPr marL="9525" marR="9525" marT="9525" marB="0" anchor="ctr"/>
                </a:tc>
                <a:tc>
                  <a:txBody>
                    <a:bodyPr/>
                    <a:lstStyle/>
                    <a:p>
                      <a:pPr algn="ctr" fontAlgn="ctr"/>
                      <a:r>
                        <a:rPr lang="ru-RU" sz="1050" u="none" strike="noStrike" kern="1200" dirty="0" smtClean="0">
                          <a:solidFill>
                            <a:schemeClr val="tx1"/>
                          </a:solidFill>
                          <a:effectLst/>
                          <a:latin typeface="+mn-lt"/>
                          <a:ea typeface="+mn-ea"/>
                          <a:cs typeface="+mn-cs"/>
                        </a:rPr>
                        <a:t>5</a:t>
                      </a:r>
                      <a:endParaRPr lang="ru-RU" sz="1050" u="none" strike="noStrike" kern="1200" dirty="0">
                        <a:solidFill>
                          <a:schemeClr val="tx1"/>
                        </a:solidFill>
                        <a:effectLst/>
                        <a:latin typeface="+mn-lt"/>
                        <a:ea typeface="+mn-ea"/>
                        <a:cs typeface="+mn-cs"/>
                      </a:endParaRPr>
                    </a:p>
                  </a:txBody>
                  <a:tcPr marL="9525" marR="9525" marT="9525" marB="0" anchor="ctr"/>
                </a:tc>
                <a:tc>
                  <a:txBody>
                    <a:bodyPr/>
                    <a:lstStyle/>
                    <a:p>
                      <a:pPr algn="ctr" fontAlgn="ctr"/>
                      <a:r>
                        <a:rPr lang="ru-RU" sz="1050" u="none" strike="noStrike" kern="1200" dirty="0" smtClean="0">
                          <a:solidFill>
                            <a:schemeClr val="tx1"/>
                          </a:solidFill>
                          <a:effectLst/>
                          <a:latin typeface="+mn-lt"/>
                          <a:ea typeface="+mn-ea"/>
                          <a:cs typeface="+mn-cs"/>
                        </a:rPr>
                        <a:t>5</a:t>
                      </a:r>
                      <a:endParaRPr lang="ru-RU" sz="1050" u="none" strike="noStrike" kern="1200" dirty="0">
                        <a:solidFill>
                          <a:schemeClr val="tx1"/>
                        </a:solidFill>
                        <a:effectLst/>
                        <a:latin typeface="+mn-lt"/>
                        <a:ea typeface="+mn-ea"/>
                        <a:cs typeface="+mn-cs"/>
                      </a:endParaRPr>
                    </a:p>
                  </a:txBody>
                  <a:tcPr marL="9525" marR="9525" marT="9525" marB="0" anchor="ctr"/>
                </a:tc>
                <a:tc>
                  <a:txBody>
                    <a:bodyPr/>
                    <a:lstStyle/>
                    <a:p>
                      <a:pPr algn="ctr" fontAlgn="ctr"/>
                      <a:r>
                        <a:rPr lang="ru-RU" sz="1050" u="none" strike="noStrike" kern="1200" dirty="0" smtClean="0">
                          <a:solidFill>
                            <a:schemeClr val="tx1"/>
                          </a:solidFill>
                          <a:effectLst/>
                          <a:latin typeface="+mn-lt"/>
                          <a:ea typeface="+mn-ea"/>
                          <a:cs typeface="+mn-cs"/>
                        </a:rPr>
                        <a:t>5</a:t>
                      </a:r>
                      <a:endParaRPr lang="ru-RU" sz="1050" u="none" strike="noStrike" kern="1200" dirty="0">
                        <a:solidFill>
                          <a:schemeClr val="tx1"/>
                        </a:solidFill>
                        <a:effectLst/>
                        <a:latin typeface="+mn-lt"/>
                        <a:ea typeface="+mn-ea"/>
                        <a:cs typeface="+mn-cs"/>
                      </a:endParaRPr>
                    </a:p>
                  </a:txBody>
                  <a:tcPr marL="9525" marR="9525" marT="9525" marB="0" anchor="ctr"/>
                </a:tc>
                <a:tc>
                  <a:txBody>
                    <a:bodyPr/>
                    <a:lstStyle/>
                    <a:p>
                      <a:pPr algn="ctr" fontAlgn="ctr"/>
                      <a:r>
                        <a:rPr lang="ru-RU" sz="1050" u="none" strike="noStrike" kern="1200" dirty="0" smtClean="0">
                          <a:solidFill>
                            <a:schemeClr val="tx1"/>
                          </a:solidFill>
                          <a:effectLst/>
                          <a:latin typeface="+mn-lt"/>
                          <a:ea typeface="+mn-ea"/>
                          <a:cs typeface="+mn-cs"/>
                        </a:rPr>
                        <a:t>5</a:t>
                      </a:r>
                      <a:endParaRPr lang="ru-RU" sz="1050" u="none" strike="noStrike" kern="1200" dirty="0">
                        <a:solidFill>
                          <a:schemeClr val="tx1"/>
                        </a:solidFill>
                        <a:effectLst/>
                        <a:latin typeface="+mn-lt"/>
                        <a:ea typeface="+mn-ea"/>
                        <a:cs typeface="+mn-cs"/>
                      </a:endParaRPr>
                    </a:p>
                  </a:txBody>
                  <a:tcPr marL="9525" marR="9525" marT="9525" marB="0" anchor="ctr"/>
                </a:tc>
                <a:tc>
                  <a:txBody>
                    <a:bodyPr/>
                    <a:lstStyle/>
                    <a:p>
                      <a:pPr algn="ctr" fontAlgn="ctr"/>
                      <a:r>
                        <a:rPr lang="ru-RU" sz="1050" u="none" strike="noStrike" kern="1200" dirty="0" smtClean="0">
                          <a:solidFill>
                            <a:schemeClr val="tx1"/>
                          </a:solidFill>
                          <a:effectLst/>
                          <a:latin typeface="+mn-lt"/>
                          <a:ea typeface="+mn-ea"/>
                          <a:cs typeface="+mn-cs"/>
                        </a:rPr>
                        <a:t>-</a:t>
                      </a:r>
                      <a:endParaRPr lang="ru-RU" sz="1050" u="none" strike="noStrike" kern="1200" dirty="0">
                        <a:solidFill>
                          <a:schemeClr val="tx1"/>
                        </a:solidFill>
                        <a:effectLst/>
                        <a:latin typeface="+mn-lt"/>
                        <a:ea typeface="+mn-ea"/>
                        <a:cs typeface="+mn-cs"/>
                      </a:endParaRPr>
                    </a:p>
                  </a:txBody>
                  <a:tcPr marL="9525" marR="9525" marT="9525" marB="0" anchor="ct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212836770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56</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C71821D9-F39F-4DB2-81E8-A901CDB02E11}"/>
              </a:ext>
            </a:extLst>
          </p:cNvPr>
          <p:cNvGraphicFramePr>
            <a:graphicFrameLocks noGrp="1"/>
          </p:cNvGraphicFramePr>
          <p:nvPr>
            <p:ph idx="1"/>
            <p:extLst/>
          </p:nvPr>
        </p:nvGraphicFramePr>
        <p:xfrm>
          <a:off x="348915" y="878070"/>
          <a:ext cx="11438698" cy="5785611"/>
        </p:xfrm>
        <a:graphic>
          <a:graphicData uri="http://schemas.openxmlformats.org/drawingml/2006/table">
            <a:tbl>
              <a:tblPr>
                <a:tableStyleId>{5C22544A-7EE6-4342-B048-85BDC9FD1C3A}</a:tableStyleId>
              </a:tblPr>
              <a:tblGrid>
                <a:gridCol w="545219">
                  <a:extLst>
                    <a:ext uri="{9D8B030D-6E8A-4147-A177-3AD203B41FA5}">
                      <a16:colId xmlns:a16="http://schemas.microsoft.com/office/drawing/2014/main" val="1927474944"/>
                    </a:ext>
                  </a:extLst>
                </a:gridCol>
                <a:gridCol w="2955087">
                  <a:extLst>
                    <a:ext uri="{9D8B030D-6E8A-4147-A177-3AD203B41FA5}">
                      <a16:colId xmlns:a16="http://schemas.microsoft.com/office/drawing/2014/main" val="1549087464"/>
                    </a:ext>
                  </a:extLst>
                </a:gridCol>
                <a:gridCol w="1112247">
                  <a:extLst>
                    <a:ext uri="{9D8B030D-6E8A-4147-A177-3AD203B41FA5}">
                      <a16:colId xmlns:a16="http://schemas.microsoft.com/office/drawing/2014/main" val="2914859674"/>
                    </a:ext>
                  </a:extLst>
                </a:gridCol>
                <a:gridCol w="937777">
                  <a:extLst>
                    <a:ext uri="{9D8B030D-6E8A-4147-A177-3AD203B41FA5}">
                      <a16:colId xmlns:a16="http://schemas.microsoft.com/office/drawing/2014/main" val="3178880918"/>
                    </a:ext>
                  </a:extLst>
                </a:gridCol>
                <a:gridCol w="937777">
                  <a:extLst>
                    <a:ext uri="{9D8B030D-6E8A-4147-A177-3AD203B41FA5}">
                      <a16:colId xmlns:a16="http://schemas.microsoft.com/office/drawing/2014/main" val="960554198"/>
                    </a:ext>
                  </a:extLst>
                </a:gridCol>
                <a:gridCol w="981394">
                  <a:extLst>
                    <a:ext uri="{9D8B030D-6E8A-4147-A177-3AD203B41FA5}">
                      <a16:colId xmlns:a16="http://schemas.microsoft.com/office/drawing/2014/main" val="4201438245"/>
                    </a:ext>
                  </a:extLst>
                </a:gridCol>
                <a:gridCol w="959586">
                  <a:extLst>
                    <a:ext uri="{9D8B030D-6E8A-4147-A177-3AD203B41FA5}">
                      <a16:colId xmlns:a16="http://schemas.microsoft.com/office/drawing/2014/main" val="4184349756"/>
                    </a:ext>
                  </a:extLst>
                </a:gridCol>
                <a:gridCol w="1057726">
                  <a:extLst>
                    <a:ext uri="{9D8B030D-6E8A-4147-A177-3AD203B41FA5}">
                      <a16:colId xmlns:a16="http://schemas.microsoft.com/office/drawing/2014/main" val="3880554051"/>
                    </a:ext>
                  </a:extLst>
                </a:gridCol>
                <a:gridCol w="959586">
                  <a:extLst>
                    <a:ext uri="{9D8B030D-6E8A-4147-A177-3AD203B41FA5}">
                      <a16:colId xmlns:a16="http://schemas.microsoft.com/office/drawing/2014/main" val="4261699738"/>
                    </a:ext>
                  </a:extLst>
                </a:gridCol>
                <a:gridCol w="992299">
                  <a:extLst>
                    <a:ext uri="{9D8B030D-6E8A-4147-A177-3AD203B41FA5}">
                      <a16:colId xmlns:a16="http://schemas.microsoft.com/office/drawing/2014/main" val="1098210738"/>
                    </a:ext>
                  </a:extLst>
                </a:gridCol>
              </a:tblGrid>
              <a:tr h="341938">
                <a:tc>
                  <a:txBody>
                    <a:bodyPr/>
                    <a:lstStyle/>
                    <a:p>
                      <a:pPr algn="ctr" fontAlgn="ctr"/>
                      <a:r>
                        <a:rPr lang="ru-RU" sz="1050" u="none" strike="noStrike" kern="1200" dirty="0">
                          <a:solidFill>
                            <a:schemeClr val="tx1"/>
                          </a:solidFill>
                          <a:effectLst/>
                          <a:latin typeface="+mn-lt"/>
                          <a:ea typeface="+mn-ea"/>
                          <a:cs typeface="+mn-cs"/>
                        </a:rPr>
                        <a:t>№ п/п</a:t>
                      </a:r>
                    </a:p>
                  </a:txBody>
                  <a:tcPr marL="3732" marR="3732" marT="3732" marB="0" anchor="ctr"/>
                </a:tc>
                <a:tc>
                  <a:txBody>
                    <a:bodyPr/>
                    <a:lstStyle/>
                    <a:p>
                      <a:pPr algn="ctr" fontAlgn="ctr"/>
                      <a:r>
                        <a:rPr lang="ru-RU" sz="1050" u="none" strike="noStrike" kern="1200" dirty="0">
                          <a:solidFill>
                            <a:schemeClr val="tx1"/>
                          </a:solidFill>
                          <a:effectLst/>
                          <a:latin typeface="+mn-lt"/>
                          <a:ea typeface="+mn-ea"/>
                          <a:cs typeface="+mn-cs"/>
                        </a:rPr>
                        <a:t>Наименование муниципальной программы/подпрограммы/показателя</a:t>
                      </a:r>
                    </a:p>
                  </a:txBody>
                  <a:tcPr marL="3732" marR="3732" marT="3732" marB="0" anchor="ctr"/>
                </a:tc>
                <a:tc>
                  <a:txBody>
                    <a:bodyPr/>
                    <a:lstStyle/>
                    <a:p>
                      <a:pPr algn="ctr" fontAlgn="ctr"/>
                      <a:r>
                        <a:rPr lang="ru-RU" sz="1050" u="none" strike="noStrike" kern="1200" dirty="0" smtClean="0">
                          <a:solidFill>
                            <a:schemeClr val="tx1"/>
                          </a:solidFill>
                          <a:effectLst/>
                          <a:latin typeface="+mn-lt"/>
                          <a:ea typeface="+mn-ea"/>
                          <a:cs typeface="+mn-cs"/>
                        </a:rPr>
                        <a:t>Вид </a:t>
                      </a:r>
                      <a:r>
                        <a:rPr lang="ru-RU" sz="1050" u="none" strike="noStrike" kern="1200" dirty="0">
                          <a:solidFill>
                            <a:schemeClr val="tx1"/>
                          </a:solidFill>
                          <a:effectLst/>
                          <a:latin typeface="+mn-lt"/>
                          <a:ea typeface="+mn-ea"/>
                          <a:cs typeface="+mn-cs"/>
                        </a:rPr>
                        <a:t>показателя</a:t>
                      </a:r>
                    </a:p>
                  </a:txBody>
                  <a:tcPr marL="3732" marR="3732" marT="3732" marB="0" anchor="ctr"/>
                </a:tc>
                <a:tc>
                  <a:txBody>
                    <a:bodyPr/>
                    <a:lstStyle/>
                    <a:p>
                      <a:pPr algn="ctr" fontAlgn="ctr"/>
                      <a:r>
                        <a:rPr lang="ru-RU" sz="1050" u="none" strike="noStrike" kern="1200" dirty="0">
                          <a:solidFill>
                            <a:schemeClr val="tx1"/>
                          </a:solidFill>
                          <a:effectLst/>
                          <a:latin typeface="+mn-lt"/>
                          <a:ea typeface="+mn-ea"/>
                          <a:cs typeface="+mn-cs"/>
                        </a:rPr>
                        <a:t>Единица измерения</a:t>
                      </a:r>
                    </a:p>
                  </a:txBody>
                  <a:tcPr marL="3732" marR="3732" marT="3732" marB="0" anchor="ctr"/>
                </a:tc>
                <a:tc>
                  <a:txBody>
                    <a:bodyPr/>
                    <a:lstStyle/>
                    <a:p>
                      <a:pPr algn="ctr" fontAlgn="ctr"/>
                      <a:r>
                        <a:rPr lang="ru-RU" sz="1050" u="none" strike="noStrike" kern="1200" dirty="0">
                          <a:solidFill>
                            <a:schemeClr val="tx1"/>
                          </a:solidFill>
                          <a:effectLst/>
                          <a:latin typeface="+mn-lt"/>
                          <a:ea typeface="+mn-ea"/>
                          <a:cs typeface="+mn-cs"/>
                        </a:rPr>
                        <a:t>Базовое значение</a:t>
                      </a:r>
                    </a:p>
                  </a:txBody>
                  <a:tcPr marL="3732" marR="3732" marT="3732" marB="0" anchor="ctr"/>
                </a:tc>
                <a:tc>
                  <a:txBody>
                    <a:bodyPr/>
                    <a:lstStyle/>
                    <a:p>
                      <a:pPr algn="ctr" fontAlgn="ctr"/>
                      <a:r>
                        <a:rPr lang="ru-RU" sz="1050" u="none" strike="noStrike" kern="1200" dirty="0">
                          <a:solidFill>
                            <a:schemeClr val="tx1"/>
                          </a:solidFill>
                          <a:effectLst/>
                          <a:latin typeface="+mn-lt"/>
                          <a:ea typeface="+mn-ea"/>
                          <a:cs typeface="+mn-cs"/>
                        </a:rPr>
                        <a:t>Достигнутое </a:t>
                      </a:r>
                    </a:p>
                    <a:p>
                      <a:pPr algn="ctr" fontAlgn="ctr"/>
                      <a:r>
                        <a:rPr lang="ru-RU" sz="1050" u="none" strike="noStrike" kern="1200" dirty="0" smtClean="0">
                          <a:solidFill>
                            <a:schemeClr val="tx1"/>
                          </a:solidFill>
                          <a:effectLst/>
                          <a:latin typeface="+mn-lt"/>
                          <a:ea typeface="+mn-ea"/>
                          <a:cs typeface="+mn-cs"/>
                        </a:rPr>
                        <a:t>2023 </a:t>
                      </a:r>
                      <a:r>
                        <a:rPr lang="ru-RU" sz="1050" u="none" strike="noStrike" kern="1200" dirty="0">
                          <a:solidFill>
                            <a:schemeClr val="tx1"/>
                          </a:solidFill>
                          <a:effectLst/>
                          <a:latin typeface="+mn-lt"/>
                          <a:ea typeface="+mn-ea"/>
                          <a:cs typeface="+mn-cs"/>
                        </a:rPr>
                        <a:t>года</a:t>
                      </a:r>
                    </a:p>
                  </a:txBody>
                  <a:tcPr marL="3732" marR="3732" marT="373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2024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2025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2026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2027 </a:t>
                      </a:r>
                      <a:r>
                        <a:rPr lang="ru-RU" sz="1050" b="0" i="0" u="none" strike="noStrike" kern="1200" dirty="0">
                          <a:solidFill>
                            <a:schemeClr val="tx1"/>
                          </a:solidFill>
                          <a:effectLst/>
                          <a:latin typeface="+mn-lt"/>
                          <a:ea typeface="+mn-ea"/>
                          <a:cs typeface="+mn-cs"/>
                        </a:rPr>
                        <a:t>год</a:t>
                      </a:r>
                    </a:p>
                  </a:txBody>
                  <a:tcPr marL="6562" marR="6562" marT="6562" marB="0" anchor="ctr"/>
                </a:tc>
                <a:extLst>
                  <a:ext uri="{0D108BD9-81ED-4DB2-BD59-A6C34878D82A}">
                    <a16:rowId xmlns:a16="http://schemas.microsoft.com/office/drawing/2014/main" val="3542763859"/>
                  </a:ext>
                </a:extLst>
              </a:tr>
              <a:tr h="513925">
                <a:tc>
                  <a:txBody>
                    <a:bodyPr/>
                    <a:lstStyle/>
                    <a:p>
                      <a:pPr algn="ctr" fontAlgn="ctr"/>
                      <a:r>
                        <a:rPr lang="ru-RU" sz="1050" u="none" strike="noStrike" kern="1200" dirty="0" smtClean="0">
                          <a:solidFill>
                            <a:schemeClr val="tx1"/>
                          </a:solidFill>
                          <a:effectLst/>
                          <a:latin typeface="+mn-lt"/>
                          <a:ea typeface="+mn-ea"/>
                          <a:cs typeface="+mn-cs"/>
                        </a:rPr>
                        <a:t>10</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l" fontAlgn="ctr"/>
                      <a:r>
                        <a:rPr lang="ru-RU" sz="1050" u="none" strike="noStrike" kern="1200" dirty="0">
                          <a:solidFill>
                            <a:schemeClr val="tx1"/>
                          </a:solidFill>
                          <a:effectLst/>
                          <a:latin typeface="+mn-lt"/>
                          <a:ea typeface="+mn-ea"/>
                          <a:cs typeface="+mn-cs"/>
                        </a:rPr>
                        <a:t>Муниципальная программа </a:t>
                      </a:r>
                      <a:r>
                        <a:rPr lang="ru-RU" sz="1050" u="none" strike="noStrike" kern="1200" dirty="0" smtClean="0">
                          <a:solidFill>
                            <a:schemeClr val="tx1"/>
                          </a:solidFill>
                          <a:effectLst/>
                          <a:latin typeface="+mn-lt"/>
                          <a:ea typeface="+mn-ea"/>
                          <a:cs typeface="+mn-cs"/>
                        </a:rPr>
                        <a:t>«Развитие инженерной инфраструктуры, </a:t>
                      </a:r>
                      <a:r>
                        <a:rPr lang="ru-RU" sz="1050" u="none" strike="noStrike" kern="1200" dirty="0" err="1" smtClean="0">
                          <a:solidFill>
                            <a:schemeClr val="tx1"/>
                          </a:solidFill>
                          <a:effectLst/>
                          <a:latin typeface="+mn-lt"/>
                          <a:ea typeface="+mn-ea"/>
                          <a:cs typeface="+mn-cs"/>
                        </a:rPr>
                        <a:t>энергоэффективности</a:t>
                      </a:r>
                      <a:r>
                        <a:rPr lang="ru-RU" sz="1050" u="none" strike="noStrike" kern="1200" dirty="0" smtClean="0">
                          <a:solidFill>
                            <a:schemeClr val="tx1"/>
                          </a:solidFill>
                          <a:effectLst/>
                          <a:latin typeface="+mn-lt"/>
                          <a:ea typeface="+mn-ea"/>
                          <a:cs typeface="+mn-cs"/>
                        </a:rPr>
                        <a:t> и отрасли обращения с </a:t>
                      </a:r>
                      <a:r>
                        <a:rPr lang="ru-RU" sz="1050" u="none" strike="noStrike" kern="1200" dirty="0" err="1" smtClean="0">
                          <a:solidFill>
                            <a:schemeClr val="tx1"/>
                          </a:solidFill>
                          <a:effectLst/>
                          <a:latin typeface="+mn-lt"/>
                          <a:ea typeface="+mn-ea"/>
                          <a:cs typeface="+mn-cs"/>
                        </a:rPr>
                        <a:t>отдохами</a:t>
                      </a:r>
                      <a:r>
                        <a:rPr lang="ru-RU" sz="1050" u="none" strike="noStrike" kern="1200" dirty="0" smtClean="0">
                          <a:solidFill>
                            <a:schemeClr val="tx1"/>
                          </a:solidFill>
                          <a:effectLst/>
                          <a:latin typeface="+mn-lt"/>
                          <a:ea typeface="+mn-ea"/>
                          <a:cs typeface="+mn-cs"/>
                        </a:rPr>
                        <a:t>»</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dirty="0">
                          <a:solidFill>
                            <a:schemeClr val="tx1"/>
                          </a:solidFill>
                          <a:effectLst/>
                          <a:latin typeface="+mn-lt"/>
                          <a:ea typeface="+mn-ea"/>
                          <a:cs typeface="+mn-cs"/>
                        </a:rPr>
                        <a:t> </a:t>
                      </a:r>
                    </a:p>
                  </a:txBody>
                  <a:tcPr marL="3732" marR="3732" marT="3732" marB="0" anchor="ctr"/>
                </a:tc>
                <a:tc>
                  <a:txBody>
                    <a:bodyPr/>
                    <a:lstStyle/>
                    <a:p>
                      <a:pPr algn="ctr" fontAlgn="ctr"/>
                      <a:r>
                        <a:rPr lang="ru-RU" sz="1050" u="none" strike="noStrike" kern="1200" dirty="0">
                          <a:solidFill>
                            <a:schemeClr val="tx1"/>
                          </a:solidFill>
                          <a:effectLst/>
                          <a:latin typeface="+mn-lt"/>
                          <a:ea typeface="+mn-ea"/>
                          <a:cs typeface="+mn-cs"/>
                        </a:rPr>
                        <a:t> </a:t>
                      </a:r>
                    </a:p>
                  </a:txBody>
                  <a:tcPr marL="3732" marR="3732" marT="3732" marB="0" anchor="ctr"/>
                </a:tc>
                <a:tc>
                  <a:txBody>
                    <a:bodyPr/>
                    <a:lstStyle/>
                    <a:p>
                      <a:pPr algn="ctr" fontAlgn="ctr"/>
                      <a:r>
                        <a:rPr lang="ru-RU" sz="1050" u="none" strike="noStrike" kern="1200" dirty="0">
                          <a:solidFill>
                            <a:schemeClr val="tx1"/>
                          </a:solidFill>
                          <a:effectLst/>
                          <a:latin typeface="+mn-lt"/>
                          <a:ea typeface="+mn-ea"/>
                          <a:cs typeface="+mn-cs"/>
                        </a:rPr>
                        <a:t> </a:t>
                      </a:r>
                    </a:p>
                  </a:txBody>
                  <a:tcPr marL="3732" marR="3732" marT="3732" marB="0" anchor="ctr"/>
                </a:tc>
                <a:tc>
                  <a:txBody>
                    <a:bodyPr/>
                    <a:lstStyle/>
                    <a:p>
                      <a:pPr algn="ctr" fontAlgn="ctr"/>
                      <a:r>
                        <a:rPr lang="ru-RU" sz="1050" u="none" strike="noStrike" kern="1200" dirty="0">
                          <a:solidFill>
                            <a:schemeClr val="tx1"/>
                          </a:solidFill>
                          <a:effectLst/>
                          <a:latin typeface="+mn-lt"/>
                          <a:ea typeface="+mn-ea"/>
                          <a:cs typeface="+mn-cs"/>
                        </a:rPr>
                        <a:t> </a:t>
                      </a:r>
                    </a:p>
                  </a:txBody>
                  <a:tcPr marL="3732" marR="3732" marT="3732" marB="0" anchor="ctr"/>
                </a:tc>
                <a:tc>
                  <a:txBody>
                    <a:bodyPr/>
                    <a:lstStyle/>
                    <a:p>
                      <a:pPr algn="ctr" fontAlgn="ctr"/>
                      <a:r>
                        <a:rPr lang="ru-RU" sz="1050" u="none" strike="noStrike" kern="1200">
                          <a:solidFill>
                            <a:schemeClr val="tx1"/>
                          </a:solidFill>
                          <a:effectLst/>
                          <a:latin typeface="+mn-lt"/>
                          <a:ea typeface="+mn-ea"/>
                          <a:cs typeface="+mn-cs"/>
                        </a:rPr>
                        <a:t> </a:t>
                      </a:r>
                    </a:p>
                  </a:txBody>
                  <a:tcPr marL="3732" marR="3732" marT="3732" marB="0" anchor="ctr"/>
                </a:tc>
                <a:tc>
                  <a:txBody>
                    <a:bodyPr/>
                    <a:lstStyle/>
                    <a:p>
                      <a:pPr algn="ctr" fontAlgn="ctr"/>
                      <a:r>
                        <a:rPr lang="ru-RU" sz="1050" u="none" strike="noStrike" kern="1200">
                          <a:solidFill>
                            <a:schemeClr val="tx1"/>
                          </a:solidFill>
                          <a:effectLst/>
                          <a:latin typeface="+mn-lt"/>
                          <a:ea typeface="+mn-ea"/>
                          <a:cs typeface="+mn-cs"/>
                        </a:rPr>
                        <a:t> </a:t>
                      </a:r>
                    </a:p>
                  </a:txBody>
                  <a:tcPr marL="3732" marR="3732" marT="3732" marB="0" anchor="ctr"/>
                </a:tc>
                <a:tc>
                  <a:txBody>
                    <a:bodyPr/>
                    <a:lstStyle/>
                    <a:p>
                      <a:pPr algn="ctr" fontAlgn="ctr"/>
                      <a:r>
                        <a:rPr lang="ru-RU" sz="1050" u="none" strike="noStrike" kern="1200">
                          <a:solidFill>
                            <a:schemeClr val="tx1"/>
                          </a:solidFill>
                          <a:effectLst/>
                          <a:latin typeface="+mn-lt"/>
                          <a:ea typeface="+mn-ea"/>
                          <a:cs typeface="+mn-cs"/>
                        </a:rPr>
                        <a:t> </a:t>
                      </a:r>
                    </a:p>
                  </a:txBody>
                  <a:tcPr marL="3732" marR="3732" marT="3732" marB="0" anchor="ctr"/>
                </a:tc>
                <a:tc>
                  <a:txBody>
                    <a:bodyPr/>
                    <a:lstStyle/>
                    <a:p>
                      <a:pPr algn="ctr" fontAlgn="ctr"/>
                      <a:r>
                        <a:rPr lang="ru-RU" sz="1050" u="none" strike="noStrike" kern="1200">
                          <a:solidFill>
                            <a:schemeClr val="tx1"/>
                          </a:solidFill>
                          <a:effectLst/>
                          <a:latin typeface="+mn-lt"/>
                          <a:ea typeface="+mn-ea"/>
                          <a:cs typeface="+mn-cs"/>
                        </a:rPr>
                        <a:t> </a:t>
                      </a:r>
                    </a:p>
                  </a:txBody>
                  <a:tcPr marL="3732" marR="3732" marT="3732" marB="0" anchor="ctr"/>
                </a:tc>
                <a:extLst>
                  <a:ext uri="{0D108BD9-81ED-4DB2-BD59-A6C34878D82A}">
                    <a16:rowId xmlns:a16="http://schemas.microsoft.com/office/drawing/2014/main" val="3516585535"/>
                  </a:ext>
                </a:extLst>
              </a:tr>
              <a:tr h="608905">
                <a:tc>
                  <a:txBody>
                    <a:bodyPr/>
                    <a:lstStyle/>
                    <a:p>
                      <a:pPr algn="ctr" fontAlgn="ctr"/>
                      <a:r>
                        <a:rPr lang="ru-RU" sz="1050" u="none" strike="noStrike" kern="1200" dirty="0" smtClean="0">
                          <a:solidFill>
                            <a:schemeClr val="tx1"/>
                          </a:solidFill>
                          <a:effectLst/>
                          <a:latin typeface="+mn-lt"/>
                          <a:ea typeface="+mn-ea"/>
                          <a:cs typeface="+mn-cs"/>
                        </a:rPr>
                        <a:t>1</a:t>
                      </a:r>
                      <a:r>
                        <a:rPr lang="ru-RU" sz="1050" u="none" strike="noStrike" kern="1200" dirty="0">
                          <a:solidFill>
                            <a:schemeClr val="tx1"/>
                          </a:solidFill>
                          <a:effectLst/>
                          <a:latin typeface="+mn-lt"/>
                          <a:ea typeface="+mn-ea"/>
                          <a:cs typeface="+mn-cs"/>
                        </a:rPr>
                        <a:t>.</a:t>
                      </a:r>
                    </a:p>
                  </a:txBody>
                  <a:tcPr marL="3732" marR="3732" marT="3732" marB="0" anchor="ctr"/>
                </a:tc>
                <a:tc>
                  <a:txBody>
                    <a:bodyPr/>
                    <a:lstStyle/>
                    <a:p>
                      <a:pPr algn="l" fontAlgn="ctr"/>
                      <a:r>
                        <a:rPr lang="ru-RU" sz="1050" u="none" strike="noStrike" kern="1200" dirty="0" smtClean="0">
                          <a:solidFill>
                            <a:schemeClr val="tx1"/>
                          </a:solidFill>
                          <a:effectLst/>
                          <a:latin typeface="+mn-lt"/>
                          <a:ea typeface="+mn-ea"/>
                          <a:cs typeface="+mn-cs"/>
                        </a:rPr>
                        <a:t>Капитально отремонтированы сети (участки) водоснабжения, водоотведения, теплоснабжения муниципальной собственности</a:t>
                      </a:r>
                      <a:endParaRPr lang="ru-RU" sz="1050" u="none" strike="noStrike" kern="1200" dirty="0">
                        <a:solidFill>
                          <a:schemeClr val="tx1"/>
                        </a:solidFill>
                        <a:effectLst/>
                        <a:latin typeface="+mn-lt"/>
                        <a:ea typeface="+mn-ea"/>
                        <a:cs typeface="+mn-cs"/>
                      </a:endParaRPr>
                    </a:p>
                  </a:txBody>
                  <a:tcPr marL="3732" marR="3732" marT="373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smtClean="0">
                        <a:solidFill>
                          <a:schemeClr val="tx1"/>
                        </a:solidFill>
                        <a:effectLst/>
                        <a:latin typeface="+mn-lt"/>
                        <a:ea typeface="+mn-ea"/>
                        <a:cs typeface="+mn-cs"/>
                      </a:endParaRPr>
                    </a:p>
                  </a:txBody>
                  <a:tcPr marL="3732" marR="3732" marT="3732" marB="0" anchor="ctr"/>
                </a:tc>
                <a:tc>
                  <a:txBody>
                    <a:bodyPr/>
                    <a:lstStyle/>
                    <a:p>
                      <a:pPr algn="ctr" fontAlgn="t"/>
                      <a:r>
                        <a:rPr lang="ru-RU" sz="1050" u="none" strike="noStrike" kern="1200">
                          <a:solidFill>
                            <a:schemeClr val="tx1"/>
                          </a:solidFill>
                          <a:effectLst/>
                          <a:latin typeface="+mn-lt"/>
                          <a:ea typeface="+mn-ea"/>
                          <a:cs typeface="+mn-cs"/>
                        </a:rPr>
                        <a:t>Единица</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7</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28</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4152893556"/>
                  </a:ext>
                </a:extLst>
              </a:tr>
              <a:tr h="510936">
                <a:tc>
                  <a:txBody>
                    <a:bodyPr/>
                    <a:lstStyle/>
                    <a:p>
                      <a:pPr algn="ctr" fontAlgn="ctr"/>
                      <a:r>
                        <a:rPr lang="ru-RU" sz="1050" u="none" strike="noStrike" kern="1200" dirty="0" smtClean="0">
                          <a:solidFill>
                            <a:schemeClr val="tx1"/>
                          </a:solidFill>
                          <a:effectLst/>
                          <a:latin typeface="+mn-lt"/>
                          <a:ea typeface="+mn-ea"/>
                          <a:cs typeface="+mn-cs"/>
                        </a:rPr>
                        <a:t>2</a:t>
                      </a:r>
                      <a:r>
                        <a:rPr lang="ru-RU" sz="1050" u="none" strike="noStrike" kern="1200" dirty="0">
                          <a:solidFill>
                            <a:schemeClr val="tx1"/>
                          </a:solidFill>
                          <a:effectLst/>
                          <a:latin typeface="+mn-lt"/>
                          <a:ea typeface="+mn-ea"/>
                          <a:cs typeface="+mn-cs"/>
                        </a:rPr>
                        <a:t>.</a:t>
                      </a:r>
                    </a:p>
                  </a:txBody>
                  <a:tcPr marL="3732" marR="3732" marT="3732" marB="0" anchor="ctr"/>
                </a:tc>
                <a:tc>
                  <a:txBody>
                    <a:bodyPr/>
                    <a:lstStyle/>
                    <a:p>
                      <a:pPr algn="l" fontAlgn="ctr"/>
                      <a:r>
                        <a:rPr lang="ru-RU" sz="1050" u="none" strike="noStrike" kern="1200" dirty="0" smtClean="0">
                          <a:solidFill>
                            <a:schemeClr val="tx1"/>
                          </a:solidFill>
                          <a:effectLst/>
                          <a:latin typeface="+mn-lt"/>
                          <a:ea typeface="+mn-ea"/>
                          <a:cs typeface="+mn-cs"/>
                        </a:rPr>
                        <a:t>Установлены автоматизированные системы контроля за газовой безопасностью в жилых помещениях (квартирах) многоквартирных домов</a:t>
                      </a:r>
                      <a:endParaRPr lang="ru-RU" sz="1050" u="none" strike="noStrike" kern="1200" dirty="0">
                        <a:solidFill>
                          <a:schemeClr val="tx1"/>
                        </a:solidFill>
                        <a:effectLst/>
                        <a:latin typeface="+mn-lt"/>
                        <a:ea typeface="+mn-ea"/>
                        <a:cs typeface="+mn-cs"/>
                      </a:endParaRPr>
                    </a:p>
                  </a:txBody>
                  <a:tcPr marL="3732" marR="3732" marT="373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smtClean="0">
                        <a:solidFill>
                          <a:schemeClr val="tx1"/>
                        </a:solidFill>
                        <a:effectLst/>
                        <a:latin typeface="+mn-lt"/>
                        <a:ea typeface="+mn-ea"/>
                        <a:cs typeface="+mn-cs"/>
                      </a:endParaRPr>
                    </a:p>
                  </a:txBody>
                  <a:tcPr marL="3732" marR="3732" marT="3732" marB="0" anchor="ctr"/>
                </a:tc>
                <a:tc>
                  <a:txBody>
                    <a:bodyPr/>
                    <a:lstStyle/>
                    <a:p>
                      <a:pPr algn="ctr" fontAlgn="t"/>
                      <a:r>
                        <a:rPr lang="ru-RU" sz="1050" u="none" strike="noStrike" kern="1200" dirty="0">
                          <a:solidFill>
                            <a:schemeClr val="tx1"/>
                          </a:solidFill>
                          <a:effectLst/>
                          <a:latin typeface="+mn-lt"/>
                          <a:ea typeface="+mn-ea"/>
                          <a:cs typeface="+mn-cs"/>
                        </a:rPr>
                        <a:t>Единица</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1785</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862</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2231507679"/>
                  </a:ext>
                </a:extLst>
              </a:tr>
              <a:tr h="510936">
                <a:tc>
                  <a:txBody>
                    <a:bodyPr/>
                    <a:lstStyle/>
                    <a:p>
                      <a:pPr algn="ctr" fontAlgn="ctr"/>
                      <a:r>
                        <a:rPr lang="ru-RU" sz="1050" u="none" strike="noStrike" kern="1200" dirty="0" smtClean="0">
                          <a:solidFill>
                            <a:schemeClr val="tx1"/>
                          </a:solidFill>
                          <a:effectLst/>
                          <a:latin typeface="+mn-lt"/>
                          <a:ea typeface="+mn-ea"/>
                          <a:cs typeface="+mn-cs"/>
                        </a:rPr>
                        <a:t>3.</a:t>
                      </a:r>
                      <a:endParaRPr lang="ru-RU" sz="1050" u="none" strike="noStrike" kern="1200" dirty="0">
                        <a:solidFill>
                          <a:schemeClr val="tx1"/>
                        </a:solidFill>
                        <a:effectLst/>
                        <a:latin typeface="+mn-lt"/>
                        <a:ea typeface="+mn-ea"/>
                        <a:cs typeface="+mn-cs"/>
                      </a:endParaRPr>
                    </a:p>
                  </a:txBody>
                  <a:tcPr marL="3732" marR="3732" marT="3732" marB="0" anchor="ctr"/>
                </a:tc>
                <a:tc>
                  <a:txBody>
                    <a:bodyPr/>
                    <a:lstStyle/>
                    <a:p>
                      <a:pPr algn="l" fontAlgn="ctr"/>
                      <a:r>
                        <a:rPr lang="ru-RU" sz="1050" u="none" strike="noStrike" kern="1200" dirty="0" smtClean="0">
                          <a:solidFill>
                            <a:schemeClr val="tx1"/>
                          </a:solidFill>
                          <a:effectLst/>
                          <a:latin typeface="+mn-lt"/>
                          <a:ea typeface="+mn-ea"/>
                          <a:cs typeface="+mn-cs"/>
                        </a:rPr>
                        <a:t>Оснащенность многоквартирных домов общедомовыми (коллективными) приборами учета потребляемых энергетических ресурсов</a:t>
                      </a:r>
                      <a:endParaRPr lang="ru-RU" sz="1050" u="none" strike="noStrike" kern="1200" dirty="0">
                        <a:solidFill>
                          <a:schemeClr val="tx1"/>
                        </a:solidFill>
                        <a:effectLst/>
                        <a:latin typeface="+mn-lt"/>
                        <a:ea typeface="+mn-ea"/>
                        <a:cs typeface="+mn-cs"/>
                      </a:endParaRPr>
                    </a:p>
                  </a:txBody>
                  <a:tcPr marL="3732" marR="3732" marT="373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smtClean="0">
                        <a:solidFill>
                          <a:schemeClr val="tx1"/>
                        </a:solidFill>
                        <a:effectLst/>
                        <a:latin typeface="+mn-lt"/>
                        <a:ea typeface="+mn-ea"/>
                        <a:cs typeface="+mn-cs"/>
                      </a:endParaRPr>
                    </a:p>
                  </a:txBody>
                  <a:tcPr marL="3732" marR="3732" marT="3732" marB="0" anchor="ctr"/>
                </a:tc>
                <a:tc>
                  <a:txBody>
                    <a:bodyPr/>
                    <a:lstStyle/>
                    <a:p>
                      <a:pPr algn="ctr" fontAlgn="t"/>
                      <a:r>
                        <a:rPr lang="ru-RU" sz="1050" u="none" strike="noStrike" kern="1200">
                          <a:solidFill>
                            <a:schemeClr val="tx1"/>
                          </a:solidFill>
                          <a:effectLst/>
                          <a:latin typeface="+mn-lt"/>
                          <a:ea typeface="+mn-ea"/>
                          <a:cs typeface="+mn-cs"/>
                        </a:rPr>
                        <a:t>Процент</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99,88</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100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2152960025"/>
                  </a:ext>
                </a:extLst>
              </a:tr>
              <a:tr h="666972">
                <a:tc>
                  <a:txBody>
                    <a:bodyPr/>
                    <a:lstStyle/>
                    <a:p>
                      <a:pPr algn="ctr" fontAlgn="ctr"/>
                      <a:r>
                        <a:rPr lang="ru-RU" sz="1050" u="none" strike="noStrike" kern="1200" dirty="0" smtClean="0">
                          <a:solidFill>
                            <a:schemeClr val="tx1"/>
                          </a:solidFill>
                          <a:effectLst/>
                          <a:latin typeface="+mn-lt"/>
                          <a:ea typeface="+mn-ea"/>
                          <a:cs typeface="+mn-cs"/>
                        </a:rPr>
                        <a:t>4.</a:t>
                      </a:r>
                      <a:endParaRPr lang="ru-RU" sz="1050" u="none" strike="noStrike" kern="1200" dirty="0">
                        <a:solidFill>
                          <a:schemeClr val="tx1"/>
                        </a:solidFill>
                        <a:effectLst/>
                        <a:latin typeface="+mn-lt"/>
                        <a:ea typeface="+mn-ea"/>
                        <a:cs typeface="+mn-cs"/>
                      </a:endParaRPr>
                    </a:p>
                  </a:txBody>
                  <a:tcPr marL="3732" marR="3732" marT="3732" marB="0" anchor="ctr"/>
                </a:tc>
                <a:tc>
                  <a:txBody>
                    <a:bodyPr/>
                    <a:lstStyle/>
                    <a:p>
                      <a:pPr algn="l" fontAlgn="ctr"/>
                      <a:r>
                        <a:rPr lang="ru-RU" sz="1050" u="none" strike="noStrike" kern="1200" dirty="0" smtClean="0">
                          <a:solidFill>
                            <a:schemeClr val="tx1"/>
                          </a:solidFill>
                          <a:effectLst/>
                          <a:latin typeface="+mn-lt"/>
                          <a:ea typeface="+mn-ea"/>
                          <a:cs typeface="+mn-cs"/>
                        </a:rPr>
                        <a:t>Приобретено и введено в эксплуатацию, капитально отремонтированы канализационные коллектора и канализационные насосные станции</a:t>
                      </a:r>
                      <a:endParaRPr lang="ru-RU" sz="1050" u="none" strike="noStrike" kern="1200" dirty="0">
                        <a:solidFill>
                          <a:schemeClr val="tx1"/>
                        </a:solidFill>
                        <a:effectLst/>
                        <a:latin typeface="+mn-lt"/>
                        <a:ea typeface="+mn-ea"/>
                        <a:cs typeface="+mn-cs"/>
                      </a:endParaRPr>
                    </a:p>
                  </a:txBody>
                  <a:tcPr marL="3732" marR="3732" marT="373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smtClean="0">
                        <a:solidFill>
                          <a:schemeClr val="tx1"/>
                        </a:solidFill>
                        <a:effectLst/>
                        <a:latin typeface="+mn-lt"/>
                        <a:ea typeface="+mn-ea"/>
                        <a:cs typeface="+mn-cs"/>
                      </a:endParaRPr>
                    </a:p>
                  </a:txBody>
                  <a:tcPr marL="3732" marR="3732" marT="3732" marB="0" anchor="ctr"/>
                </a:tc>
                <a:tc>
                  <a:txBody>
                    <a:bodyPr/>
                    <a:lstStyle/>
                    <a:p>
                      <a:pPr algn="ctr" fontAlgn="t"/>
                      <a:r>
                        <a:rPr lang="ru-RU" sz="1050" u="none" strike="noStrike" kern="1200" dirty="0">
                          <a:solidFill>
                            <a:schemeClr val="tx1"/>
                          </a:solidFill>
                          <a:effectLst/>
                          <a:latin typeface="+mn-lt"/>
                          <a:ea typeface="+mn-ea"/>
                          <a:cs typeface="+mn-cs"/>
                        </a:rPr>
                        <a:t>Единица</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6</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dirty="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172273208"/>
                  </a:ext>
                </a:extLst>
              </a:tr>
              <a:tr h="679935">
                <a:tc>
                  <a:txBody>
                    <a:bodyPr/>
                    <a:lstStyle/>
                    <a:p>
                      <a:pPr algn="ctr" fontAlgn="ctr"/>
                      <a:r>
                        <a:rPr lang="ru-RU" sz="1050" u="none" strike="noStrike" kern="1200" dirty="0" smtClean="0">
                          <a:solidFill>
                            <a:schemeClr val="tx1"/>
                          </a:solidFill>
                          <a:effectLst/>
                          <a:latin typeface="+mn-lt"/>
                          <a:ea typeface="+mn-ea"/>
                          <a:cs typeface="+mn-cs"/>
                        </a:rPr>
                        <a:t>5.</a:t>
                      </a:r>
                      <a:endParaRPr lang="ru-RU" sz="1050" u="none" strike="noStrike" kern="1200" dirty="0">
                        <a:solidFill>
                          <a:schemeClr val="tx1"/>
                        </a:solidFill>
                        <a:effectLst/>
                        <a:latin typeface="+mn-lt"/>
                        <a:ea typeface="+mn-ea"/>
                        <a:cs typeface="+mn-cs"/>
                      </a:endParaRPr>
                    </a:p>
                  </a:txBody>
                  <a:tcPr marL="3732" marR="3732" marT="3732" marB="0" anchor="ctr"/>
                </a:tc>
                <a:tc>
                  <a:txBody>
                    <a:bodyPr/>
                    <a:lstStyle/>
                    <a:p>
                      <a:pPr algn="l" fontAlgn="ctr"/>
                      <a:r>
                        <a:rPr lang="ru-RU" sz="1050" u="none" strike="noStrike" kern="1200" dirty="0" smtClean="0">
                          <a:solidFill>
                            <a:schemeClr val="tx1"/>
                          </a:solidFill>
                          <a:effectLst/>
                          <a:latin typeface="+mn-lt"/>
                          <a:ea typeface="+mn-ea"/>
                          <a:cs typeface="+mn-cs"/>
                        </a:rPr>
                        <a:t>Доля зданий, строений, сооружений муниципальной собственности, соответствующих нормальному уровню энергетической эффективности и выше (A, B, C, D)</a:t>
                      </a:r>
                      <a:endParaRPr lang="ru-RU" sz="1050" u="none" strike="noStrike" kern="1200" dirty="0">
                        <a:solidFill>
                          <a:schemeClr val="tx1"/>
                        </a:solidFill>
                        <a:effectLst/>
                        <a:latin typeface="+mn-lt"/>
                        <a:ea typeface="+mn-ea"/>
                        <a:cs typeface="+mn-cs"/>
                      </a:endParaRPr>
                    </a:p>
                  </a:txBody>
                  <a:tcPr marL="3732" marR="3732" marT="373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smtClean="0">
                        <a:solidFill>
                          <a:schemeClr val="tx1"/>
                        </a:solidFill>
                        <a:effectLst/>
                        <a:latin typeface="+mn-lt"/>
                        <a:ea typeface="+mn-ea"/>
                        <a:cs typeface="+mn-cs"/>
                      </a:endParaRPr>
                    </a:p>
                  </a:txBody>
                  <a:tcPr marL="3732" marR="3732" marT="3732" marB="0" anchor="ctr"/>
                </a:tc>
                <a:tc>
                  <a:txBody>
                    <a:bodyPr/>
                    <a:lstStyle/>
                    <a:p>
                      <a:pPr algn="ctr" fontAlgn="t"/>
                      <a:r>
                        <a:rPr lang="ru-RU" sz="1050" u="none" strike="noStrike" kern="1200" dirty="0">
                          <a:solidFill>
                            <a:schemeClr val="tx1"/>
                          </a:solidFill>
                          <a:effectLst/>
                          <a:latin typeface="+mn-lt"/>
                          <a:ea typeface="+mn-ea"/>
                          <a:cs typeface="+mn-cs"/>
                        </a:rPr>
                        <a:t>Процент</a:t>
                      </a:r>
                    </a:p>
                  </a:txBody>
                  <a:tcPr marL="9525" marR="9525" marT="9525" marB="0" anchor="ctr"/>
                </a:tc>
                <a:tc>
                  <a:txBody>
                    <a:bodyPr/>
                    <a:lstStyle/>
                    <a:p>
                      <a:pPr algn="ctr" fontAlgn="t"/>
                      <a:r>
                        <a:rPr lang="ru-RU" sz="1050" u="none" strike="noStrike" kern="1200" dirty="0">
                          <a:solidFill>
                            <a:schemeClr val="tx1"/>
                          </a:solidFill>
                          <a:effectLst/>
                          <a:latin typeface="+mn-lt"/>
                          <a:ea typeface="+mn-ea"/>
                          <a:cs typeface="+mn-cs"/>
                        </a:rPr>
                        <a:t>50</a:t>
                      </a:r>
                    </a:p>
                  </a:txBody>
                  <a:tcPr marL="9525" marR="9525" marT="9525" marB="0" anchor="ctr"/>
                </a:tc>
                <a:tc>
                  <a:txBody>
                    <a:bodyPr/>
                    <a:lstStyle/>
                    <a:p>
                      <a:pPr algn="ctr" fontAlgn="t"/>
                      <a:r>
                        <a:rPr lang="ru-RU" sz="1050" u="none" strike="noStrike" kern="1200" dirty="0">
                          <a:solidFill>
                            <a:schemeClr val="tx1"/>
                          </a:solidFill>
                          <a:effectLst/>
                          <a:latin typeface="+mn-lt"/>
                          <a:ea typeface="+mn-ea"/>
                          <a:cs typeface="+mn-cs"/>
                        </a:rPr>
                        <a:t>88,2</a:t>
                      </a:r>
                    </a:p>
                  </a:txBody>
                  <a:tcPr marL="9525" marR="9525" marT="9525" marB="0" anchor="ctr"/>
                </a:tc>
                <a:tc>
                  <a:txBody>
                    <a:bodyPr/>
                    <a:lstStyle/>
                    <a:p>
                      <a:pPr algn="ctr" fontAlgn="t"/>
                      <a:r>
                        <a:rPr lang="ru-RU" sz="1050" u="none" strike="noStrike" kern="1200" dirty="0">
                          <a:solidFill>
                            <a:schemeClr val="tx1"/>
                          </a:solidFill>
                          <a:effectLst/>
                          <a:latin typeface="+mn-lt"/>
                          <a:ea typeface="+mn-ea"/>
                          <a:cs typeface="+mn-cs"/>
                        </a:rPr>
                        <a:t>90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93</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96</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100</a:t>
                      </a:r>
                    </a:p>
                  </a:txBody>
                  <a:tcPr marL="9525" marR="9525" marT="9525" marB="0" anchor="ctr"/>
                </a:tc>
                <a:extLst>
                  <a:ext uri="{0D108BD9-81ED-4DB2-BD59-A6C34878D82A}">
                    <a16:rowId xmlns:a16="http://schemas.microsoft.com/office/drawing/2014/main" val="2503239317"/>
                  </a:ext>
                </a:extLst>
              </a:tr>
              <a:tr h="510936">
                <a:tc>
                  <a:txBody>
                    <a:bodyPr/>
                    <a:lstStyle/>
                    <a:p>
                      <a:pPr algn="ctr" fontAlgn="ctr"/>
                      <a:r>
                        <a:rPr lang="ru-RU" sz="1050" u="none" strike="noStrike" kern="1200" dirty="0" smtClean="0">
                          <a:solidFill>
                            <a:schemeClr val="tx1"/>
                          </a:solidFill>
                          <a:effectLst/>
                          <a:latin typeface="+mn-lt"/>
                          <a:ea typeface="+mn-ea"/>
                          <a:cs typeface="+mn-cs"/>
                        </a:rPr>
                        <a:t>6.</a:t>
                      </a:r>
                      <a:endParaRPr lang="ru-RU" sz="1050" u="none" strike="noStrike" kern="1200" dirty="0">
                        <a:solidFill>
                          <a:schemeClr val="tx1"/>
                        </a:solidFill>
                        <a:effectLst/>
                        <a:latin typeface="+mn-lt"/>
                        <a:ea typeface="+mn-ea"/>
                        <a:cs typeface="+mn-cs"/>
                      </a:endParaRPr>
                    </a:p>
                  </a:txBody>
                  <a:tcPr marL="3732" marR="3732" marT="3732" marB="0" anchor="ctr"/>
                </a:tc>
                <a:tc>
                  <a:txBody>
                    <a:bodyPr/>
                    <a:lstStyle/>
                    <a:p>
                      <a:pPr algn="l" fontAlgn="ctr"/>
                      <a:r>
                        <a:rPr lang="ru-RU" sz="1050" u="none" strike="noStrike" kern="1200" dirty="0" smtClean="0">
                          <a:solidFill>
                            <a:schemeClr val="tx1"/>
                          </a:solidFill>
                          <a:effectLst/>
                          <a:latin typeface="+mn-lt"/>
                          <a:ea typeface="+mn-ea"/>
                          <a:cs typeface="+mn-cs"/>
                        </a:rPr>
                        <a:t>Приобретено и введено в эксплуатацию, капитально отремонтировано объектов водоснабжения муниципальной собственности</a:t>
                      </a:r>
                      <a:endParaRPr lang="ru-RU" sz="1050" u="none" strike="noStrike" kern="1200" dirty="0">
                        <a:solidFill>
                          <a:schemeClr val="tx1"/>
                        </a:solidFill>
                        <a:effectLst/>
                        <a:latin typeface="+mn-lt"/>
                        <a:ea typeface="+mn-ea"/>
                        <a:cs typeface="+mn-cs"/>
                      </a:endParaRPr>
                    </a:p>
                  </a:txBody>
                  <a:tcPr marL="3732" marR="3732" marT="373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dirty="0" smtClean="0">
                          <a:solidFill>
                            <a:schemeClr val="tx1"/>
                          </a:solidFill>
                          <a:effectLst/>
                          <a:latin typeface="+mn-lt"/>
                          <a:ea typeface="+mn-ea"/>
                          <a:cs typeface="+mn-cs"/>
                        </a:rPr>
                        <a:t>Показатель муниципальной программы </a:t>
                      </a:r>
                    </a:p>
                  </a:txBody>
                  <a:tcPr marL="3732" marR="3732" marT="3732" marB="0" anchor="ctr"/>
                </a:tc>
                <a:tc>
                  <a:txBody>
                    <a:bodyPr/>
                    <a:lstStyle/>
                    <a:p>
                      <a:pPr algn="ctr" fontAlgn="t"/>
                      <a:r>
                        <a:rPr lang="ru-RU" sz="1050" u="none" strike="noStrike" kern="1200">
                          <a:solidFill>
                            <a:schemeClr val="tx1"/>
                          </a:solidFill>
                          <a:effectLst/>
                          <a:latin typeface="+mn-lt"/>
                          <a:ea typeface="+mn-ea"/>
                          <a:cs typeface="+mn-cs"/>
                        </a:rPr>
                        <a:t>Единица</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dirty="0">
                          <a:solidFill>
                            <a:schemeClr val="tx1"/>
                          </a:solidFill>
                          <a:effectLst/>
                          <a:latin typeface="+mn-lt"/>
                          <a:ea typeface="+mn-ea"/>
                          <a:cs typeface="+mn-cs"/>
                        </a:rPr>
                        <a:t>5</a:t>
                      </a:r>
                    </a:p>
                  </a:txBody>
                  <a:tcPr marL="9525" marR="9525" marT="9525" marB="0" anchor="ctr"/>
                </a:tc>
                <a:tc>
                  <a:txBody>
                    <a:bodyPr/>
                    <a:lstStyle/>
                    <a:p>
                      <a:pPr algn="ctr" fontAlgn="t"/>
                      <a:r>
                        <a:rPr lang="ru-RU" sz="1050" u="none" strike="noStrike" kern="1200" dirty="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dirty="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1532039787"/>
                  </a:ext>
                </a:extLst>
              </a:tr>
              <a:tr h="392172">
                <a:tc>
                  <a:txBody>
                    <a:bodyPr/>
                    <a:lstStyle/>
                    <a:p>
                      <a:pPr algn="ctr" fontAlgn="ctr"/>
                      <a:r>
                        <a:rPr lang="ru-RU" sz="1050" u="none" strike="noStrike" kern="1200" dirty="0" smtClean="0">
                          <a:solidFill>
                            <a:schemeClr val="tx1"/>
                          </a:solidFill>
                          <a:effectLst/>
                          <a:latin typeface="+mn-lt"/>
                          <a:ea typeface="+mn-ea"/>
                          <a:cs typeface="+mn-cs"/>
                        </a:rPr>
                        <a:t>7.</a:t>
                      </a:r>
                      <a:endParaRPr lang="ru-RU" sz="1050" u="none" strike="noStrike" kern="1200" dirty="0">
                        <a:solidFill>
                          <a:schemeClr val="tx1"/>
                        </a:solidFill>
                        <a:effectLst/>
                        <a:latin typeface="+mn-lt"/>
                        <a:ea typeface="+mn-ea"/>
                        <a:cs typeface="+mn-cs"/>
                      </a:endParaRPr>
                    </a:p>
                  </a:txBody>
                  <a:tcPr marL="3732" marR="3732" marT="3732" marB="0" anchor="ctr"/>
                </a:tc>
                <a:tc>
                  <a:txBody>
                    <a:bodyPr/>
                    <a:lstStyle/>
                    <a:p>
                      <a:pPr algn="l" fontAlgn="ctr"/>
                      <a:r>
                        <a:rPr lang="ru-RU" sz="1050" u="none" strike="noStrike" kern="1200" dirty="0" smtClean="0">
                          <a:solidFill>
                            <a:schemeClr val="tx1"/>
                          </a:solidFill>
                          <a:effectLst/>
                          <a:latin typeface="+mn-lt"/>
                          <a:ea typeface="+mn-ea"/>
                          <a:cs typeface="+mn-cs"/>
                        </a:rPr>
                        <a:t>Доля многоквартирных домов с присвоенными классами </a:t>
                      </a:r>
                      <a:r>
                        <a:rPr lang="ru-RU" sz="1050" u="none" strike="noStrike" kern="1200" dirty="0" err="1" smtClean="0">
                          <a:solidFill>
                            <a:schemeClr val="tx1"/>
                          </a:solidFill>
                          <a:effectLst/>
                          <a:latin typeface="+mn-lt"/>
                          <a:ea typeface="+mn-ea"/>
                          <a:cs typeface="+mn-cs"/>
                        </a:rPr>
                        <a:t>энергоэффективности</a:t>
                      </a:r>
                      <a:endParaRPr lang="ru-RU" sz="1050" u="none" strike="noStrike" kern="1200" dirty="0">
                        <a:solidFill>
                          <a:schemeClr val="tx1"/>
                        </a:solidFill>
                        <a:effectLst/>
                        <a:latin typeface="+mn-lt"/>
                        <a:ea typeface="+mn-ea"/>
                        <a:cs typeface="+mn-cs"/>
                      </a:endParaRPr>
                    </a:p>
                  </a:txBody>
                  <a:tcPr marL="3732" marR="3732" marT="373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smtClean="0">
                        <a:solidFill>
                          <a:schemeClr val="tx1"/>
                        </a:solidFill>
                        <a:effectLst/>
                        <a:latin typeface="+mn-lt"/>
                        <a:ea typeface="+mn-ea"/>
                        <a:cs typeface="+mn-cs"/>
                      </a:endParaRPr>
                    </a:p>
                  </a:txBody>
                  <a:tcPr marL="3732" marR="3732" marT="3732" marB="0" anchor="ctr"/>
                </a:tc>
                <a:tc>
                  <a:txBody>
                    <a:bodyPr/>
                    <a:lstStyle/>
                    <a:p>
                      <a:pPr algn="ctr" fontAlgn="t"/>
                      <a:r>
                        <a:rPr lang="ru-RU" sz="1050" u="none" strike="noStrike" kern="1200" dirty="0">
                          <a:solidFill>
                            <a:schemeClr val="tx1"/>
                          </a:solidFill>
                          <a:effectLst/>
                          <a:latin typeface="+mn-lt"/>
                          <a:ea typeface="+mn-ea"/>
                          <a:cs typeface="+mn-cs"/>
                        </a:rPr>
                        <a:t>Процент</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56,1</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56,6</a:t>
                      </a:r>
                    </a:p>
                  </a:txBody>
                  <a:tcPr marL="9525" marR="9525" marT="9525" marB="0" anchor="ctr"/>
                </a:tc>
                <a:tc>
                  <a:txBody>
                    <a:bodyPr/>
                    <a:lstStyle/>
                    <a:p>
                      <a:pPr algn="ctr" fontAlgn="t"/>
                      <a:r>
                        <a:rPr lang="ru-RU" sz="1050" u="none" strike="noStrike" kern="1200" dirty="0">
                          <a:solidFill>
                            <a:schemeClr val="tx1"/>
                          </a:solidFill>
                          <a:effectLst/>
                          <a:latin typeface="+mn-lt"/>
                          <a:ea typeface="+mn-ea"/>
                          <a:cs typeface="+mn-cs"/>
                        </a:rPr>
                        <a:t>61,1</a:t>
                      </a:r>
                    </a:p>
                  </a:txBody>
                  <a:tcPr marL="9525" marR="9525" marT="9525" marB="0" anchor="ctr"/>
                </a:tc>
                <a:tc>
                  <a:txBody>
                    <a:bodyPr/>
                    <a:lstStyle/>
                    <a:p>
                      <a:pPr algn="ctr" fontAlgn="t"/>
                      <a:r>
                        <a:rPr lang="ru-RU" sz="1050" u="none" strike="noStrike" kern="1200" dirty="0">
                          <a:solidFill>
                            <a:schemeClr val="tx1"/>
                          </a:solidFill>
                          <a:effectLst/>
                          <a:latin typeface="+mn-lt"/>
                          <a:ea typeface="+mn-ea"/>
                          <a:cs typeface="+mn-cs"/>
                        </a:rPr>
                        <a:t>66,6</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71,6</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76,6</a:t>
                      </a:r>
                    </a:p>
                  </a:txBody>
                  <a:tcPr marL="9525" marR="9525" marT="9525" marB="0" anchor="ctr"/>
                </a:tc>
                <a:extLst>
                  <a:ext uri="{0D108BD9-81ED-4DB2-BD59-A6C34878D82A}">
                    <a16:rowId xmlns:a16="http://schemas.microsoft.com/office/drawing/2014/main" val="3463332465"/>
                  </a:ext>
                </a:extLst>
              </a:tr>
              <a:tr h="679935">
                <a:tc>
                  <a:txBody>
                    <a:bodyPr/>
                    <a:lstStyle/>
                    <a:p>
                      <a:pPr algn="ctr" fontAlgn="ctr"/>
                      <a:r>
                        <a:rPr lang="ru-RU" sz="1050" u="none" strike="noStrike" kern="1200" dirty="0" smtClean="0">
                          <a:solidFill>
                            <a:schemeClr val="tx1"/>
                          </a:solidFill>
                          <a:effectLst/>
                          <a:latin typeface="+mn-lt"/>
                          <a:ea typeface="+mn-ea"/>
                          <a:cs typeface="+mn-cs"/>
                        </a:rPr>
                        <a:t>8.</a:t>
                      </a:r>
                      <a:endParaRPr lang="ru-RU" sz="1050" u="none" strike="noStrike" kern="1200" dirty="0">
                        <a:solidFill>
                          <a:schemeClr val="tx1"/>
                        </a:solidFill>
                        <a:effectLst/>
                        <a:latin typeface="+mn-lt"/>
                        <a:ea typeface="+mn-ea"/>
                        <a:cs typeface="+mn-cs"/>
                      </a:endParaRPr>
                    </a:p>
                  </a:txBody>
                  <a:tcPr marL="3732" marR="3732" marT="3732" marB="0" anchor="ctr"/>
                </a:tc>
                <a:tc>
                  <a:txBody>
                    <a:bodyPr/>
                    <a:lstStyle/>
                    <a:p>
                      <a:pPr algn="l" fontAlgn="ctr"/>
                      <a:r>
                        <a:rPr lang="ru-RU" sz="1050" u="none" strike="noStrike" kern="1200" dirty="0" smtClean="0">
                          <a:solidFill>
                            <a:schemeClr val="tx1"/>
                          </a:solidFill>
                          <a:effectLst/>
                          <a:latin typeface="+mn-lt"/>
                          <a:ea typeface="+mn-ea"/>
                          <a:cs typeface="+mn-cs"/>
                        </a:rPr>
                        <a:t>Доля зданий, строений, сооружений органов местного самоуправления и муниципальных учреждений, оснащенных приборами учета потребляемых энергетических ресурсов</a:t>
                      </a:r>
                      <a:endParaRPr lang="ru-RU" sz="1050" u="none" strike="noStrike" kern="1200" dirty="0">
                        <a:solidFill>
                          <a:schemeClr val="tx1"/>
                        </a:solidFill>
                        <a:effectLst/>
                        <a:latin typeface="+mn-lt"/>
                        <a:ea typeface="+mn-ea"/>
                        <a:cs typeface="+mn-cs"/>
                      </a:endParaRPr>
                    </a:p>
                  </a:txBody>
                  <a:tcPr marL="3732" marR="3732" marT="373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dirty="0" smtClean="0">
                          <a:solidFill>
                            <a:schemeClr val="tx1"/>
                          </a:solidFill>
                          <a:effectLst/>
                          <a:latin typeface="+mn-lt"/>
                          <a:ea typeface="+mn-ea"/>
                          <a:cs typeface="+mn-cs"/>
                        </a:rPr>
                        <a:t>Показатель муниципальной программы </a:t>
                      </a:r>
                    </a:p>
                  </a:txBody>
                  <a:tcPr marL="3732" marR="3732" marT="3732" marB="0" anchor="ctr"/>
                </a:tc>
                <a:tc>
                  <a:txBody>
                    <a:bodyPr/>
                    <a:lstStyle/>
                    <a:p>
                      <a:pPr algn="ctr" fontAlgn="t"/>
                      <a:r>
                        <a:rPr lang="ru-RU" sz="1050" u="none" strike="noStrike" kern="1200">
                          <a:solidFill>
                            <a:schemeClr val="tx1"/>
                          </a:solidFill>
                          <a:effectLst/>
                          <a:latin typeface="+mn-lt"/>
                          <a:ea typeface="+mn-ea"/>
                          <a:cs typeface="+mn-cs"/>
                        </a:rPr>
                        <a:t>Процент</a:t>
                      </a:r>
                    </a:p>
                  </a:txBody>
                  <a:tcPr marL="9525" marR="9525" marT="9525" marB="0" anchor="ctr"/>
                </a:tc>
                <a:tc>
                  <a:txBody>
                    <a:bodyPr/>
                    <a:lstStyle/>
                    <a:p>
                      <a:pPr algn="ctr" fontAlgn="t"/>
                      <a:r>
                        <a:rPr lang="ru-RU" sz="1050" u="none" strike="noStrike" kern="1200" dirty="0">
                          <a:solidFill>
                            <a:schemeClr val="tx1"/>
                          </a:solidFill>
                          <a:effectLst/>
                          <a:latin typeface="+mn-lt"/>
                          <a:ea typeface="+mn-ea"/>
                          <a:cs typeface="+mn-cs"/>
                        </a:rPr>
                        <a:t>98,21</a:t>
                      </a:r>
                    </a:p>
                  </a:txBody>
                  <a:tcPr marL="9525" marR="9525" marT="9525" marB="0" anchor="ctr"/>
                </a:tc>
                <a:tc>
                  <a:txBody>
                    <a:bodyPr/>
                    <a:lstStyle/>
                    <a:p>
                      <a:pPr algn="ctr" fontAlgn="t"/>
                      <a:r>
                        <a:rPr lang="ru-RU" sz="1050" u="none" strike="noStrike" kern="1200" dirty="0">
                          <a:solidFill>
                            <a:schemeClr val="tx1"/>
                          </a:solidFill>
                          <a:effectLst/>
                          <a:latin typeface="+mn-lt"/>
                          <a:ea typeface="+mn-ea"/>
                          <a:cs typeface="+mn-cs"/>
                        </a:rPr>
                        <a:t>100</a:t>
                      </a:r>
                    </a:p>
                  </a:txBody>
                  <a:tcPr marL="9525" marR="9525" marT="9525" marB="0" anchor="ctr"/>
                </a:tc>
                <a:tc>
                  <a:txBody>
                    <a:bodyPr/>
                    <a:lstStyle/>
                    <a:p>
                      <a:pPr algn="ctr" fontAlgn="t"/>
                      <a:r>
                        <a:rPr lang="ru-RU" sz="1050" u="none" strike="noStrike" kern="1200" dirty="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dirty="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dirty="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dirty="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3266549627"/>
                  </a:ext>
                </a:extLst>
              </a:tr>
            </a:tbl>
          </a:graphicData>
        </a:graphic>
      </p:graphicFrame>
    </p:spTree>
    <p:extLst>
      <p:ext uri="{BB962C8B-B14F-4D97-AF65-F5344CB8AC3E}">
        <p14:creationId xmlns:p14="http://schemas.microsoft.com/office/powerpoint/2010/main" val="229631652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57</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1ACB0588-3EE8-4716-80C8-5A8FE4683695}"/>
              </a:ext>
            </a:extLst>
          </p:cNvPr>
          <p:cNvGraphicFramePr>
            <a:graphicFrameLocks noGrp="1"/>
          </p:cNvGraphicFramePr>
          <p:nvPr>
            <p:ph idx="1"/>
            <p:extLst/>
          </p:nvPr>
        </p:nvGraphicFramePr>
        <p:xfrm>
          <a:off x="360946" y="1022683"/>
          <a:ext cx="11453827" cy="5271978"/>
        </p:xfrm>
        <a:graphic>
          <a:graphicData uri="http://schemas.openxmlformats.org/drawingml/2006/table">
            <a:tbl>
              <a:tblPr>
                <a:tableStyleId>{5C22544A-7EE6-4342-B048-85BDC9FD1C3A}</a:tableStyleId>
              </a:tblPr>
              <a:tblGrid>
                <a:gridCol w="545940">
                  <a:extLst>
                    <a:ext uri="{9D8B030D-6E8A-4147-A177-3AD203B41FA5}">
                      <a16:colId xmlns:a16="http://schemas.microsoft.com/office/drawing/2014/main" val="876561384"/>
                    </a:ext>
                  </a:extLst>
                </a:gridCol>
                <a:gridCol w="3737303">
                  <a:extLst>
                    <a:ext uri="{9D8B030D-6E8A-4147-A177-3AD203B41FA5}">
                      <a16:colId xmlns:a16="http://schemas.microsoft.com/office/drawing/2014/main" val="1538704736"/>
                    </a:ext>
                  </a:extLst>
                </a:gridCol>
                <a:gridCol w="1010653">
                  <a:extLst>
                    <a:ext uri="{9D8B030D-6E8A-4147-A177-3AD203B41FA5}">
                      <a16:colId xmlns:a16="http://schemas.microsoft.com/office/drawing/2014/main" val="4147526204"/>
                    </a:ext>
                  </a:extLst>
                </a:gridCol>
                <a:gridCol w="842211">
                  <a:extLst>
                    <a:ext uri="{9D8B030D-6E8A-4147-A177-3AD203B41FA5}">
                      <a16:colId xmlns:a16="http://schemas.microsoft.com/office/drawing/2014/main" val="2929378952"/>
                    </a:ext>
                  </a:extLst>
                </a:gridCol>
                <a:gridCol w="697831">
                  <a:extLst>
                    <a:ext uri="{9D8B030D-6E8A-4147-A177-3AD203B41FA5}">
                      <a16:colId xmlns:a16="http://schemas.microsoft.com/office/drawing/2014/main" val="611853726"/>
                    </a:ext>
                  </a:extLst>
                </a:gridCol>
                <a:gridCol w="878305">
                  <a:extLst>
                    <a:ext uri="{9D8B030D-6E8A-4147-A177-3AD203B41FA5}">
                      <a16:colId xmlns:a16="http://schemas.microsoft.com/office/drawing/2014/main" val="2808816176"/>
                    </a:ext>
                  </a:extLst>
                </a:gridCol>
                <a:gridCol w="902369">
                  <a:extLst>
                    <a:ext uri="{9D8B030D-6E8A-4147-A177-3AD203B41FA5}">
                      <a16:colId xmlns:a16="http://schemas.microsoft.com/office/drawing/2014/main" val="2329968278"/>
                    </a:ext>
                  </a:extLst>
                </a:gridCol>
                <a:gridCol w="902368">
                  <a:extLst>
                    <a:ext uri="{9D8B030D-6E8A-4147-A177-3AD203B41FA5}">
                      <a16:colId xmlns:a16="http://schemas.microsoft.com/office/drawing/2014/main" val="2118922845"/>
                    </a:ext>
                  </a:extLst>
                </a:gridCol>
                <a:gridCol w="806116">
                  <a:extLst>
                    <a:ext uri="{9D8B030D-6E8A-4147-A177-3AD203B41FA5}">
                      <a16:colId xmlns:a16="http://schemas.microsoft.com/office/drawing/2014/main" val="3734821041"/>
                    </a:ext>
                  </a:extLst>
                </a:gridCol>
                <a:gridCol w="1130731">
                  <a:extLst>
                    <a:ext uri="{9D8B030D-6E8A-4147-A177-3AD203B41FA5}">
                      <a16:colId xmlns:a16="http://schemas.microsoft.com/office/drawing/2014/main" val="805900172"/>
                    </a:ext>
                  </a:extLst>
                </a:gridCol>
              </a:tblGrid>
              <a:tr h="518702">
                <a:tc>
                  <a:txBody>
                    <a:bodyPr/>
                    <a:lstStyle/>
                    <a:p>
                      <a:pPr algn="ctr" fontAlgn="ctr"/>
                      <a:r>
                        <a:rPr lang="ru-RU" sz="1050" u="none" strike="noStrike" kern="1200" dirty="0">
                          <a:solidFill>
                            <a:schemeClr val="tx1"/>
                          </a:solidFill>
                          <a:effectLst/>
                          <a:latin typeface="+mn-lt"/>
                          <a:ea typeface="+mn-ea"/>
                          <a:cs typeface="+mn-cs"/>
                        </a:rPr>
                        <a:t>№ п/п</a:t>
                      </a:r>
                    </a:p>
                  </a:txBody>
                  <a:tcPr marL="2567" marR="2567" marT="2567" marB="0" anchor="ctr"/>
                </a:tc>
                <a:tc>
                  <a:txBody>
                    <a:bodyPr/>
                    <a:lstStyle/>
                    <a:p>
                      <a:pPr algn="ctr" fontAlgn="ctr"/>
                      <a:r>
                        <a:rPr lang="ru-RU" sz="1050" u="none" strike="noStrike" kern="1200" dirty="0">
                          <a:solidFill>
                            <a:schemeClr val="tx1"/>
                          </a:solidFill>
                          <a:effectLst/>
                          <a:latin typeface="+mn-lt"/>
                          <a:ea typeface="+mn-ea"/>
                          <a:cs typeface="+mn-cs"/>
                        </a:rPr>
                        <a:t>Наименование муниципальной программы/подпрограммы/показателя</a:t>
                      </a:r>
                    </a:p>
                  </a:txBody>
                  <a:tcPr marL="2567" marR="2567" marT="2567" marB="0" anchor="ctr"/>
                </a:tc>
                <a:tc>
                  <a:txBody>
                    <a:bodyPr/>
                    <a:lstStyle/>
                    <a:p>
                      <a:pPr algn="ctr" fontAlgn="ctr"/>
                      <a:r>
                        <a:rPr lang="ru-RU" sz="1050" u="none" strike="noStrike" kern="1200" dirty="0" smtClean="0">
                          <a:solidFill>
                            <a:schemeClr val="tx1"/>
                          </a:solidFill>
                          <a:effectLst/>
                          <a:latin typeface="+mn-lt"/>
                          <a:ea typeface="+mn-ea"/>
                          <a:cs typeface="+mn-cs"/>
                        </a:rPr>
                        <a:t>Вид </a:t>
                      </a:r>
                      <a:r>
                        <a:rPr lang="ru-RU" sz="1050" u="none" strike="noStrike" kern="1200" dirty="0">
                          <a:solidFill>
                            <a:schemeClr val="tx1"/>
                          </a:solidFill>
                          <a:effectLst/>
                          <a:latin typeface="+mn-lt"/>
                          <a:ea typeface="+mn-ea"/>
                          <a:cs typeface="+mn-cs"/>
                        </a:rPr>
                        <a:t>показателя</a:t>
                      </a:r>
                    </a:p>
                  </a:txBody>
                  <a:tcPr marL="2567" marR="2567" marT="2567" marB="0" anchor="ctr"/>
                </a:tc>
                <a:tc>
                  <a:txBody>
                    <a:bodyPr/>
                    <a:lstStyle/>
                    <a:p>
                      <a:pPr algn="ctr" fontAlgn="ctr"/>
                      <a:r>
                        <a:rPr lang="ru-RU" sz="1050" u="none" strike="noStrike" kern="1200" dirty="0">
                          <a:solidFill>
                            <a:schemeClr val="tx1"/>
                          </a:solidFill>
                          <a:effectLst/>
                          <a:latin typeface="+mn-lt"/>
                          <a:ea typeface="+mn-ea"/>
                          <a:cs typeface="+mn-cs"/>
                        </a:rPr>
                        <a:t>Единица измерения</a:t>
                      </a:r>
                    </a:p>
                  </a:txBody>
                  <a:tcPr marL="2567" marR="2567" marT="2567" marB="0" anchor="ctr"/>
                </a:tc>
                <a:tc>
                  <a:txBody>
                    <a:bodyPr/>
                    <a:lstStyle/>
                    <a:p>
                      <a:pPr algn="ctr" fontAlgn="ctr"/>
                      <a:r>
                        <a:rPr lang="ru-RU" sz="1050" u="none" strike="noStrike" kern="1200" dirty="0">
                          <a:solidFill>
                            <a:schemeClr val="tx1"/>
                          </a:solidFill>
                          <a:effectLst/>
                          <a:latin typeface="+mn-lt"/>
                          <a:ea typeface="+mn-ea"/>
                          <a:cs typeface="+mn-cs"/>
                        </a:rPr>
                        <a:t>Базовое значение</a:t>
                      </a:r>
                    </a:p>
                  </a:txBody>
                  <a:tcPr marL="2567" marR="2567" marT="2567" marB="0" anchor="ctr"/>
                </a:tc>
                <a:tc>
                  <a:txBody>
                    <a:bodyPr/>
                    <a:lstStyle/>
                    <a:p>
                      <a:pPr algn="ctr" fontAlgn="ctr"/>
                      <a:r>
                        <a:rPr lang="ru-RU" sz="1050" u="none" strike="noStrike" kern="1200" dirty="0">
                          <a:solidFill>
                            <a:schemeClr val="tx1"/>
                          </a:solidFill>
                          <a:effectLst/>
                          <a:latin typeface="+mn-lt"/>
                          <a:ea typeface="+mn-ea"/>
                          <a:cs typeface="+mn-cs"/>
                        </a:rPr>
                        <a:t>Достигнутое </a:t>
                      </a:r>
                    </a:p>
                    <a:p>
                      <a:pPr algn="ctr" fontAlgn="ctr"/>
                      <a:r>
                        <a:rPr lang="ru-RU" sz="1050" u="none" strike="noStrike" kern="1200" dirty="0" smtClean="0">
                          <a:solidFill>
                            <a:schemeClr val="tx1"/>
                          </a:solidFill>
                          <a:effectLst/>
                          <a:latin typeface="+mn-lt"/>
                          <a:ea typeface="+mn-ea"/>
                          <a:cs typeface="+mn-cs"/>
                        </a:rPr>
                        <a:t>2023 </a:t>
                      </a:r>
                      <a:r>
                        <a:rPr lang="ru-RU" sz="1050" u="none" strike="noStrike" kern="1200" dirty="0">
                          <a:solidFill>
                            <a:schemeClr val="tx1"/>
                          </a:solidFill>
                          <a:effectLst/>
                          <a:latin typeface="+mn-lt"/>
                          <a:ea typeface="+mn-ea"/>
                          <a:cs typeface="+mn-cs"/>
                        </a:rPr>
                        <a:t>года</a:t>
                      </a:r>
                    </a:p>
                  </a:txBody>
                  <a:tcPr marL="2567" marR="2567" marT="2567"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2024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2025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2026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2027 </a:t>
                      </a:r>
                      <a:r>
                        <a:rPr lang="ru-RU" sz="1050" b="0" i="0" u="none" strike="noStrike" kern="1200" dirty="0">
                          <a:solidFill>
                            <a:schemeClr val="tx1"/>
                          </a:solidFill>
                          <a:effectLst/>
                          <a:latin typeface="+mn-lt"/>
                          <a:ea typeface="+mn-ea"/>
                          <a:cs typeface="+mn-cs"/>
                        </a:rPr>
                        <a:t>год</a:t>
                      </a:r>
                    </a:p>
                  </a:txBody>
                  <a:tcPr marL="6562" marR="6562" marT="6562" marB="0" anchor="ctr"/>
                </a:tc>
                <a:extLst>
                  <a:ext uri="{0D108BD9-81ED-4DB2-BD59-A6C34878D82A}">
                    <a16:rowId xmlns:a16="http://schemas.microsoft.com/office/drawing/2014/main" val="322920497"/>
                  </a:ext>
                </a:extLst>
              </a:tr>
              <a:tr h="510955">
                <a:tc>
                  <a:txBody>
                    <a:bodyPr/>
                    <a:lstStyle/>
                    <a:p>
                      <a:pPr algn="ctr" fontAlgn="ctr"/>
                      <a:r>
                        <a:rPr lang="ru-RU" sz="1050" u="none" strike="noStrike" kern="1200" dirty="0" smtClean="0">
                          <a:solidFill>
                            <a:schemeClr val="tx1"/>
                          </a:solidFill>
                          <a:effectLst/>
                          <a:latin typeface="+mn-lt"/>
                          <a:ea typeface="+mn-ea"/>
                          <a:cs typeface="+mn-cs"/>
                        </a:rPr>
                        <a:t>9.</a:t>
                      </a:r>
                      <a:endParaRPr lang="ru-RU" sz="1050" u="none" strike="noStrike" kern="1200" dirty="0">
                        <a:solidFill>
                          <a:schemeClr val="tx1"/>
                        </a:solidFill>
                        <a:effectLst/>
                        <a:latin typeface="+mn-lt"/>
                        <a:ea typeface="+mn-ea"/>
                        <a:cs typeface="+mn-cs"/>
                      </a:endParaRPr>
                    </a:p>
                  </a:txBody>
                  <a:tcPr marL="2567" marR="2567" marT="2567" marB="0" anchor="ctr"/>
                </a:tc>
                <a:tc>
                  <a:txBody>
                    <a:bodyPr/>
                    <a:lstStyle/>
                    <a:p>
                      <a:pPr algn="l" fontAlgn="t"/>
                      <a:r>
                        <a:rPr lang="ru-RU" sz="1050" u="none" strike="noStrike" kern="1200" dirty="0">
                          <a:solidFill>
                            <a:schemeClr val="tx1"/>
                          </a:solidFill>
                          <a:effectLst/>
                          <a:latin typeface="+mn-lt"/>
                          <a:ea typeface="+mn-ea"/>
                          <a:cs typeface="+mn-cs"/>
                        </a:rPr>
                        <a:t>Построены и реконструированы объекты теплоснабжения муниципальной собственности</a:t>
                      </a:r>
                    </a:p>
                  </a:txBody>
                  <a:tcPr marL="9525" marR="9525" marT="9525"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smtClean="0">
                        <a:solidFill>
                          <a:schemeClr val="tx1"/>
                        </a:solidFill>
                        <a:effectLst/>
                        <a:latin typeface="+mn-lt"/>
                        <a:ea typeface="+mn-ea"/>
                        <a:cs typeface="+mn-cs"/>
                      </a:endParaRPr>
                    </a:p>
                  </a:txBody>
                  <a:tcPr marL="2567" marR="2567" marT="2567" marB="0" anchor="ctr"/>
                </a:tc>
                <a:tc>
                  <a:txBody>
                    <a:bodyPr/>
                    <a:lstStyle/>
                    <a:p>
                      <a:pPr algn="ctr" fontAlgn="t"/>
                      <a:r>
                        <a:rPr lang="ru-RU" sz="1050" u="none" strike="noStrike" kern="1200">
                          <a:solidFill>
                            <a:schemeClr val="tx1"/>
                          </a:solidFill>
                          <a:effectLst/>
                          <a:latin typeface="+mn-lt"/>
                          <a:ea typeface="+mn-ea"/>
                          <a:cs typeface="+mn-cs"/>
                        </a:rPr>
                        <a:t>Единица</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2</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1</a:t>
                      </a:r>
                    </a:p>
                  </a:txBody>
                  <a:tcPr marL="9525" marR="9525" marT="9525" marB="0" anchor="ctr"/>
                </a:tc>
                <a:extLst>
                  <a:ext uri="{0D108BD9-81ED-4DB2-BD59-A6C34878D82A}">
                    <a16:rowId xmlns:a16="http://schemas.microsoft.com/office/drawing/2014/main" val="2466258806"/>
                  </a:ext>
                </a:extLst>
              </a:tr>
              <a:tr h="529490">
                <a:tc>
                  <a:txBody>
                    <a:bodyPr/>
                    <a:lstStyle/>
                    <a:p>
                      <a:pPr algn="ctr" fontAlgn="ctr"/>
                      <a:r>
                        <a:rPr lang="ru-RU" sz="1050" u="none" strike="noStrike" kern="1200" dirty="0" smtClean="0">
                          <a:solidFill>
                            <a:schemeClr val="tx1"/>
                          </a:solidFill>
                          <a:effectLst/>
                          <a:latin typeface="+mn-lt"/>
                          <a:ea typeface="+mn-ea"/>
                          <a:cs typeface="+mn-cs"/>
                        </a:rPr>
                        <a:t>10.</a:t>
                      </a:r>
                      <a:endParaRPr lang="ru-RU" sz="1050" u="none" strike="noStrike" kern="1200" dirty="0">
                        <a:solidFill>
                          <a:schemeClr val="tx1"/>
                        </a:solidFill>
                        <a:effectLst/>
                        <a:latin typeface="+mn-lt"/>
                        <a:ea typeface="+mn-ea"/>
                        <a:cs typeface="+mn-cs"/>
                      </a:endParaRPr>
                    </a:p>
                  </a:txBody>
                  <a:tcPr marL="2567" marR="2567" marT="2567" marB="0" anchor="ctr"/>
                </a:tc>
                <a:tc>
                  <a:txBody>
                    <a:bodyPr/>
                    <a:lstStyle/>
                    <a:p>
                      <a:pPr algn="l" fontAlgn="t"/>
                      <a:r>
                        <a:rPr lang="ru-RU" sz="1050" u="none" strike="noStrike" kern="1200" dirty="0">
                          <a:solidFill>
                            <a:schemeClr val="tx1"/>
                          </a:solidFill>
                          <a:effectLst/>
                          <a:latin typeface="+mn-lt"/>
                          <a:ea typeface="+mn-ea"/>
                          <a:cs typeface="+mn-cs"/>
                        </a:rPr>
                        <a:t>Капитально отремонтированы объекты теплоснабжения муниципальной собственности</a:t>
                      </a:r>
                    </a:p>
                  </a:txBody>
                  <a:tcPr marL="9525" marR="9525" marT="9525"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smtClean="0">
                        <a:solidFill>
                          <a:schemeClr val="tx1"/>
                        </a:solidFill>
                        <a:effectLst/>
                        <a:latin typeface="+mn-lt"/>
                        <a:ea typeface="+mn-ea"/>
                        <a:cs typeface="+mn-cs"/>
                      </a:endParaRPr>
                    </a:p>
                  </a:txBody>
                  <a:tcPr marL="2567" marR="2567" marT="2567" marB="0" anchor="ctr"/>
                </a:tc>
                <a:tc>
                  <a:txBody>
                    <a:bodyPr/>
                    <a:lstStyle/>
                    <a:p>
                      <a:pPr algn="ctr" fontAlgn="t"/>
                      <a:r>
                        <a:rPr lang="ru-RU" sz="1050" u="none" strike="noStrike" kern="1200">
                          <a:solidFill>
                            <a:schemeClr val="tx1"/>
                          </a:solidFill>
                          <a:effectLst/>
                          <a:latin typeface="+mn-lt"/>
                          <a:ea typeface="+mn-ea"/>
                          <a:cs typeface="+mn-cs"/>
                        </a:rPr>
                        <a:t>Единица</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23</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4</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2427001777"/>
                  </a:ext>
                </a:extLst>
              </a:tr>
              <a:tr h="518321">
                <a:tc>
                  <a:txBody>
                    <a:bodyPr/>
                    <a:lstStyle/>
                    <a:p>
                      <a:pPr algn="ctr" fontAlgn="ctr"/>
                      <a:r>
                        <a:rPr lang="ru-RU" sz="1050" u="none" strike="noStrike" kern="1200" dirty="0" smtClean="0">
                          <a:solidFill>
                            <a:schemeClr val="tx1"/>
                          </a:solidFill>
                          <a:effectLst/>
                          <a:latin typeface="+mn-lt"/>
                          <a:ea typeface="+mn-ea"/>
                          <a:cs typeface="+mn-cs"/>
                        </a:rPr>
                        <a:t>11.</a:t>
                      </a:r>
                      <a:endParaRPr lang="ru-RU" sz="1050" u="none" strike="noStrike" kern="1200" dirty="0">
                        <a:solidFill>
                          <a:schemeClr val="tx1"/>
                        </a:solidFill>
                        <a:effectLst/>
                        <a:latin typeface="+mn-lt"/>
                        <a:ea typeface="+mn-ea"/>
                        <a:cs typeface="+mn-cs"/>
                      </a:endParaRPr>
                    </a:p>
                  </a:txBody>
                  <a:tcPr marL="2567" marR="2567" marT="2567" marB="0" anchor="ctr"/>
                </a:tc>
                <a:tc>
                  <a:txBody>
                    <a:bodyPr/>
                    <a:lstStyle/>
                    <a:p>
                      <a:pPr algn="l" fontAlgn="t"/>
                      <a:r>
                        <a:rPr lang="ru-RU" sz="1050" u="none" strike="noStrike" kern="1200" dirty="0">
                          <a:solidFill>
                            <a:schemeClr val="tx1"/>
                          </a:solidFill>
                          <a:effectLst/>
                          <a:latin typeface="+mn-lt"/>
                          <a:ea typeface="+mn-ea"/>
                          <a:cs typeface="+mn-cs"/>
                        </a:rPr>
                        <a:t>Количество разработанных проектно-сметных документаций, предназначенных для выполнения работ по строительству и реконструкции объектов водоотведения</a:t>
                      </a:r>
                    </a:p>
                  </a:txBody>
                  <a:tcPr marL="9525" marR="9525" marT="9525"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smtClean="0">
                        <a:solidFill>
                          <a:schemeClr val="tx1"/>
                        </a:solidFill>
                        <a:effectLst/>
                        <a:latin typeface="+mn-lt"/>
                        <a:ea typeface="+mn-ea"/>
                        <a:cs typeface="+mn-cs"/>
                      </a:endParaRPr>
                    </a:p>
                  </a:txBody>
                  <a:tcPr marL="2567" marR="2567" marT="2567" marB="0" anchor="ctr"/>
                </a:tc>
                <a:tc>
                  <a:txBody>
                    <a:bodyPr/>
                    <a:lstStyle/>
                    <a:p>
                      <a:pPr algn="ctr" fontAlgn="t"/>
                      <a:r>
                        <a:rPr lang="ru-RU" sz="1050" u="none" strike="noStrike" kern="1200">
                          <a:solidFill>
                            <a:schemeClr val="tx1"/>
                          </a:solidFill>
                          <a:effectLst/>
                          <a:latin typeface="+mn-lt"/>
                          <a:ea typeface="+mn-ea"/>
                          <a:cs typeface="+mn-cs"/>
                        </a:rPr>
                        <a:t>Единица</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1</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1</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2767507772"/>
                  </a:ext>
                </a:extLst>
              </a:tr>
              <a:tr h="613751">
                <a:tc>
                  <a:txBody>
                    <a:bodyPr/>
                    <a:lstStyle/>
                    <a:p>
                      <a:pPr algn="ctr" fontAlgn="ctr"/>
                      <a:r>
                        <a:rPr lang="ru-RU" sz="1050" u="none" strike="noStrike" kern="1200" dirty="0" smtClean="0">
                          <a:solidFill>
                            <a:schemeClr val="tx1"/>
                          </a:solidFill>
                          <a:effectLst/>
                          <a:latin typeface="+mn-lt"/>
                          <a:ea typeface="+mn-ea"/>
                          <a:cs typeface="+mn-cs"/>
                        </a:rPr>
                        <a:t>12.</a:t>
                      </a:r>
                      <a:endParaRPr lang="ru-RU" sz="1050" u="none" strike="noStrike" kern="1200" dirty="0">
                        <a:solidFill>
                          <a:schemeClr val="tx1"/>
                        </a:solidFill>
                        <a:effectLst/>
                        <a:latin typeface="+mn-lt"/>
                        <a:ea typeface="+mn-ea"/>
                        <a:cs typeface="+mn-cs"/>
                      </a:endParaRPr>
                    </a:p>
                  </a:txBody>
                  <a:tcPr marL="2567" marR="2567" marT="2567" marB="0" anchor="ctr"/>
                </a:tc>
                <a:tc>
                  <a:txBody>
                    <a:bodyPr/>
                    <a:lstStyle/>
                    <a:p>
                      <a:pPr algn="l" fontAlgn="t"/>
                      <a:r>
                        <a:rPr lang="ru-RU" sz="1050" u="none" strike="noStrike" kern="1200" dirty="0">
                          <a:solidFill>
                            <a:schemeClr val="tx1"/>
                          </a:solidFill>
                          <a:effectLst/>
                          <a:latin typeface="+mn-lt"/>
                          <a:ea typeface="+mn-ea"/>
                          <a:cs typeface="+mn-cs"/>
                        </a:rPr>
                        <a:t>Осуществлен авторский надзор за выполнением работ на объектах строительства</a:t>
                      </a:r>
                    </a:p>
                  </a:txBody>
                  <a:tcPr marL="9525" marR="9525" marT="9525"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dirty="0" smtClean="0">
                          <a:solidFill>
                            <a:schemeClr val="tx1"/>
                          </a:solidFill>
                          <a:effectLst/>
                          <a:latin typeface="+mn-lt"/>
                          <a:ea typeface="+mn-ea"/>
                          <a:cs typeface="+mn-cs"/>
                        </a:rPr>
                        <a:t>Показатель муниципальной программы </a:t>
                      </a:r>
                    </a:p>
                  </a:txBody>
                  <a:tcPr marL="2567" marR="2567" marT="2567" marB="0" anchor="ctr"/>
                </a:tc>
                <a:tc>
                  <a:txBody>
                    <a:bodyPr/>
                    <a:lstStyle/>
                    <a:p>
                      <a:pPr algn="ctr" fontAlgn="t"/>
                      <a:r>
                        <a:rPr lang="ru-RU" sz="1050" u="none" strike="noStrike" kern="1200">
                          <a:solidFill>
                            <a:schemeClr val="tx1"/>
                          </a:solidFill>
                          <a:effectLst/>
                          <a:latin typeface="+mn-lt"/>
                          <a:ea typeface="+mn-ea"/>
                          <a:cs typeface="+mn-cs"/>
                        </a:rPr>
                        <a:t>Единица</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2</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1090645931"/>
                  </a:ext>
                </a:extLst>
              </a:tr>
              <a:tr h="518321">
                <a:tc>
                  <a:txBody>
                    <a:bodyPr/>
                    <a:lstStyle/>
                    <a:p>
                      <a:pPr algn="ctr" fontAlgn="ctr"/>
                      <a:r>
                        <a:rPr lang="ru-RU" sz="1050" u="none" strike="noStrike" kern="1200" dirty="0">
                          <a:solidFill>
                            <a:schemeClr val="tx1"/>
                          </a:solidFill>
                          <a:effectLst/>
                          <a:latin typeface="+mn-lt"/>
                          <a:ea typeface="+mn-ea"/>
                          <a:cs typeface="+mn-cs"/>
                        </a:rPr>
                        <a:t> </a:t>
                      </a:r>
                      <a:r>
                        <a:rPr lang="ru-RU" sz="1050" u="none" strike="noStrike" kern="1200" dirty="0" smtClean="0">
                          <a:solidFill>
                            <a:schemeClr val="tx1"/>
                          </a:solidFill>
                          <a:effectLst/>
                          <a:latin typeface="+mn-lt"/>
                          <a:ea typeface="+mn-ea"/>
                          <a:cs typeface="+mn-cs"/>
                        </a:rPr>
                        <a:t>13.</a:t>
                      </a:r>
                      <a:endParaRPr lang="ru-RU" sz="1050" u="none" strike="noStrike" kern="1200" dirty="0">
                        <a:solidFill>
                          <a:schemeClr val="tx1"/>
                        </a:solidFill>
                        <a:effectLst/>
                        <a:latin typeface="+mn-lt"/>
                        <a:ea typeface="+mn-ea"/>
                        <a:cs typeface="+mn-cs"/>
                      </a:endParaRPr>
                    </a:p>
                  </a:txBody>
                  <a:tcPr marL="2567" marR="2567" marT="2567" marB="0" anchor="ctr"/>
                </a:tc>
                <a:tc>
                  <a:txBody>
                    <a:bodyPr/>
                    <a:lstStyle/>
                    <a:p>
                      <a:pPr algn="l" fontAlgn="t"/>
                      <a:r>
                        <a:rPr lang="ru-RU" sz="1050" u="none" strike="noStrike" kern="1200" dirty="0">
                          <a:solidFill>
                            <a:schemeClr val="tx1"/>
                          </a:solidFill>
                          <a:effectLst/>
                          <a:latin typeface="+mn-lt"/>
                          <a:ea typeface="+mn-ea"/>
                          <a:cs typeface="+mn-cs"/>
                        </a:rPr>
                        <a:t>Доля актуальных схем теплоснабжения, водоснабжения и водоотведения, программ комплексного развития систем коммунальной инфраструктуры</a:t>
                      </a:r>
                    </a:p>
                  </a:txBody>
                  <a:tcPr marL="9525" marR="9525" marT="9525"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smtClean="0">
                        <a:solidFill>
                          <a:schemeClr val="tx1"/>
                        </a:solidFill>
                        <a:effectLst/>
                        <a:latin typeface="+mn-lt"/>
                        <a:ea typeface="+mn-ea"/>
                        <a:cs typeface="+mn-cs"/>
                      </a:endParaRPr>
                    </a:p>
                  </a:txBody>
                  <a:tcPr marL="2567" marR="2567" marT="2567" marB="0" anchor="ctr"/>
                </a:tc>
                <a:tc>
                  <a:txBody>
                    <a:bodyPr/>
                    <a:lstStyle/>
                    <a:p>
                      <a:pPr algn="ctr" fontAlgn="t"/>
                      <a:r>
                        <a:rPr lang="ru-RU" sz="1050" u="none" strike="noStrike" kern="1200">
                          <a:solidFill>
                            <a:schemeClr val="tx1"/>
                          </a:solidFill>
                          <a:effectLst/>
                          <a:latin typeface="+mn-lt"/>
                          <a:ea typeface="+mn-ea"/>
                          <a:cs typeface="+mn-cs"/>
                        </a:rPr>
                        <a:t>Процент</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100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100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100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100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100</a:t>
                      </a:r>
                    </a:p>
                  </a:txBody>
                  <a:tcPr marL="9525" marR="9525" marT="9525" marB="0" anchor="ctr"/>
                </a:tc>
                <a:extLst>
                  <a:ext uri="{0D108BD9-81ED-4DB2-BD59-A6C34878D82A}">
                    <a16:rowId xmlns:a16="http://schemas.microsoft.com/office/drawing/2014/main" val="1682163377"/>
                  </a:ext>
                </a:extLst>
              </a:tr>
              <a:tr h="652651">
                <a:tc>
                  <a:txBody>
                    <a:bodyPr/>
                    <a:lstStyle/>
                    <a:p>
                      <a:pPr algn="ctr" fontAlgn="ctr"/>
                      <a:r>
                        <a:rPr lang="ru-RU" sz="1050" u="none" strike="noStrike" kern="1200" dirty="0" smtClean="0">
                          <a:solidFill>
                            <a:schemeClr val="tx1"/>
                          </a:solidFill>
                          <a:effectLst/>
                          <a:latin typeface="+mn-lt"/>
                          <a:ea typeface="+mn-ea"/>
                          <a:cs typeface="+mn-cs"/>
                        </a:rPr>
                        <a:t>14.</a:t>
                      </a:r>
                      <a:endParaRPr lang="ru-RU" sz="1050" u="none" strike="noStrike" kern="1200" dirty="0">
                        <a:solidFill>
                          <a:schemeClr val="tx1"/>
                        </a:solidFill>
                        <a:effectLst/>
                        <a:latin typeface="+mn-lt"/>
                        <a:ea typeface="+mn-ea"/>
                        <a:cs typeface="+mn-cs"/>
                      </a:endParaRPr>
                    </a:p>
                  </a:txBody>
                  <a:tcPr marL="2567" marR="2567" marT="2567" marB="0" anchor="ctr"/>
                </a:tc>
                <a:tc>
                  <a:txBody>
                    <a:bodyPr/>
                    <a:lstStyle/>
                    <a:p>
                      <a:pPr algn="l" fontAlgn="t"/>
                      <a:r>
                        <a:rPr lang="ru-RU" sz="1050" u="none" strike="noStrike" kern="1200" dirty="0">
                          <a:solidFill>
                            <a:schemeClr val="tx1"/>
                          </a:solidFill>
                          <a:effectLst/>
                          <a:latin typeface="+mn-lt"/>
                          <a:ea typeface="+mn-ea"/>
                          <a:cs typeface="+mn-cs"/>
                        </a:rPr>
                        <a:t>Построены и реконструированы сети (участки) водоснабжения, водоотведения, теплоснабжения муниципальной собственности</a:t>
                      </a:r>
                    </a:p>
                  </a:txBody>
                  <a:tcPr marL="9525" marR="9525" marT="9525"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dirty="0" smtClean="0">
                          <a:solidFill>
                            <a:schemeClr val="tx1"/>
                          </a:solidFill>
                          <a:effectLst/>
                          <a:latin typeface="+mn-lt"/>
                          <a:ea typeface="+mn-ea"/>
                          <a:cs typeface="+mn-cs"/>
                        </a:rPr>
                        <a:t>Показатель муниципальной программы </a:t>
                      </a:r>
                    </a:p>
                  </a:txBody>
                  <a:tcPr marL="2567" marR="2567" marT="2567" marB="0" anchor="ctr"/>
                </a:tc>
                <a:tc>
                  <a:txBody>
                    <a:bodyPr/>
                    <a:lstStyle/>
                    <a:p>
                      <a:pPr algn="ctr" fontAlgn="t"/>
                      <a:r>
                        <a:rPr lang="ru-RU" sz="1050" u="none" strike="noStrike" kern="1200">
                          <a:solidFill>
                            <a:schemeClr val="tx1"/>
                          </a:solidFill>
                          <a:effectLst/>
                          <a:latin typeface="+mn-lt"/>
                          <a:ea typeface="+mn-ea"/>
                          <a:cs typeface="+mn-cs"/>
                        </a:rPr>
                        <a:t>Единица</a:t>
                      </a:r>
                    </a:p>
                  </a:txBody>
                  <a:tcPr marL="9525" marR="9525" marT="9525" marB="0" anchor="ctr"/>
                </a:tc>
                <a:tc>
                  <a:txBody>
                    <a:bodyPr/>
                    <a:lstStyle/>
                    <a:p>
                      <a:pPr algn="ctr" fontAlgn="t"/>
                      <a:r>
                        <a:rPr lang="ru-RU" sz="1050" u="none" strike="noStrike" kern="1200" dirty="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1</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1</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1</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2753644170"/>
                  </a:ext>
                </a:extLst>
              </a:tr>
              <a:tr h="529490">
                <a:tc>
                  <a:txBody>
                    <a:bodyPr/>
                    <a:lstStyle/>
                    <a:p>
                      <a:pPr algn="ctr" fontAlgn="ctr"/>
                      <a:r>
                        <a:rPr lang="ru-RU" sz="1050" u="none" strike="noStrike" kern="1200" dirty="0">
                          <a:solidFill>
                            <a:schemeClr val="tx1"/>
                          </a:solidFill>
                          <a:effectLst/>
                          <a:latin typeface="+mn-lt"/>
                          <a:ea typeface="+mn-ea"/>
                          <a:cs typeface="+mn-cs"/>
                        </a:rPr>
                        <a:t> </a:t>
                      </a:r>
                      <a:r>
                        <a:rPr lang="ru-RU" sz="1050" u="none" strike="noStrike" kern="1200" dirty="0" smtClean="0">
                          <a:solidFill>
                            <a:schemeClr val="tx1"/>
                          </a:solidFill>
                          <a:effectLst/>
                          <a:latin typeface="+mn-lt"/>
                          <a:ea typeface="+mn-ea"/>
                          <a:cs typeface="+mn-cs"/>
                        </a:rPr>
                        <a:t>15.</a:t>
                      </a:r>
                      <a:endParaRPr lang="ru-RU" sz="1050" u="none" strike="noStrike" kern="1200" dirty="0">
                        <a:solidFill>
                          <a:schemeClr val="tx1"/>
                        </a:solidFill>
                        <a:effectLst/>
                        <a:latin typeface="+mn-lt"/>
                        <a:ea typeface="+mn-ea"/>
                        <a:cs typeface="+mn-cs"/>
                      </a:endParaRPr>
                    </a:p>
                  </a:txBody>
                  <a:tcPr marL="2567" marR="2567" marT="2567" marB="0" anchor="ctr"/>
                </a:tc>
                <a:tc>
                  <a:txBody>
                    <a:bodyPr/>
                    <a:lstStyle/>
                    <a:p>
                      <a:pPr algn="l" fontAlgn="t"/>
                      <a:r>
                        <a:rPr lang="ru-RU" sz="1050" u="none" strike="noStrike" kern="1200">
                          <a:solidFill>
                            <a:schemeClr val="tx1"/>
                          </a:solidFill>
                          <a:effectLst/>
                          <a:latin typeface="+mn-lt"/>
                          <a:ea typeface="+mn-ea"/>
                          <a:cs typeface="+mn-cs"/>
                        </a:rPr>
                        <a:t>Техническое обслуживание газопроводов и газового оборудования</a:t>
                      </a:r>
                    </a:p>
                  </a:txBody>
                  <a:tcPr marL="9525" marR="9525" marT="9525"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dirty="0" smtClean="0">
                          <a:solidFill>
                            <a:schemeClr val="tx1"/>
                          </a:solidFill>
                          <a:effectLst/>
                          <a:latin typeface="+mn-lt"/>
                          <a:ea typeface="+mn-ea"/>
                          <a:cs typeface="+mn-cs"/>
                        </a:rPr>
                        <a:t>Показатель муниципальной программы </a:t>
                      </a:r>
                    </a:p>
                  </a:txBody>
                  <a:tcPr marL="2567" marR="2567" marT="2567" marB="0" anchor="ctr"/>
                </a:tc>
                <a:tc>
                  <a:txBody>
                    <a:bodyPr/>
                    <a:lstStyle/>
                    <a:p>
                      <a:pPr algn="ctr" fontAlgn="t"/>
                      <a:r>
                        <a:rPr lang="ru-RU" sz="1050" u="none" strike="noStrike" kern="1200" dirty="0">
                          <a:solidFill>
                            <a:schemeClr val="tx1"/>
                          </a:solidFill>
                          <a:effectLst/>
                          <a:latin typeface="+mn-lt"/>
                          <a:ea typeface="+mn-ea"/>
                          <a:cs typeface="+mn-cs"/>
                        </a:rPr>
                        <a:t>Месяц</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12</a:t>
                      </a:r>
                    </a:p>
                  </a:txBody>
                  <a:tcPr marL="9525" marR="9525" marT="9525" marB="0" anchor="ctr"/>
                </a:tc>
                <a:tc>
                  <a:txBody>
                    <a:bodyPr/>
                    <a:lstStyle/>
                    <a:p>
                      <a:pPr algn="ctr" fontAlgn="t"/>
                      <a:r>
                        <a:rPr lang="ru-RU" sz="1050" u="none" strike="noStrike" kern="1200" dirty="0">
                          <a:solidFill>
                            <a:schemeClr val="tx1"/>
                          </a:solidFill>
                          <a:effectLst/>
                          <a:latin typeface="+mn-lt"/>
                          <a:ea typeface="+mn-ea"/>
                          <a:cs typeface="+mn-cs"/>
                        </a:rPr>
                        <a:t>12</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12</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12</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12</a:t>
                      </a:r>
                    </a:p>
                  </a:txBody>
                  <a:tcPr marL="9525" marR="9525" marT="9525" marB="0" anchor="ctr"/>
                </a:tc>
                <a:extLst>
                  <a:ext uri="{0D108BD9-81ED-4DB2-BD59-A6C34878D82A}">
                    <a16:rowId xmlns:a16="http://schemas.microsoft.com/office/drawing/2014/main" val="211127404"/>
                  </a:ext>
                </a:extLst>
              </a:tr>
              <a:tr h="880297">
                <a:tc>
                  <a:txBody>
                    <a:bodyPr/>
                    <a:lstStyle/>
                    <a:p>
                      <a:pPr algn="ctr" fontAlgn="ctr"/>
                      <a:r>
                        <a:rPr lang="ru-RU" sz="1050" u="none" strike="noStrike" kern="1200" dirty="0" smtClean="0">
                          <a:solidFill>
                            <a:schemeClr val="tx1"/>
                          </a:solidFill>
                          <a:effectLst/>
                          <a:latin typeface="+mn-lt"/>
                          <a:ea typeface="+mn-ea"/>
                          <a:cs typeface="+mn-cs"/>
                        </a:rPr>
                        <a:t>16.</a:t>
                      </a:r>
                      <a:endParaRPr lang="ru-RU" sz="1050" u="none" strike="noStrike" kern="1200" dirty="0">
                        <a:solidFill>
                          <a:schemeClr val="tx1"/>
                        </a:solidFill>
                        <a:effectLst/>
                        <a:latin typeface="+mn-lt"/>
                        <a:ea typeface="+mn-ea"/>
                        <a:cs typeface="+mn-cs"/>
                      </a:endParaRPr>
                    </a:p>
                  </a:txBody>
                  <a:tcPr marL="2567" marR="2567" marT="2567" marB="0" anchor="ctr"/>
                </a:tc>
                <a:tc>
                  <a:txBody>
                    <a:bodyPr/>
                    <a:lstStyle/>
                    <a:p>
                      <a:pPr algn="l" fontAlgn="t"/>
                      <a:r>
                        <a:rPr lang="ru-RU" sz="1050" u="none" strike="noStrike" kern="1200" dirty="0">
                          <a:solidFill>
                            <a:schemeClr val="tx1"/>
                          </a:solidFill>
                          <a:effectLst/>
                          <a:latin typeface="+mn-lt"/>
                          <a:ea typeface="+mn-ea"/>
                          <a:cs typeface="+mn-cs"/>
                        </a:rPr>
                        <a:t>Построены и реконструированы объекты очистки сточных вод муниципальной собственности</a:t>
                      </a:r>
                    </a:p>
                  </a:txBody>
                  <a:tcPr marL="9525" marR="9525" marT="9525"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dirty="0" smtClean="0">
                          <a:solidFill>
                            <a:schemeClr val="tx1"/>
                          </a:solidFill>
                          <a:effectLst/>
                          <a:latin typeface="+mn-lt"/>
                          <a:ea typeface="+mn-ea"/>
                          <a:cs typeface="+mn-cs"/>
                        </a:rPr>
                        <a:t>Показатель муниципальной программы </a:t>
                      </a:r>
                    </a:p>
                  </a:txBody>
                  <a:tcPr marL="2567" marR="2567" marT="2567" marB="0" anchor="ctr"/>
                </a:tc>
                <a:tc>
                  <a:txBody>
                    <a:bodyPr/>
                    <a:lstStyle/>
                    <a:p>
                      <a:pPr algn="ctr" fontAlgn="t"/>
                      <a:r>
                        <a:rPr lang="ru-RU" sz="1050" u="none" strike="noStrike" kern="1200" dirty="0">
                          <a:solidFill>
                            <a:schemeClr val="tx1"/>
                          </a:solidFill>
                          <a:effectLst/>
                          <a:latin typeface="+mn-lt"/>
                          <a:ea typeface="+mn-ea"/>
                          <a:cs typeface="+mn-cs"/>
                        </a:rPr>
                        <a:t>Единица</a:t>
                      </a:r>
                    </a:p>
                  </a:txBody>
                  <a:tcPr marL="9525" marR="9525" marT="9525" marB="0" anchor="ctr"/>
                </a:tc>
                <a:tc>
                  <a:txBody>
                    <a:bodyPr/>
                    <a:lstStyle/>
                    <a:p>
                      <a:pPr algn="ctr" fontAlgn="t"/>
                      <a:r>
                        <a:rPr lang="ru-RU" sz="1050" u="none" strike="noStrike" kern="1200" dirty="0">
                          <a:solidFill>
                            <a:schemeClr val="tx1"/>
                          </a:solidFill>
                          <a:effectLst/>
                          <a:latin typeface="+mn-lt"/>
                          <a:ea typeface="+mn-ea"/>
                          <a:cs typeface="+mn-cs"/>
                        </a:rPr>
                        <a:t>-</a:t>
                      </a:r>
                    </a:p>
                  </a:txBody>
                  <a:tcPr marL="9525" marR="9525" marT="9525" marB="0" anchor="ctr"/>
                </a:tc>
                <a:tc>
                  <a:txBody>
                    <a:bodyPr/>
                    <a:lstStyle/>
                    <a:p>
                      <a:pPr algn="ctr" fontAlgn="t"/>
                      <a:r>
                        <a:rPr lang="ru-RU" sz="1050" u="none" strike="noStrike" kern="1200" dirty="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dirty="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dirty="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dirty="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dirty="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1748598289"/>
                  </a:ext>
                </a:extLst>
              </a:tr>
            </a:tbl>
          </a:graphicData>
        </a:graphic>
      </p:graphicFrame>
    </p:spTree>
    <p:extLst>
      <p:ext uri="{BB962C8B-B14F-4D97-AF65-F5344CB8AC3E}">
        <p14:creationId xmlns:p14="http://schemas.microsoft.com/office/powerpoint/2010/main" val="402247279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58</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17892D64-8D19-444D-AC21-67B8E432B778}"/>
              </a:ext>
            </a:extLst>
          </p:cNvPr>
          <p:cNvGraphicFramePr>
            <a:graphicFrameLocks noGrp="1"/>
          </p:cNvGraphicFramePr>
          <p:nvPr>
            <p:ph idx="1"/>
            <p:extLst/>
          </p:nvPr>
        </p:nvGraphicFramePr>
        <p:xfrm>
          <a:off x="348915" y="1562465"/>
          <a:ext cx="11456801" cy="4605283"/>
        </p:xfrm>
        <a:graphic>
          <a:graphicData uri="http://schemas.openxmlformats.org/drawingml/2006/table">
            <a:tbl>
              <a:tblPr>
                <a:tableStyleId>{5C22544A-7EE6-4342-B048-85BDC9FD1C3A}</a:tableStyleId>
              </a:tblPr>
              <a:tblGrid>
                <a:gridCol w="546082">
                  <a:extLst>
                    <a:ext uri="{9D8B030D-6E8A-4147-A177-3AD203B41FA5}">
                      <a16:colId xmlns:a16="http://schemas.microsoft.com/office/drawing/2014/main" val="587067471"/>
                    </a:ext>
                  </a:extLst>
                </a:gridCol>
                <a:gridCol w="2959765">
                  <a:extLst>
                    <a:ext uri="{9D8B030D-6E8A-4147-A177-3AD203B41FA5}">
                      <a16:colId xmlns:a16="http://schemas.microsoft.com/office/drawing/2014/main" val="1865382949"/>
                    </a:ext>
                  </a:extLst>
                </a:gridCol>
                <a:gridCol w="1282722">
                  <a:extLst>
                    <a:ext uri="{9D8B030D-6E8A-4147-A177-3AD203B41FA5}">
                      <a16:colId xmlns:a16="http://schemas.microsoft.com/office/drawing/2014/main" val="3227077419"/>
                    </a:ext>
                  </a:extLst>
                </a:gridCol>
                <a:gridCol w="770547">
                  <a:extLst>
                    <a:ext uri="{9D8B030D-6E8A-4147-A177-3AD203B41FA5}">
                      <a16:colId xmlns:a16="http://schemas.microsoft.com/office/drawing/2014/main" val="1882371566"/>
                    </a:ext>
                  </a:extLst>
                </a:gridCol>
                <a:gridCol w="939261">
                  <a:extLst>
                    <a:ext uri="{9D8B030D-6E8A-4147-A177-3AD203B41FA5}">
                      <a16:colId xmlns:a16="http://schemas.microsoft.com/office/drawing/2014/main" val="1325791829"/>
                    </a:ext>
                  </a:extLst>
                </a:gridCol>
                <a:gridCol w="982948">
                  <a:extLst>
                    <a:ext uri="{9D8B030D-6E8A-4147-A177-3AD203B41FA5}">
                      <a16:colId xmlns:a16="http://schemas.microsoft.com/office/drawing/2014/main" val="623282929"/>
                    </a:ext>
                  </a:extLst>
                </a:gridCol>
                <a:gridCol w="961104">
                  <a:extLst>
                    <a:ext uri="{9D8B030D-6E8A-4147-A177-3AD203B41FA5}">
                      <a16:colId xmlns:a16="http://schemas.microsoft.com/office/drawing/2014/main" val="4197123921"/>
                    </a:ext>
                  </a:extLst>
                </a:gridCol>
                <a:gridCol w="1059399">
                  <a:extLst>
                    <a:ext uri="{9D8B030D-6E8A-4147-A177-3AD203B41FA5}">
                      <a16:colId xmlns:a16="http://schemas.microsoft.com/office/drawing/2014/main" val="3064992950"/>
                    </a:ext>
                  </a:extLst>
                </a:gridCol>
                <a:gridCol w="961104">
                  <a:extLst>
                    <a:ext uri="{9D8B030D-6E8A-4147-A177-3AD203B41FA5}">
                      <a16:colId xmlns:a16="http://schemas.microsoft.com/office/drawing/2014/main" val="502327074"/>
                    </a:ext>
                  </a:extLst>
                </a:gridCol>
                <a:gridCol w="993869">
                  <a:extLst>
                    <a:ext uri="{9D8B030D-6E8A-4147-A177-3AD203B41FA5}">
                      <a16:colId xmlns:a16="http://schemas.microsoft.com/office/drawing/2014/main" val="1678725499"/>
                    </a:ext>
                  </a:extLst>
                </a:gridCol>
              </a:tblGrid>
              <a:tr h="423679">
                <a:tc>
                  <a:txBody>
                    <a:bodyPr/>
                    <a:lstStyle/>
                    <a:p>
                      <a:pPr algn="ctr" fontAlgn="ctr"/>
                      <a:r>
                        <a:rPr lang="ru-RU" sz="1050" u="none" strike="noStrike" dirty="0" smtClean="0">
                          <a:effectLst/>
                        </a:rPr>
                        <a:t>11</a:t>
                      </a:r>
                      <a:endParaRPr lang="ru-RU" sz="1050" b="1" i="0" u="none" strike="noStrike" dirty="0">
                        <a:solidFill>
                          <a:srgbClr val="000000"/>
                        </a:solidFill>
                        <a:effectLst/>
                        <a:latin typeface="Arial" panose="020B0604020202020204" pitchFamily="34" charset="0"/>
                      </a:endParaRPr>
                    </a:p>
                  </a:txBody>
                  <a:tcPr marL="4200" marR="4200" marT="4200" marB="0" anchor="ctr"/>
                </a:tc>
                <a:tc>
                  <a:txBody>
                    <a:bodyPr/>
                    <a:lstStyle/>
                    <a:p>
                      <a:pPr algn="l" fontAlgn="ctr"/>
                      <a:r>
                        <a:rPr lang="ru-RU" sz="1050" u="none" strike="noStrike" dirty="0">
                          <a:effectLst/>
                        </a:rPr>
                        <a:t>Муниципальная программа «Развитие инженерной инфраструктуры и энергоэффективности»</a:t>
                      </a:r>
                      <a:endParaRPr lang="ru-RU" sz="1050" b="1" i="0" u="none" strike="noStrike" dirty="0">
                        <a:solidFill>
                          <a:srgbClr val="000000"/>
                        </a:solidFill>
                        <a:effectLst/>
                        <a:latin typeface="Arial" panose="020B0604020202020204" pitchFamily="34" charset="0"/>
                      </a:endParaRPr>
                    </a:p>
                  </a:txBody>
                  <a:tcPr marL="4200" marR="4200" marT="4200" marB="0" anchor="ctr"/>
                </a:tc>
                <a:tc>
                  <a:txBody>
                    <a:bodyPr/>
                    <a:lstStyle/>
                    <a:p>
                      <a:pPr algn="ctr" fontAlgn="ctr"/>
                      <a:r>
                        <a:rPr lang="ru-RU" sz="1050" u="none" strike="noStrike" dirty="0">
                          <a:effectLst/>
                        </a:rPr>
                        <a:t> </a:t>
                      </a:r>
                      <a:endParaRPr lang="ru-RU" sz="1050" b="0" i="0" u="none" strike="noStrike" dirty="0">
                        <a:solidFill>
                          <a:srgbClr val="000000"/>
                        </a:solidFill>
                        <a:effectLst/>
                        <a:latin typeface="Arial" panose="020B0604020202020204" pitchFamily="34" charset="0"/>
                      </a:endParaRPr>
                    </a:p>
                  </a:txBody>
                  <a:tcPr marL="4200" marR="4200" marT="4200"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1050" u="none" strike="noStrike">
                          <a:effectLst/>
                        </a:rPr>
                        <a:t> </a:t>
                      </a:r>
                      <a:endParaRPr lang="ru-RU" sz="1050" b="0" i="0" u="none" strike="noStrike">
                        <a:solidFill>
                          <a:srgbClr val="000000"/>
                        </a:solidFill>
                        <a:effectLst/>
                        <a:latin typeface="Calibri" panose="020F0502020204030204" pitchFamily="34" charset="0"/>
                      </a:endParaRPr>
                    </a:p>
                  </a:txBody>
                  <a:tcPr marL="4200" marR="4200" marT="4200" marB="0" anchor="ctr"/>
                </a:tc>
                <a:tc>
                  <a:txBody>
                    <a:bodyPr/>
                    <a:lstStyle/>
                    <a:p>
                      <a:pPr algn="ctr" fontAlgn="ctr"/>
                      <a:r>
                        <a:rPr lang="ru-RU" sz="1050" u="none" strike="noStrike">
                          <a:effectLst/>
                        </a:rPr>
                        <a:t> </a:t>
                      </a:r>
                      <a:endParaRPr lang="ru-RU" sz="1050" b="0" i="0" u="none" strike="noStrike">
                        <a:solidFill>
                          <a:srgbClr val="000000"/>
                        </a:solidFill>
                        <a:effectLst/>
                        <a:latin typeface="Calibri" panose="020F0502020204030204" pitchFamily="34" charset="0"/>
                      </a:endParaRPr>
                    </a:p>
                  </a:txBody>
                  <a:tcPr marL="4200" marR="4200" marT="4200" marB="0" anchor="ctr"/>
                </a:tc>
                <a:extLst>
                  <a:ext uri="{0D108BD9-81ED-4DB2-BD59-A6C34878D82A}">
                    <a16:rowId xmlns:a16="http://schemas.microsoft.com/office/drawing/2014/main" val="2854038463"/>
                  </a:ext>
                </a:extLst>
              </a:tr>
              <a:tr h="639733">
                <a:tc>
                  <a:txBody>
                    <a:bodyPr/>
                    <a:lstStyle/>
                    <a:p>
                      <a:pPr algn="ctr" fontAlgn="ctr"/>
                      <a:r>
                        <a:rPr lang="ru-RU" sz="1050" b="0" i="0" u="none" strike="noStrike">
                          <a:effectLst/>
                          <a:latin typeface="Calibri" panose="020F0502020204030204" pitchFamily="34" charset="0"/>
                        </a:rPr>
                        <a:t>1.</a:t>
                      </a:r>
                    </a:p>
                  </a:txBody>
                  <a:tcPr marL="9525" marR="9525" marT="9525" marB="0" anchor="ctr"/>
                </a:tc>
                <a:tc>
                  <a:txBody>
                    <a:bodyPr/>
                    <a:lstStyle/>
                    <a:p>
                      <a:pPr algn="l" fontAlgn="t"/>
                      <a:r>
                        <a:rPr lang="ru-RU" sz="1050" b="0" i="0" u="none" strike="noStrike" dirty="0">
                          <a:solidFill>
                            <a:srgbClr val="000000"/>
                          </a:solidFill>
                          <a:effectLst/>
                          <a:latin typeface="Calibri" panose="020F0502020204030204" pitchFamily="34" charset="0"/>
                        </a:rPr>
                        <a:t>2024 Увеличение среднемесячной заработной платы работников организаций, не относящихся к субъектам малого предпринимательства</a:t>
                      </a:r>
                    </a:p>
                  </a:txBody>
                  <a:tcPr marL="9525" marR="9525" marT="9525" marB="0"/>
                </a:tc>
                <a:tc>
                  <a:txBody>
                    <a:bodyPr/>
                    <a:lstStyle/>
                    <a:p>
                      <a:pPr algn="ctr" fontAlgn="ctr"/>
                      <a:r>
                        <a:rPr lang="ru-RU" sz="1050" u="none" strike="noStrike" kern="1200" dirty="0" smtClean="0">
                          <a:solidFill>
                            <a:schemeClr val="tx1"/>
                          </a:solidFill>
                          <a:effectLst/>
                          <a:latin typeface="+mn-lt"/>
                          <a:ea typeface="+mn-ea"/>
                          <a:cs typeface="+mn-cs"/>
                        </a:rPr>
                        <a:t>Целевые показатели (Региональный проект)</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b="0" i="0" u="none" strike="noStrike">
                          <a:solidFill>
                            <a:srgbClr val="000000"/>
                          </a:solidFill>
                          <a:effectLst/>
                          <a:latin typeface="Calibri" panose="020F0502020204030204" pitchFamily="34" charset="0"/>
                        </a:rPr>
                        <a:t>Процент</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105,97</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112,0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105,1</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105,50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105,50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105,5</a:t>
                      </a:r>
                    </a:p>
                  </a:txBody>
                  <a:tcPr marL="9525" marR="9525" marT="9525" marB="0" anchor="ctr"/>
                </a:tc>
                <a:extLst>
                  <a:ext uri="{0D108BD9-81ED-4DB2-BD59-A6C34878D82A}">
                    <a16:rowId xmlns:a16="http://schemas.microsoft.com/office/drawing/2014/main" val="1525993976"/>
                  </a:ext>
                </a:extLst>
              </a:tr>
              <a:tr h="473723">
                <a:tc>
                  <a:txBody>
                    <a:bodyPr/>
                    <a:lstStyle/>
                    <a:p>
                      <a:pPr algn="ctr" fontAlgn="ctr"/>
                      <a:r>
                        <a:rPr lang="ru-RU" sz="1050" b="0" i="0" u="none" strike="noStrike">
                          <a:effectLst/>
                          <a:latin typeface="Calibri" panose="020F0502020204030204" pitchFamily="34" charset="0"/>
                        </a:rPr>
                        <a:t>2.</a:t>
                      </a:r>
                    </a:p>
                  </a:txBody>
                  <a:tcPr marL="9525" marR="9525" marT="9525" marB="0" anchor="ctr"/>
                </a:tc>
                <a:tc>
                  <a:txBody>
                    <a:bodyPr/>
                    <a:lstStyle/>
                    <a:p>
                      <a:pPr algn="l" fontAlgn="t"/>
                      <a:r>
                        <a:rPr lang="ru-RU" sz="1050" b="0" i="0" u="none" strike="noStrike">
                          <a:solidFill>
                            <a:srgbClr val="000000"/>
                          </a:solidFill>
                          <a:effectLst/>
                          <a:latin typeface="Calibri" panose="020F0502020204030204" pitchFamily="34" charset="0"/>
                        </a:rPr>
                        <a:t>2024 Количество созданных рабочих мест</a:t>
                      </a:r>
                    </a:p>
                  </a:txBody>
                  <a:tcPr marL="9525" marR="9525" marT="9525" marB="0"/>
                </a:tc>
                <a:tc>
                  <a:txBody>
                    <a:bodyPr/>
                    <a:lstStyle/>
                    <a:p>
                      <a:pPr algn="ctr" fontAlgn="ctr"/>
                      <a:r>
                        <a:rPr lang="ru-RU" sz="1050" u="none" strike="noStrike" kern="1200" smtClean="0">
                          <a:solidFill>
                            <a:schemeClr val="tx1"/>
                          </a:solidFill>
                          <a:effectLst/>
                          <a:latin typeface="+mn-lt"/>
                          <a:ea typeface="+mn-ea"/>
                          <a:cs typeface="+mn-cs"/>
                        </a:rPr>
                        <a:t>Целевые показатели (Региональный проект)</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b="0" i="0" u="none" strike="noStrike">
                          <a:solidFill>
                            <a:srgbClr val="000000"/>
                          </a:solidFill>
                          <a:effectLst/>
                          <a:latin typeface="Calibri" panose="020F0502020204030204" pitchFamily="34" charset="0"/>
                        </a:rPr>
                        <a:t>Единица</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1472</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3500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1652</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1740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1835</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1870</a:t>
                      </a:r>
                    </a:p>
                  </a:txBody>
                  <a:tcPr marL="9525" marR="9525" marT="9525" marB="0" anchor="ctr"/>
                </a:tc>
                <a:extLst>
                  <a:ext uri="{0D108BD9-81ED-4DB2-BD59-A6C34878D82A}">
                    <a16:rowId xmlns:a16="http://schemas.microsoft.com/office/drawing/2014/main" val="2291928829"/>
                  </a:ext>
                </a:extLst>
              </a:tr>
              <a:tr h="639733">
                <a:tc>
                  <a:txBody>
                    <a:bodyPr/>
                    <a:lstStyle/>
                    <a:p>
                      <a:pPr algn="ctr" fontAlgn="ctr"/>
                      <a:r>
                        <a:rPr lang="ru-RU" sz="1050" b="0" i="0" u="none" strike="noStrike">
                          <a:effectLst/>
                          <a:latin typeface="Calibri" panose="020F0502020204030204" pitchFamily="34" charset="0"/>
                        </a:rPr>
                        <a:t>3.</a:t>
                      </a:r>
                    </a:p>
                  </a:txBody>
                  <a:tcPr marL="9525" marR="9525" marT="9525" marB="0" anchor="ctr"/>
                </a:tc>
                <a:tc>
                  <a:txBody>
                    <a:bodyPr/>
                    <a:lstStyle/>
                    <a:p>
                      <a:pPr algn="l" fontAlgn="t"/>
                      <a:r>
                        <a:rPr lang="ru-RU" sz="1050" b="0" i="0" u="none" strike="noStrike">
                          <a:solidFill>
                            <a:srgbClr val="000000"/>
                          </a:solidFill>
                          <a:effectLst/>
                          <a:latin typeface="Calibri" panose="020F0502020204030204" pitchFamily="34" charset="0"/>
                        </a:rPr>
                        <a:t>2024 Объем инвестиций, привлеченных в основной капитал (без учета бюджетных инвестиций), на душу населения</a:t>
                      </a:r>
                    </a:p>
                  </a:txBody>
                  <a:tcPr marL="9525" marR="9525" marT="9525" marB="0"/>
                </a:tc>
                <a:tc>
                  <a:txBody>
                    <a:bodyPr/>
                    <a:lstStyle/>
                    <a:p>
                      <a:pPr algn="ctr" fontAlgn="ctr"/>
                      <a:r>
                        <a:rPr lang="ru-RU" sz="1050" u="none" strike="noStrike" kern="1200" smtClean="0">
                          <a:solidFill>
                            <a:schemeClr val="tx1"/>
                          </a:solidFill>
                          <a:effectLst/>
                          <a:latin typeface="+mn-lt"/>
                          <a:ea typeface="+mn-ea"/>
                          <a:cs typeface="+mn-cs"/>
                        </a:rPr>
                        <a:t>Целевые показатели (Региональный проект)</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b="0" i="0" u="none" strike="noStrike">
                          <a:solidFill>
                            <a:srgbClr val="000000"/>
                          </a:solidFill>
                          <a:effectLst/>
                          <a:latin typeface="Calibri" panose="020F0502020204030204" pitchFamily="34" charset="0"/>
                        </a:rPr>
                        <a:t>Тысяча рублей</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104,48</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89,06</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94,23</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97,73</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101,49</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106,77</a:t>
                      </a:r>
                    </a:p>
                  </a:txBody>
                  <a:tcPr marL="9525" marR="9525" marT="9525" marB="0" anchor="ctr"/>
                </a:tc>
                <a:extLst>
                  <a:ext uri="{0D108BD9-81ED-4DB2-BD59-A6C34878D82A}">
                    <a16:rowId xmlns:a16="http://schemas.microsoft.com/office/drawing/2014/main" val="818537686"/>
                  </a:ext>
                </a:extLst>
              </a:tr>
              <a:tr h="639733">
                <a:tc>
                  <a:txBody>
                    <a:bodyPr/>
                    <a:lstStyle/>
                    <a:p>
                      <a:pPr algn="ctr" fontAlgn="ctr"/>
                      <a:r>
                        <a:rPr lang="ru-RU" sz="1050" b="0" i="0" u="none" strike="noStrike">
                          <a:effectLst/>
                          <a:latin typeface="Calibri" panose="020F0502020204030204" pitchFamily="34" charset="0"/>
                        </a:rPr>
                        <a:t>4.</a:t>
                      </a:r>
                    </a:p>
                  </a:txBody>
                  <a:tcPr marL="9525" marR="9525" marT="9525" marB="0" anchor="ctr"/>
                </a:tc>
                <a:tc>
                  <a:txBody>
                    <a:bodyPr/>
                    <a:lstStyle/>
                    <a:p>
                      <a:pPr algn="l" fontAlgn="t"/>
                      <a:r>
                        <a:rPr lang="ru-RU" sz="1050" b="0" i="0" u="none" strike="noStrike">
                          <a:solidFill>
                            <a:srgbClr val="000000"/>
                          </a:solidFill>
                          <a:effectLst/>
                          <a:latin typeface="Calibri" panose="020F0502020204030204" pitchFamily="34" charset="0"/>
                        </a:rPr>
                        <a:t>2024 Индекс совокупной результативности реализации мероприятий, направленных на развитие конкуренции</a:t>
                      </a:r>
                    </a:p>
                  </a:txBody>
                  <a:tcPr marL="9525" marR="9525" marT="9525" marB="0"/>
                </a:tc>
                <a:tc>
                  <a:txBody>
                    <a:bodyPr/>
                    <a:lstStyle/>
                    <a:p>
                      <a:pPr algn="ctr" fontAlgn="ctr"/>
                      <a:r>
                        <a:rPr lang="ru-RU" sz="1050" u="none" strike="noStrike" kern="1200" smtClean="0">
                          <a:solidFill>
                            <a:schemeClr val="tx1"/>
                          </a:solidFill>
                          <a:effectLst/>
                          <a:latin typeface="+mn-lt"/>
                          <a:ea typeface="+mn-ea"/>
                          <a:cs typeface="+mn-cs"/>
                        </a:rPr>
                        <a:t>Целевые показатели (Региональный проект)</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b="0" i="0" u="none" strike="noStrike">
                          <a:solidFill>
                            <a:srgbClr val="000000"/>
                          </a:solidFill>
                          <a:effectLst/>
                          <a:latin typeface="Calibri" panose="020F0502020204030204" pitchFamily="34" charset="0"/>
                        </a:rPr>
                        <a:t>Единица</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a:t>
                      </a:r>
                    </a:p>
                  </a:txBody>
                  <a:tcPr marL="9525" marR="9525" marT="9525" marB="0" anchor="ctr"/>
                </a:tc>
                <a:extLst>
                  <a:ext uri="{0D108BD9-81ED-4DB2-BD59-A6C34878D82A}">
                    <a16:rowId xmlns:a16="http://schemas.microsoft.com/office/drawing/2014/main" val="2636101378"/>
                  </a:ext>
                </a:extLst>
              </a:tr>
              <a:tr h="790789">
                <a:tc>
                  <a:txBody>
                    <a:bodyPr/>
                    <a:lstStyle/>
                    <a:p>
                      <a:pPr algn="ctr" fontAlgn="ctr"/>
                      <a:r>
                        <a:rPr lang="ru-RU" sz="1050" b="0" i="0" u="none" strike="noStrike">
                          <a:effectLst/>
                          <a:latin typeface="Calibri" panose="020F0502020204030204" pitchFamily="34" charset="0"/>
                        </a:rPr>
                        <a:t>5.</a:t>
                      </a:r>
                    </a:p>
                  </a:txBody>
                  <a:tcPr marL="9525" marR="9525" marT="9525" marB="0" anchor="ctr"/>
                </a:tc>
                <a:tc>
                  <a:txBody>
                    <a:bodyPr/>
                    <a:lstStyle/>
                    <a:p>
                      <a:pPr algn="l" fontAlgn="t"/>
                      <a:r>
                        <a:rPr lang="ru-RU" sz="1050" b="0" i="0" u="none" strike="noStrike">
                          <a:solidFill>
                            <a:srgbClr val="000000"/>
                          </a:solidFill>
                          <a:effectLst/>
                          <a:latin typeface="Calibri" panose="020F0502020204030204" pitchFamily="34" charset="0"/>
                        </a:rPr>
                        <a:t>2024 Доля среднесписочной численности работников (без внешних совместителей) малых и средних предприятий в среднесписочной численности работников (без внешних совместителей) всех предприятий и организаций</a:t>
                      </a:r>
                    </a:p>
                  </a:txBody>
                  <a:tcPr marL="9525" marR="9525" marT="9525" marB="0"/>
                </a:tc>
                <a:tc>
                  <a:txBody>
                    <a:bodyPr/>
                    <a:lstStyle/>
                    <a:p>
                      <a:pPr algn="ctr" fontAlgn="ctr"/>
                      <a:r>
                        <a:rPr lang="ru-RU" sz="1050" u="none" strike="noStrike" kern="1200" smtClean="0">
                          <a:solidFill>
                            <a:schemeClr val="tx1"/>
                          </a:solidFill>
                          <a:effectLst/>
                          <a:latin typeface="+mn-lt"/>
                          <a:ea typeface="+mn-ea"/>
                          <a:cs typeface="+mn-cs"/>
                        </a:rPr>
                        <a:t>Целевые показатели (Региональный проект)</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b="0" i="0" u="none" strike="noStrike">
                          <a:solidFill>
                            <a:srgbClr val="000000"/>
                          </a:solidFill>
                          <a:effectLst/>
                          <a:latin typeface="Calibri" panose="020F0502020204030204" pitchFamily="34" charset="0"/>
                        </a:rPr>
                        <a:t>Процент</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37,93</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40,22</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40,34</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38,55</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38,75</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38,98</a:t>
                      </a:r>
                    </a:p>
                  </a:txBody>
                  <a:tcPr marL="9525" marR="9525" marT="9525" marB="0" anchor="ctr"/>
                </a:tc>
                <a:extLst>
                  <a:ext uri="{0D108BD9-81ED-4DB2-BD59-A6C34878D82A}">
                    <a16:rowId xmlns:a16="http://schemas.microsoft.com/office/drawing/2014/main" val="1139186428"/>
                  </a:ext>
                </a:extLst>
              </a:tr>
              <a:tr h="430696">
                <a:tc>
                  <a:txBody>
                    <a:bodyPr/>
                    <a:lstStyle/>
                    <a:p>
                      <a:pPr algn="ctr" fontAlgn="ctr"/>
                      <a:r>
                        <a:rPr lang="ru-RU" sz="1050" b="0" i="0" u="none" strike="noStrike">
                          <a:effectLst/>
                          <a:latin typeface="Calibri" panose="020F0502020204030204" pitchFamily="34" charset="0"/>
                        </a:rPr>
                        <a:t>6.</a:t>
                      </a:r>
                    </a:p>
                  </a:txBody>
                  <a:tcPr marL="9525" marR="9525" marT="9525" marB="0" anchor="ctr"/>
                </a:tc>
                <a:tc>
                  <a:txBody>
                    <a:bodyPr/>
                    <a:lstStyle/>
                    <a:p>
                      <a:pPr algn="l" fontAlgn="t"/>
                      <a:r>
                        <a:rPr lang="ru-RU" sz="1050" b="0" i="0" u="none" strike="noStrike" dirty="0">
                          <a:solidFill>
                            <a:srgbClr val="000000"/>
                          </a:solidFill>
                          <a:effectLst/>
                          <a:latin typeface="Calibri" panose="020F0502020204030204" pitchFamily="34" charset="0"/>
                        </a:rPr>
                        <a:t>2024 Число субъектов МСП в расчете на 10 тыс. человек населения</a:t>
                      </a:r>
                    </a:p>
                  </a:txBody>
                  <a:tcPr marL="9525" marR="9525" marT="9525" marB="0"/>
                </a:tc>
                <a:tc>
                  <a:txBody>
                    <a:bodyPr/>
                    <a:lstStyle/>
                    <a:p>
                      <a:pPr algn="ctr" fontAlgn="ctr"/>
                      <a:r>
                        <a:rPr lang="ru-RU" sz="1050" u="none" strike="noStrike" kern="1200" smtClean="0">
                          <a:solidFill>
                            <a:schemeClr val="tx1"/>
                          </a:solidFill>
                          <a:effectLst/>
                          <a:latin typeface="+mn-lt"/>
                          <a:ea typeface="+mn-ea"/>
                          <a:cs typeface="+mn-cs"/>
                        </a:rPr>
                        <a:t>Целевые показатели (Региональный проект)</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b="0" i="0" u="none" strike="noStrike">
                          <a:solidFill>
                            <a:srgbClr val="000000"/>
                          </a:solidFill>
                          <a:effectLst/>
                          <a:latin typeface="Calibri" panose="020F0502020204030204" pitchFamily="34" charset="0"/>
                        </a:rPr>
                        <a:t>Единица</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528,01</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578,88</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600,02</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621,41</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643,8</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665,9</a:t>
                      </a:r>
                    </a:p>
                  </a:txBody>
                  <a:tcPr marL="9525" marR="9525" marT="9525" marB="0" anchor="ctr"/>
                </a:tc>
                <a:extLst>
                  <a:ext uri="{0D108BD9-81ED-4DB2-BD59-A6C34878D82A}">
                    <a16:rowId xmlns:a16="http://schemas.microsoft.com/office/drawing/2014/main" val="1417252565"/>
                  </a:ext>
                </a:extLst>
              </a:tr>
              <a:tr h="430637">
                <a:tc>
                  <a:txBody>
                    <a:bodyPr/>
                    <a:lstStyle/>
                    <a:p>
                      <a:pPr algn="ctr" fontAlgn="ctr"/>
                      <a:r>
                        <a:rPr lang="ru-RU" sz="1050" b="0" i="0" u="none" strike="noStrike">
                          <a:effectLst/>
                          <a:latin typeface="Calibri" panose="020F0502020204030204" pitchFamily="34" charset="0"/>
                        </a:rPr>
                        <a:t>7.</a:t>
                      </a:r>
                    </a:p>
                  </a:txBody>
                  <a:tcPr marL="9525" marR="9525" marT="9525" marB="0" anchor="ctr"/>
                </a:tc>
                <a:tc>
                  <a:txBody>
                    <a:bodyPr/>
                    <a:lstStyle/>
                    <a:p>
                      <a:pPr algn="l" fontAlgn="t"/>
                      <a:r>
                        <a:rPr lang="ru-RU" sz="1050" b="0" i="0" u="none" strike="noStrike" dirty="0">
                          <a:solidFill>
                            <a:srgbClr val="000000"/>
                          </a:solidFill>
                          <a:effectLst/>
                          <a:latin typeface="Calibri" panose="020F0502020204030204" pitchFamily="34" charset="0"/>
                        </a:rPr>
                        <a:t>2024 Количество вновь созданных субъектов малого и среднего бизнеса</a:t>
                      </a:r>
                    </a:p>
                  </a:txBody>
                  <a:tcPr marL="9525" marR="9525" marT="9525" marB="0"/>
                </a:tc>
                <a:tc>
                  <a:txBody>
                    <a:bodyPr/>
                    <a:lstStyle/>
                    <a:p>
                      <a:pPr algn="ctr" fontAlgn="ctr"/>
                      <a:r>
                        <a:rPr lang="ru-RU" sz="1050" u="none" strike="noStrike" kern="1200" dirty="0" smtClean="0">
                          <a:solidFill>
                            <a:schemeClr val="tx1"/>
                          </a:solidFill>
                          <a:effectLst/>
                          <a:latin typeface="+mn-lt"/>
                          <a:ea typeface="+mn-ea"/>
                          <a:cs typeface="+mn-cs"/>
                        </a:rPr>
                        <a:t>Целевые показатели (Региональный проект)</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b="0" i="0" u="none" strike="noStrike">
                          <a:solidFill>
                            <a:srgbClr val="000000"/>
                          </a:solidFill>
                          <a:effectLst/>
                          <a:latin typeface="Calibri" panose="020F0502020204030204" pitchFamily="34" charset="0"/>
                        </a:rPr>
                        <a:t>Единица</a:t>
                      </a:r>
                    </a:p>
                  </a:txBody>
                  <a:tcPr marL="9525" marR="9525" marT="9525" marB="0" anchor="ctr"/>
                </a:tc>
                <a:tc>
                  <a:txBody>
                    <a:bodyPr/>
                    <a:lstStyle/>
                    <a:p>
                      <a:pPr algn="ctr" fontAlgn="ctr"/>
                      <a:r>
                        <a:rPr lang="ru-RU" sz="1050" b="0" i="0" u="none" strike="noStrike" dirty="0">
                          <a:solidFill>
                            <a:srgbClr val="000000"/>
                          </a:solidFill>
                          <a:effectLst/>
                          <a:latin typeface="Calibri" panose="020F0502020204030204" pitchFamily="34" charset="0"/>
                        </a:rPr>
                        <a:t>250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900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968</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185</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190</a:t>
                      </a:r>
                    </a:p>
                  </a:txBody>
                  <a:tcPr marL="9525" marR="9525" marT="9525" marB="0" anchor="ctr"/>
                </a:tc>
                <a:tc>
                  <a:txBody>
                    <a:bodyPr/>
                    <a:lstStyle/>
                    <a:p>
                      <a:pPr algn="ctr" fontAlgn="ctr"/>
                      <a:r>
                        <a:rPr lang="ru-RU" sz="1050" b="0" i="0" u="none" strike="noStrike" dirty="0">
                          <a:solidFill>
                            <a:srgbClr val="000000"/>
                          </a:solidFill>
                          <a:effectLst/>
                          <a:latin typeface="Calibri" panose="020F0502020204030204" pitchFamily="34" charset="0"/>
                        </a:rPr>
                        <a:t>195</a:t>
                      </a:r>
                    </a:p>
                  </a:txBody>
                  <a:tcPr marL="9525" marR="9525" marT="9525" marB="0" anchor="ctr"/>
                </a:tc>
                <a:extLst>
                  <a:ext uri="{0D108BD9-81ED-4DB2-BD59-A6C34878D82A}">
                    <a16:rowId xmlns:a16="http://schemas.microsoft.com/office/drawing/2014/main" val="2333845379"/>
                  </a:ext>
                </a:extLst>
              </a:tr>
            </a:tbl>
          </a:graphicData>
        </a:graphic>
      </p:graphicFrame>
      <p:graphicFrame>
        <p:nvGraphicFramePr>
          <p:cNvPr id="9" name="Таблица 8">
            <a:extLst>
              <a:ext uri="{FF2B5EF4-FFF2-40B4-BE49-F238E27FC236}">
                <a16:creationId xmlns:a16="http://schemas.microsoft.com/office/drawing/2014/main" id="{4804BD46-14FD-4C90-96FE-0A7D6C97D384}"/>
              </a:ext>
            </a:extLst>
          </p:cNvPr>
          <p:cNvGraphicFramePr>
            <a:graphicFrameLocks noGrp="1"/>
          </p:cNvGraphicFramePr>
          <p:nvPr>
            <p:extLst/>
          </p:nvPr>
        </p:nvGraphicFramePr>
        <p:xfrm>
          <a:off x="348915" y="1168981"/>
          <a:ext cx="11456804" cy="486622"/>
        </p:xfrm>
        <a:graphic>
          <a:graphicData uri="http://schemas.openxmlformats.org/drawingml/2006/table">
            <a:tbl>
              <a:tblPr>
                <a:tableStyleId>{5C22544A-7EE6-4342-B048-85BDC9FD1C3A}</a:tableStyleId>
              </a:tblPr>
              <a:tblGrid>
                <a:gridCol w="546082">
                  <a:extLst>
                    <a:ext uri="{9D8B030D-6E8A-4147-A177-3AD203B41FA5}">
                      <a16:colId xmlns:a16="http://schemas.microsoft.com/office/drawing/2014/main" val="3198852533"/>
                    </a:ext>
                  </a:extLst>
                </a:gridCol>
                <a:gridCol w="2950127">
                  <a:extLst>
                    <a:ext uri="{9D8B030D-6E8A-4147-A177-3AD203B41FA5}">
                      <a16:colId xmlns:a16="http://schemas.microsoft.com/office/drawing/2014/main" val="100462460"/>
                    </a:ext>
                  </a:extLst>
                </a:gridCol>
                <a:gridCol w="1120579">
                  <a:extLst>
                    <a:ext uri="{9D8B030D-6E8A-4147-A177-3AD203B41FA5}">
                      <a16:colId xmlns:a16="http://schemas.microsoft.com/office/drawing/2014/main" val="3839593264"/>
                    </a:ext>
                  </a:extLst>
                </a:gridCol>
                <a:gridCol w="941287">
                  <a:extLst>
                    <a:ext uri="{9D8B030D-6E8A-4147-A177-3AD203B41FA5}">
                      <a16:colId xmlns:a16="http://schemas.microsoft.com/office/drawing/2014/main" val="3772606846"/>
                    </a:ext>
                  </a:extLst>
                </a:gridCol>
                <a:gridCol w="941286">
                  <a:extLst>
                    <a:ext uri="{9D8B030D-6E8A-4147-A177-3AD203B41FA5}">
                      <a16:colId xmlns:a16="http://schemas.microsoft.com/office/drawing/2014/main" val="3274892508"/>
                    </a:ext>
                  </a:extLst>
                </a:gridCol>
                <a:gridCol w="986111">
                  <a:extLst>
                    <a:ext uri="{9D8B030D-6E8A-4147-A177-3AD203B41FA5}">
                      <a16:colId xmlns:a16="http://schemas.microsoft.com/office/drawing/2014/main" val="3259292306"/>
                    </a:ext>
                  </a:extLst>
                </a:gridCol>
                <a:gridCol w="950251">
                  <a:extLst>
                    <a:ext uri="{9D8B030D-6E8A-4147-A177-3AD203B41FA5}">
                      <a16:colId xmlns:a16="http://schemas.microsoft.com/office/drawing/2014/main" val="3785425180"/>
                    </a:ext>
                  </a:extLst>
                </a:gridCol>
                <a:gridCol w="1066791">
                  <a:extLst>
                    <a:ext uri="{9D8B030D-6E8A-4147-A177-3AD203B41FA5}">
                      <a16:colId xmlns:a16="http://schemas.microsoft.com/office/drawing/2014/main" val="2340479255"/>
                    </a:ext>
                  </a:extLst>
                </a:gridCol>
                <a:gridCol w="950252">
                  <a:extLst>
                    <a:ext uri="{9D8B030D-6E8A-4147-A177-3AD203B41FA5}">
                      <a16:colId xmlns:a16="http://schemas.microsoft.com/office/drawing/2014/main" val="4141696793"/>
                    </a:ext>
                  </a:extLst>
                </a:gridCol>
                <a:gridCol w="1004038">
                  <a:extLst>
                    <a:ext uri="{9D8B030D-6E8A-4147-A177-3AD203B41FA5}">
                      <a16:colId xmlns:a16="http://schemas.microsoft.com/office/drawing/2014/main" val="3629964221"/>
                    </a:ext>
                  </a:extLst>
                </a:gridCol>
              </a:tblGrid>
              <a:tr h="391815">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 п/п</a:t>
                      </a:r>
                    </a:p>
                  </a:txBody>
                  <a:tcPr marL="2567" marR="2567" marT="2567" marB="0" anchor="ctr"/>
                </a:tc>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Наименование муниципальной программы/подпрограммы/показателя</a:t>
                      </a:r>
                    </a:p>
                  </a:txBody>
                  <a:tcPr marL="2567" marR="2567" marT="2567"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Вид </a:t>
                      </a:r>
                      <a:r>
                        <a:rPr lang="ru-RU" sz="1050" b="0" i="0" u="none" strike="noStrike" kern="1200" dirty="0">
                          <a:solidFill>
                            <a:srgbClr val="000000"/>
                          </a:solidFill>
                          <a:effectLst/>
                          <a:latin typeface="Calibri" panose="020F0502020204030204" pitchFamily="34" charset="0"/>
                          <a:ea typeface="+mn-ea"/>
                          <a:cs typeface="+mn-cs"/>
                        </a:rPr>
                        <a:t>показателя</a:t>
                      </a:r>
                    </a:p>
                  </a:txBody>
                  <a:tcPr marL="2567" marR="2567" marT="2567" marB="0" anchor="ctr"/>
                </a:tc>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Единица измерения</a:t>
                      </a:r>
                    </a:p>
                  </a:txBody>
                  <a:tcPr marL="2567" marR="2567" marT="2567" marB="0" anchor="ctr"/>
                </a:tc>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Базовое значение</a:t>
                      </a:r>
                    </a:p>
                  </a:txBody>
                  <a:tcPr marL="6181" marR="6181" marT="6181" marB="0" anchor="ctr"/>
                </a:tc>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Достигнутое </a:t>
                      </a:r>
                      <a:r>
                        <a:rPr lang="ru-RU" sz="1050" b="0" i="0" u="none" strike="noStrike" kern="1200" dirty="0" smtClean="0">
                          <a:solidFill>
                            <a:srgbClr val="000000"/>
                          </a:solidFill>
                          <a:effectLst/>
                          <a:latin typeface="Calibri" panose="020F0502020204030204" pitchFamily="34" charset="0"/>
                          <a:ea typeface="+mn-ea"/>
                          <a:cs typeface="+mn-cs"/>
                        </a:rPr>
                        <a:t>2023 </a:t>
                      </a:r>
                      <a:r>
                        <a:rPr lang="ru-RU" sz="1050" b="0" i="0" u="none" strike="noStrike" kern="1200" dirty="0">
                          <a:solidFill>
                            <a:srgbClr val="000000"/>
                          </a:solidFill>
                          <a:effectLst/>
                          <a:latin typeface="Calibri" panose="020F0502020204030204" pitchFamily="34" charset="0"/>
                          <a:ea typeface="+mn-ea"/>
                          <a:cs typeface="+mn-cs"/>
                        </a:rPr>
                        <a:t>года</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2024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2025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2026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2027 </a:t>
                      </a:r>
                      <a:r>
                        <a:rPr lang="ru-RU" sz="1050" b="0" i="0" u="none" strike="noStrike" kern="1200" dirty="0">
                          <a:solidFill>
                            <a:schemeClr val="tx1"/>
                          </a:solidFill>
                          <a:effectLst/>
                          <a:latin typeface="+mn-lt"/>
                          <a:ea typeface="+mn-ea"/>
                          <a:cs typeface="+mn-cs"/>
                        </a:rPr>
                        <a:t>год</a:t>
                      </a:r>
                    </a:p>
                  </a:txBody>
                  <a:tcPr marL="6562" marR="6562" marT="6562" marB="0" anchor="ctr"/>
                </a:tc>
                <a:extLst>
                  <a:ext uri="{0D108BD9-81ED-4DB2-BD59-A6C34878D82A}">
                    <a16:rowId xmlns:a16="http://schemas.microsoft.com/office/drawing/2014/main" val="1518240956"/>
                  </a:ext>
                </a:extLst>
              </a:tr>
            </a:tbl>
          </a:graphicData>
        </a:graphic>
      </p:graphicFrame>
    </p:spTree>
    <p:extLst>
      <p:ext uri="{BB962C8B-B14F-4D97-AF65-F5344CB8AC3E}">
        <p14:creationId xmlns:p14="http://schemas.microsoft.com/office/powerpoint/2010/main" val="237293787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59</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E03E0EAE-4633-4BC7-83D5-2BF961F82755}"/>
              </a:ext>
            </a:extLst>
          </p:cNvPr>
          <p:cNvGraphicFramePr>
            <a:graphicFrameLocks noGrp="1"/>
          </p:cNvGraphicFramePr>
          <p:nvPr>
            <p:ph idx="1"/>
            <p:extLst/>
          </p:nvPr>
        </p:nvGraphicFramePr>
        <p:xfrm>
          <a:off x="153910" y="860080"/>
          <a:ext cx="11633700" cy="5652560"/>
        </p:xfrm>
        <a:graphic>
          <a:graphicData uri="http://schemas.openxmlformats.org/drawingml/2006/table">
            <a:tbl>
              <a:tblPr>
                <a:tableStyleId>{5C22544A-7EE6-4342-B048-85BDC9FD1C3A}</a:tableStyleId>
              </a:tblPr>
              <a:tblGrid>
                <a:gridCol w="579737">
                  <a:extLst>
                    <a:ext uri="{9D8B030D-6E8A-4147-A177-3AD203B41FA5}">
                      <a16:colId xmlns:a16="http://schemas.microsoft.com/office/drawing/2014/main" val="3615331327"/>
                    </a:ext>
                  </a:extLst>
                </a:gridCol>
                <a:gridCol w="3790227">
                  <a:extLst>
                    <a:ext uri="{9D8B030D-6E8A-4147-A177-3AD203B41FA5}">
                      <a16:colId xmlns:a16="http://schemas.microsoft.com/office/drawing/2014/main" val="3161324884"/>
                    </a:ext>
                  </a:extLst>
                </a:gridCol>
                <a:gridCol w="1576137">
                  <a:extLst>
                    <a:ext uri="{9D8B030D-6E8A-4147-A177-3AD203B41FA5}">
                      <a16:colId xmlns:a16="http://schemas.microsoft.com/office/drawing/2014/main" val="4066772058"/>
                    </a:ext>
                  </a:extLst>
                </a:gridCol>
                <a:gridCol w="1106905">
                  <a:extLst>
                    <a:ext uri="{9D8B030D-6E8A-4147-A177-3AD203B41FA5}">
                      <a16:colId xmlns:a16="http://schemas.microsoft.com/office/drawing/2014/main" val="3393607368"/>
                    </a:ext>
                  </a:extLst>
                </a:gridCol>
                <a:gridCol w="782052">
                  <a:extLst>
                    <a:ext uri="{9D8B030D-6E8A-4147-A177-3AD203B41FA5}">
                      <a16:colId xmlns:a16="http://schemas.microsoft.com/office/drawing/2014/main" val="1375381929"/>
                    </a:ext>
                  </a:extLst>
                </a:gridCol>
                <a:gridCol w="842211">
                  <a:extLst>
                    <a:ext uri="{9D8B030D-6E8A-4147-A177-3AD203B41FA5}">
                      <a16:colId xmlns:a16="http://schemas.microsoft.com/office/drawing/2014/main" val="3995988003"/>
                    </a:ext>
                  </a:extLst>
                </a:gridCol>
                <a:gridCol w="697832">
                  <a:extLst>
                    <a:ext uri="{9D8B030D-6E8A-4147-A177-3AD203B41FA5}">
                      <a16:colId xmlns:a16="http://schemas.microsoft.com/office/drawing/2014/main" val="4042217359"/>
                    </a:ext>
                  </a:extLst>
                </a:gridCol>
                <a:gridCol w="757989">
                  <a:extLst>
                    <a:ext uri="{9D8B030D-6E8A-4147-A177-3AD203B41FA5}">
                      <a16:colId xmlns:a16="http://schemas.microsoft.com/office/drawing/2014/main" val="2245688226"/>
                    </a:ext>
                  </a:extLst>
                </a:gridCol>
                <a:gridCol w="770021">
                  <a:extLst>
                    <a:ext uri="{9D8B030D-6E8A-4147-A177-3AD203B41FA5}">
                      <a16:colId xmlns:a16="http://schemas.microsoft.com/office/drawing/2014/main" val="2046369124"/>
                    </a:ext>
                  </a:extLst>
                </a:gridCol>
                <a:gridCol w="730589">
                  <a:extLst>
                    <a:ext uri="{9D8B030D-6E8A-4147-A177-3AD203B41FA5}">
                      <a16:colId xmlns:a16="http://schemas.microsoft.com/office/drawing/2014/main" val="3670994108"/>
                    </a:ext>
                  </a:extLst>
                </a:gridCol>
              </a:tblGrid>
              <a:tr h="353864">
                <a:tc>
                  <a:txBody>
                    <a:bodyPr/>
                    <a:lstStyle/>
                    <a:p>
                      <a:pPr algn="ctr" fontAlgn="ctr"/>
                      <a:r>
                        <a:rPr lang="ru-RU" sz="1100" u="none" strike="noStrike" dirty="0">
                          <a:solidFill>
                            <a:schemeClr val="tx1"/>
                          </a:solidFill>
                          <a:effectLst/>
                        </a:rPr>
                        <a:t>№ п/п</a:t>
                      </a:r>
                      <a:endParaRPr lang="ru-RU" sz="1100" b="0" i="0" u="none" strike="noStrike" dirty="0">
                        <a:solidFill>
                          <a:schemeClr val="tx1"/>
                        </a:solidFill>
                        <a:effectLst/>
                        <a:latin typeface="Arial" panose="020B0604020202020204" pitchFamily="34" charset="0"/>
                      </a:endParaRPr>
                    </a:p>
                  </a:txBody>
                  <a:tcPr marL="4296" marR="4296" marT="4296" marB="0" anchor="ctr"/>
                </a:tc>
                <a:tc>
                  <a:txBody>
                    <a:bodyPr/>
                    <a:lstStyle/>
                    <a:p>
                      <a:pPr algn="ctr" fontAlgn="ctr"/>
                      <a:r>
                        <a:rPr lang="ru-RU" sz="1100" u="none" strike="noStrike" dirty="0">
                          <a:effectLst/>
                        </a:rPr>
                        <a:t>Наименование муниципальной программы/подпрограммы/показателя</a:t>
                      </a:r>
                      <a:endParaRPr lang="ru-RU" sz="1100" b="0" i="0" u="none" strike="noStrike" dirty="0">
                        <a:solidFill>
                          <a:srgbClr val="000000"/>
                        </a:solidFill>
                        <a:effectLst/>
                        <a:latin typeface="Arial" panose="020B0604020202020204" pitchFamily="34" charset="0"/>
                      </a:endParaRPr>
                    </a:p>
                  </a:txBody>
                  <a:tcPr marL="4296" marR="4296" marT="4296" marB="0" anchor="ctr"/>
                </a:tc>
                <a:tc>
                  <a:txBody>
                    <a:bodyPr/>
                    <a:lstStyle/>
                    <a:p>
                      <a:pPr algn="ctr" fontAlgn="ctr"/>
                      <a:r>
                        <a:rPr lang="ru-RU" sz="1100" u="none" strike="noStrike" dirty="0" smtClean="0">
                          <a:effectLst/>
                        </a:rPr>
                        <a:t>Вид </a:t>
                      </a:r>
                      <a:r>
                        <a:rPr lang="ru-RU" sz="1100" u="none" strike="noStrike" dirty="0">
                          <a:effectLst/>
                        </a:rPr>
                        <a:t>показателя</a:t>
                      </a:r>
                      <a:endParaRPr lang="ru-RU" sz="1100" b="0" i="0" u="none" strike="noStrike" dirty="0">
                        <a:solidFill>
                          <a:srgbClr val="000000"/>
                        </a:solidFill>
                        <a:effectLst/>
                        <a:latin typeface="Arial" panose="020B0604020202020204" pitchFamily="34" charset="0"/>
                      </a:endParaRPr>
                    </a:p>
                  </a:txBody>
                  <a:tcPr marL="4296" marR="4296" marT="4296" marB="0" anchor="ctr"/>
                </a:tc>
                <a:tc>
                  <a:txBody>
                    <a:bodyPr/>
                    <a:lstStyle/>
                    <a:p>
                      <a:pPr algn="ctr" fontAlgn="ctr"/>
                      <a:r>
                        <a:rPr lang="ru-RU" sz="1100" u="none" strike="noStrike">
                          <a:effectLst/>
                        </a:rPr>
                        <a:t>Единица измерения</a:t>
                      </a:r>
                      <a:endParaRPr lang="ru-RU" sz="11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1100" u="none" strike="noStrike">
                          <a:effectLst/>
                        </a:rPr>
                        <a:t>Базовое значение</a:t>
                      </a:r>
                      <a:endParaRPr lang="ru-RU" sz="110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100" u="none" strike="noStrike" dirty="0">
                          <a:effectLst/>
                        </a:rPr>
                        <a:t>Достигнутое </a:t>
                      </a:r>
                      <a:r>
                        <a:rPr lang="ru-RU" sz="1100" u="none" strike="noStrike" dirty="0" smtClean="0">
                          <a:effectLst/>
                        </a:rPr>
                        <a:t>2023 </a:t>
                      </a:r>
                      <a:r>
                        <a:rPr lang="ru-RU" sz="1100" u="none" strike="noStrike" dirty="0">
                          <a:effectLst/>
                        </a:rPr>
                        <a:t>года</a:t>
                      </a:r>
                      <a:endParaRPr lang="ru-RU" sz="11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2024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2025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2026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2027 </a:t>
                      </a:r>
                      <a:r>
                        <a:rPr lang="ru-RU" sz="1050" b="0" i="0" u="none" strike="noStrike" kern="1200" dirty="0">
                          <a:solidFill>
                            <a:schemeClr val="tx1"/>
                          </a:solidFill>
                          <a:effectLst/>
                          <a:latin typeface="+mn-lt"/>
                          <a:ea typeface="+mn-ea"/>
                          <a:cs typeface="+mn-cs"/>
                        </a:rPr>
                        <a:t>год</a:t>
                      </a:r>
                    </a:p>
                  </a:txBody>
                  <a:tcPr marL="6562" marR="6562" marT="6562" marB="0" anchor="ctr"/>
                </a:tc>
                <a:extLst>
                  <a:ext uri="{0D108BD9-81ED-4DB2-BD59-A6C34878D82A}">
                    <a16:rowId xmlns:a16="http://schemas.microsoft.com/office/drawing/2014/main" val="90192762"/>
                  </a:ext>
                </a:extLst>
              </a:tr>
              <a:tr h="1348782">
                <a:tc>
                  <a:txBody>
                    <a:bodyPr/>
                    <a:lstStyle/>
                    <a:p>
                      <a:pPr algn="ctr" fontAlgn="ctr"/>
                      <a:r>
                        <a:rPr lang="ru-RU" sz="1050" b="0" i="0" u="none" strike="noStrike" dirty="0">
                          <a:effectLst/>
                          <a:latin typeface="Calibri" panose="020F0502020204030204" pitchFamily="34" charset="0"/>
                        </a:rPr>
                        <a:t>8.</a:t>
                      </a:r>
                    </a:p>
                  </a:txBody>
                  <a:tcPr marL="9525" marR="9525" marT="9525" marB="0" anchor="ctr"/>
                </a:tc>
                <a:tc>
                  <a:txBody>
                    <a:bodyPr/>
                    <a:lstStyle/>
                    <a:p>
                      <a:pPr algn="l" fontAlgn="t"/>
                      <a:r>
                        <a:rPr lang="ru-RU" sz="1050" b="0" i="0" u="none" strike="noStrike" dirty="0">
                          <a:solidFill>
                            <a:srgbClr val="000000"/>
                          </a:solidFill>
                          <a:effectLst/>
                          <a:latin typeface="Calibri" panose="020F0502020204030204" pitchFamily="34" charset="0"/>
                        </a:rPr>
                        <a:t>Количество объектов недвижимого имущества, предоставленных субъектам малого и среднего предпринимательства и физическим лицам, не являющимся индивидуальными предпринимателями и применяющим специальный налоговый режим «налог на профессиональный доход» в рамках оказания имущественной поддержи и (или) предоставления муниципальной преференции для поддержки субъектов малого и среднего предпринимательства</a:t>
                      </a:r>
                    </a:p>
                  </a:txBody>
                  <a:tcPr marL="9525" marR="9525" marT="9525"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smtClean="0">
                        <a:solidFill>
                          <a:schemeClr val="tx1"/>
                        </a:solidFill>
                        <a:effectLst/>
                        <a:latin typeface="+mn-lt"/>
                        <a:ea typeface="+mn-ea"/>
                        <a:cs typeface="+mn-cs"/>
                      </a:endParaRPr>
                    </a:p>
                  </a:txBody>
                  <a:tcPr marL="4296" marR="4296" marT="4296" marB="0" anchor="ctr"/>
                </a:tc>
                <a:tc>
                  <a:txBody>
                    <a:bodyPr/>
                    <a:lstStyle/>
                    <a:p>
                      <a:pPr algn="ctr" fontAlgn="ctr"/>
                      <a:r>
                        <a:rPr lang="ru-RU" sz="1050" b="0" i="0" u="none" strike="noStrike">
                          <a:solidFill>
                            <a:srgbClr val="000000"/>
                          </a:solidFill>
                          <a:effectLst/>
                          <a:latin typeface="Calibri" panose="020F0502020204030204" pitchFamily="34" charset="0"/>
                        </a:rPr>
                        <a:t>единиц</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0</a:t>
                      </a:r>
                    </a:p>
                  </a:txBody>
                  <a:tcPr marL="9525" marR="9525" marT="9525" marB="0" anchor="ctr"/>
                </a:tc>
                <a:tc>
                  <a:txBody>
                    <a:bodyPr/>
                    <a:lstStyle/>
                    <a:p>
                      <a:pPr algn="ctr" fontAlgn="ctr"/>
                      <a:r>
                        <a:rPr lang="ru-RU" sz="1050" b="0" i="0" u="none" strike="noStrike" dirty="0">
                          <a:solidFill>
                            <a:srgbClr val="000000"/>
                          </a:solidFill>
                          <a:effectLst/>
                          <a:latin typeface="Calibri" panose="020F0502020204030204" pitchFamily="34" charset="0"/>
                        </a:rPr>
                        <a:t>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0</a:t>
                      </a:r>
                    </a:p>
                  </a:txBody>
                  <a:tcPr marL="9525" marR="9525" marT="9525" marB="0" anchor="ctr"/>
                </a:tc>
                <a:tc>
                  <a:txBody>
                    <a:bodyPr/>
                    <a:lstStyle/>
                    <a:p>
                      <a:pPr algn="ctr" fontAlgn="ctr"/>
                      <a:r>
                        <a:rPr lang="ru-RU" sz="1050" b="0" i="0" u="none" strike="noStrike" dirty="0">
                          <a:solidFill>
                            <a:srgbClr val="000000"/>
                          </a:solidFill>
                          <a:effectLst/>
                          <a:latin typeface="Calibri" panose="020F0502020204030204" pitchFamily="34" charset="0"/>
                        </a:rPr>
                        <a:t>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0</a:t>
                      </a:r>
                    </a:p>
                  </a:txBody>
                  <a:tcPr marL="9525" marR="9525" marT="9525" marB="0" anchor="ctr"/>
                </a:tc>
                <a:extLst>
                  <a:ext uri="{0D108BD9-81ED-4DB2-BD59-A6C34878D82A}">
                    <a16:rowId xmlns:a16="http://schemas.microsoft.com/office/drawing/2014/main" val="1971474502"/>
                  </a:ext>
                </a:extLst>
              </a:tr>
              <a:tr h="1600826">
                <a:tc>
                  <a:txBody>
                    <a:bodyPr/>
                    <a:lstStyle/>
                    <a:p>
                      <a:pPr algn="ctr" fontAlgn="ctr"/>
                      <a:r>
                        <a:rPr lang="ru-RU" sz="1050" b="0" i="0" u="none" strike="noStrike">
                          <a:effectLst/>
                          <a:latin typeface="Calibri" panose="020F0502020204030204" pitchFamily="34" charset="0"/>
                        </a:rPr>
                        <a:t>9.</a:t>
                      </a:r>
                    </a:p>
                  </a:txBody>
                  <a:tcPr marL="9525" marR="9525" marT="9525" marB="0" anchor="ctr"/>
                </a:tc>
                <a:tc>
                  <a:txBody>
                    <a:bodyPr/>
                    <a:lstStyle/>
                    <a:p>
                      <a:pPr algn="l" fontAlgn="t"/>
                      <a:r>
                        <a:rPr lang="ru-RU" sz="1050" b="0" i="0" u="none" strike="noStrike" dirty="0">
                          <a:solidFill>
                            <a:srgbClr val="000000"/>
                          </a:solidFill>
                          <a:effectLst/>
                          <a:latin typeface="Calibri" panose="020F0502020204030204" pitchFamily="34" charset="0"/>
                        </a:rPr>
                        <a:t>Количество заключенных договоров с субъектами малого и среднего предпринимательства для размещения нестационарных торговых объектов на территории парков культуры и отдыха городских округов Московской области без проведения торгов на льготных условиях при организации: мобильной торговли (в мобильных пунктах быстрого питания (</a:t>
                      </a:r>
                      <a:r>
                        <a:rPr lang="ru-RU" sz="1050" b="0" i="0" u="none" strike="noStrike" dirty="0" err="1">
                          <a:solidFill>
                            <a:srgbClr val="000000"/>
                          </a:solidFill>
                          <a:effectLst/>
                          <a:latin typeface="Calibri" panose="020F0502020204030204" pitchFamily="34" charset="0"/>
                        </a:rPr>
                        <a:t>фудтраках</a:t>
                      </a:r>
                      <a:r>
                        <a:rPr lang="ru-RU" sz="1050" b="0" i="0" u="none" strike="noStrike" dirty="0">
                          <a:solidFill>
                            <a:srgbClr val="000000"/>
                          </a:solidFill>
                          <a:effectLst/>
                          <a:latin typeface="Calibri" panose="020F0502020204030204" pitchFamily="34" charset="0"/>
                        </a:rPr>
                        <a:t>) и передвижных сооружениях (тележках), торговли в киосках малых площадью до 9 кв. м включительно и торговых автоматах (</a:t>
                      </a:r>
                      <a:r>
                        <a:rPr lang="ru-RU" sz="1050" b="0" i="0" u="none" strike="noStrike" dirty="0" err="1">
                          <a:solidFill>
                            <a:srgbClr val="000000"/>
                          </a:solidFill>
                          <a:effectLst/>
                          <a:latin typeface="Calibri" panose="020F0502020204030204" pitchFamily="34" charset="0"/>
                        </a:rPr>
                        <a:t>вендинговых</a:t>
                      </a:r>
                      <a:r>
                        <a:rPr lang="ru-RU" sz="1050" b="0" i="0" u="none" strike="noStrike" dirty="0">
                          <a:solidFill>
                            <a:srgbClr val="000000"/>
                          </a:solidFill>
                          <a:effectLst/>
                          <a:latin typeface="Calibri" panose="020F0502020204030204" pitchFamily="34" charset="0"/>
                        </a:rPr>
                        <a:t> автоматах)</a:t>
                      </a:r>
                    </a:p>
                  </a:txBody>
                  <a:tcPr marL="9525" marR="9525" marT="9525"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dirty="0" smtClean="0">
                          <a:solidFill>
                            <a:schemeClr val="tx1"/>
                          </a:solidFill>
                          <a:effectLst/>
                          <a:latin typeface="+mn-lt"/>
                          <a:ea typeface="+mn-ea"/>
                          <a:cs typeface="+mn-cs"/>
                        </a:rPr>
                        <a:t>Показатель муниципальной программы </a:t>
                      </a:r>
                    </a:p>
                  </a:txBody>
                  <a:tcPr marL="4296" marR="4296" marT="4296" marB="0" anchor="ctr"/>
                </a:tc>
                <a:tc>
                  <a:txBody>
                    <a:bodyPr/>
                    <a:lstStyle/>
                    <a:p>
                      <a:pPr algn="ctr" fontAlgn="ctr"/>
                      <a:r>
                        <a:rPr lang="ru-RU" sz="1050" b="0" i="0" u="none" strike="noStrike">
                          <a:solidFill>
                            <a:srgbClr val="000000"/>
                          </a:solidFill>
                          <a:effectLst/>
                          <a:latin typeface="Calibri" panose="020F0502020204030204" pitchFamily="34" charset="0"/>
                        </a:rPr>
                        <a:t>единиц</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3</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4</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5</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6</a:t>
                      </a:r>
                    </a:p>
                  </a:txBody>
                  <a:tcPr marL="9525" marR="9525" marT="9525" marB="0" anchor="ctr"/>
                </a:tc>
                <a:extLst>
                  <a:ext uri="{0D108BD9-81ED-4DB2-BD59-A6C34878D82A}">
                    <a16:rowId xmlns:a16="http://schemas.microsoft.com/office/drawing/2014/main" val="143629560"/>
                  </a:ext>
                </a:extLst>
              </a:tr>
              <a:tr h="385004">
                <a:tc>
                  <a:txBody>
                    <a:bodyPr/>
                    <a:lstStyle/>
                    <a:p>
                      <a:pPr algn="ctr" fontAlgn="ctr"/>
                      <a:r>
                        <a:rPr lang="ru-RU" sz="1050" b="0" i="0" u="none" strike="noStrike">
                          <a:effectLst/>
                          <a:latin typeface="Calibri" panose="020F0502020204030204" pitchFamily="34" charset="0"/>
                        </a:rPr>
                        <a:t>10.</a:t>
                      </a:r>
                    </a:p>
                  </a:txBody>
                  <a:tcPr marL="9525" marR="9525" marT="9525" marB="0" anchor="ctr"/>
                </a:tc>
                <a:tc>
                  <a:txBody>
                    <a:bodyPr/>
                    <a:lstStyle/>
                    <a:p>
                      <a:pPr algn="l" fontAlgn="t"/>
                      <a:r>
                        <a:rPr lang="ru-RU" sz="1050" b="0" i="0" u="none" strike="noStrike" dirty="0">
                          <a:solidFill>
                            <a:srgbClr val="000000"/>
                          </a:solidFill>
                          <a:effectLst/>
                          <a:latin typeface="Calibri" panose="020F0502020204030204" pitchFamily="34" charset="0"/>
                        </a:rPr>
                        <a:t>2024 Обеспеченность населения площадью торговых объектов </a:t>
                      </a:r>
                    </a:p>
                  </a:txBody>
                  <a:tcPr marL="9525" marR="9525" marT="9525" marB="0"/>
                </a:tc>
                <a:tc>
                  <a:txBody>
                    <a:bodyPr/>
                    <a:lstStyle/>
                    <a:p>
                      <a:pPr algn="ctr" fontAlgn="ctr"/>
                      <a:r>
                        <a:rPr lang="ru-RU" sz="1100" u="none" strike="noStrike" kern="1200" smtClean="0">
                          <a:solidFill>
                            <a:schemeClr val="tx1"/>
                          </a:solidFill>
                          <a:effectLst/>
                          <a:latin typeface="+mn-lt"/>
                          <a:ea typeface="+mn-ea"/>
                          <a:cs typeface="+mn-cs"/>
                        </a:rPr>
                        <a:t>Целевые показатели (Региональный проект)</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050" b="0" i="0" u="none" strike="noStrike">
                          <a:solidFill>
                            <a:srgbClr val="000000"/>
                          </a:solidFill>
                          <a:effectLst/>
                          <a:latin typeface="Calibri" panose="020F0502020204030204" pitchFamily="34" charset="0"/>
                        </a:rPr>
                        <a:t>Кв. м. /на 1000 жителей</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853,1</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872,7</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789,6</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790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790,4</a:t>
                      </a:r>
                    </a:p>
                  </a:txBody>
                  <a:tcPr marL="9525" marR="9525" marT="9525" marB="0" anchor="ctr"/>
                </a:tc>
                <a:extLst>
                  <a:ext uri="{0D108BD9-81ED-4DB2-BD59-A6C34878D82A}">
                    <a16:rowId xmlns:a16="http://schemas.microsoft.com/office/drawing/2014/main" val="372672657"/>
                  </a:ext>
                </a:extLst>
              </a:tr>
              <a:tr h="610442">
                <a:tc>
                  <a:txBody>
                    <a:bodyPr/>
                    <a:lstStyle/>
                    <a:p>
                      <a:pPr algn="ctr" fontAlgn="ctr"/>
                      <a:r>
                        <a:rPr lang="ru-RU" sz="1050" b="0" i="0" u="none" strike="noStrike">
                          <a:effectLst/>
                          <a:latin typeface="Calibri" panose="020F0502020204030204" pitchFamily="34" charset="0"/>
                        </a:rPr>
                        <a:t>11.</a:t>
                      </a:r>
                    </a:p>
                  </a:txBody>
                  <a:tcPr marL="9525" marR="9525" marT="9525" marB="0" anchor="ctr"/>
                </a:tc>
                <a:tc>
                  <a:txBody>
                    <a:bodyPr/>
                    <a:lstStyle/>
                    <a:p>
                      <a:pPr algn="l" fontAlgn="t"/>
                      <a:r>
                        <a:rPr lang="ru-RU" sz="1050" b="0" i="0" u="none" strike="noStrike">
                          <a:solidFill>
                            <a:srgbClr val="000000"/>
                          </a:solidFill>
                          <a:effectLst/>
                          <a:latin typeface="Calibri" panose="020F0502020204030204" pitchFamily="34" charset="0"/>
                        </a:rPr>
                        <a:t>2024 Обеспеченность населения предприятиями общественного питания</a:t>
                      </a:r>
                    </a:p>
                  </a:txBody>
                  <a:tcPr marL="9525" marR="9525" marT="9525" marB="0"/>
                </a:tc>
                <a:tc>
                  <a:txBody>
                    <a:bodyPr/>
                    <a:lstStyle/>
                    <a:p>
                      <a:pPr algn="ctr" fontAlgn="ctr"/>
                      <a:r>
                        <a:rPr lang="ru-RU" sz="1100" u="none" strike="noStrike" kern="1200" smtClean="0">
                          <a:solidFill>
                            <a:schemeClr val="tx1"/>
                          </a:solidFill>
                          <a:effectLst/>
                          <a:latin typeface="+mn-lt"/>
                          <a:ea typeface="+mn-ea"/>
                          <a:cs typeface="+mn-cs"/>
                        </a:rPr>
                        <a:t>Целевые показатели (Региональный проект)</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050" b="0" i="0" u="none" strike="noStrike">
                          <a:solidFill>
                            <a:srgbClr val="000000"/>
                          </a:solidFill>
                          <a:effectLst/>
                          <a:latin typeface="Calibri" panose="020F0502020204030204" pitchFamily="34" charset="0"/>
                        </a:rPr>
                        <a:t>Пос. мест /на 1000 жите­лей</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36,99</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39,29</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36,86</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36,9</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36,93</a:t>
                      </a:r>
                    </a:p>
                  </a:txBody>
                  <a:tcPr marL="9525" marR="9525" marT="9525" marB="0" anchor="ctr"/>
                </a:tc>
                <a:extLst>
                  <a:ext uri="{0D108BD9-81ED-4DB2-BD59-A6C34878D82A}">
                    <a16:rowId xmlns:a16="http://schemas.microsoft.com/office/drawing/2014/main" val="63266904"/>
                  </a:ext>
                </a:extLst>
              </a:tr>
              <a:tr h="610442">
                <a:tc>
                  <a:txBody>
                    <a:bodyPr/>
                    <a:lstStyle/>
                    <a:p>
                      <a:pPr algn="ctr" fontAlgn="ctr"/>
                      <a:r>
                        <a:rPr lang="ru-RU" sz="1050" b="0" i="0" u="none" strike="noStrike">
                          <a:effectLst/>
                          <a:latin typeface="Calibri" panose="020F0502020204030204" pitchFamily="34" charset="0"/>
                        </a:rPr>
                        <a:t>12.</a:t>
                      </a:r>
                    </a:p>
                  </a:txBody>
                  <a:tcPr marL="9525" marR="9525" marT="9525" marB="0" anchor="ctr"/>
                </a:tc>
                <a:tc>
                  <a:txBody>
                    <a:bodyPr/>
                    <a:lstStyle/>
                    <a:p>
                      <a:pPr algn="l" fontAlgn="t"/>
                      <a:r>
                        <a:rPr lang="ru-RU" sz="1050" b="0" i="0" u="none" strike="noStrike">
                          <a:solidFill>
                            <a:srgbClr val="000000"/>
                          </a:solidFill>
                          <a:effectLst/>
                          <a:latin typeface="Calibri" panose="020F0502020204030204" pitchFamily="34" charset="0"/>
                        </a:rPr>
                        <a:t>2024 Обеспеченность населения предприятиями бытового обслуживания</a:t>
                      </a:r>
                    </a:p>
                  </a:txBody>
                  <a:tcPr marL="9525" marR="9525" marT="9525" marB="0"/>
                </a:tc>
                <a:tc>
                  <a:txBody>
                    <a:bodyPr/>
                    <a:lstStyle/>
                    <a:p>
                      <a:pPr algn="ctr" fontAlgn="ctr"/>
                      <a:r>
                        <a:rPr lang="ru-RU" sz="1100" u="none" strike="noStrike" kern="1200" smtClean="0">
                          <a:solidFill>
                            <a:schemeClr val="tx1"/>
                          </a:solidFill>
                          <a:effectLst/>
                          <a:latin typeface="+mn-lt"/>
                          <a:ea typeface="+mn-ea"/>
                          <a:cs typeface="+mn-cs"/>
                        </a:rPr>
                        <a:t>Целевые показатели (Региональный проект)</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050" b="0" i="0" u="none" strike="noStrike">
                          <a:solidFill>
                            <a:srgbClr val="000000"/>
                          </a:solidFill>
                          <a:effectLst/>
                          <a:latin typeface="Calibri" panose="020F0502020204030204" pitchFamily="34" charset="0"/>
                        </a:rPr>
                        <a:t>раб. мест /на 1000 жителей</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4,4</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4,78</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4,41</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4,43</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4,47</a:t>
                      </a:r>
                    </a:p>
                  </a:txBody>
                  <a:tcPr marL="9525" marR="9525" marT="9525" marB="0" anchor="ctr"/>
                </a:tc>
                <a:extLst>
                  <a:ext uri="{0D108BD9-81ED-4DB2-BD59-A6C34878D82A}">
                    <a16:rowId xmlns:a16="http://schemas.microsoft.com/office/drawing/2014/main" val="3406157218"/>
                  </a:ext>
                </a:extLst>
              </a:tr>
              <a:tr h="610442">
                <a:tc>
                  <a:txBody>
                    <a:bodyPr/>
                    <a:lstStyle/>
                    <a:p>
                      <a:pPr algn="ctr" fontAlgn="ctr"/>
                      <a:r>
                        <a:rPr lang="ru-RU" sz="1050" b="0" i="0" u="none" strike="noStrike">
                          <a:effectLst/>
                          <a:latin typeface="Calibri" panose="020F0502020204030204" pitchFamily="34" charset="0"/>
                        </a:rPr>
                        <a:t>13.</a:t>
                      </a:r>
                    </a:p>
                  </a:txBody>
                  <a:tcPr marL="9525" marR="9525" marT="9525" marB="0" anchor="ctr"/>
                </a:tc>
                <a:tc>
                  <a:txBody>
                    <a:bodyPr/>
                    <a:lstStyle/>
                    <a:p>
                      <a:pPr algn="l" fontAlgn="t"/>
                      <a:r>
                        <a:rPr lang="ru-RU" sz="1050" b="0" i="0" u="none" strike="noStrike" dirty="0">
                          <a:solidFill>
                            <a:srgbClr val="000000"/>
                          </a:solidFill>
                          <a:effectLst/>
                          <a:latin typeface="Calibri" panose="020F0502020204030204" pitchFamily="34" charset="0"/>
                        </a:rPr>
                        <a:t>2024 Доля обращений по вопросу защиты прав потребителей от общего количества поступивших обращений</a:t>
                      </a:r>
                    </a:p>
                  </a:txBody>
                  <a:tcPr marL="9525" marR="9525" marT="9525" marB="0"/>
                </a:tc>
                <a:tc>
                  <a:txBody>
                    <a:bodyPr/>
                    <a:lstStyle/>
                    <a:p>
                      <a:pPr algn="ctr" fontAlgn="ctr"/>
                      <a:r>
                        <a:rPr lang="ru-RU" sz="1100" u="none" strike="noStrike" kern="1200" dirty="0" smtClean="0">
                          <a:solidFill>
                            <a:schemeClr val="tx1"/>
                          </a:solidFill>
                          <a:effectLst/>
                          <a:latin typeface="+mn-lt"/>
                          <a:ea typeface="+mn-ea"/>
                          <a:cs typeface="+mn-cs"/>
                        </a:rPr>
                        <a:t>Целевые показатели (Региональный проект)</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050" b="0" i="0" u="none" strike="noStrike">
                          <a:solidFill>
                            <a:srgbClr val="000000"/>
                          </a:solidFill>
                          <a:effectLst/>
                          <a:latin typeface="Calibri" panose="020F0502020204030204" pitchFamily="34" charset="0"/>
                        </a:rPr>
                        <a:t>Процент</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0,3</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0,2</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0,2</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0,2</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0,2</a:t>
                      </a:r>
                    </a:p>
                  </a:txBody>
                  <a:tcPr marL="9525" marR="9525" marT="9525" marB="0" anchor="ctr"/>
                </a:tc>
                <a:tc>
                  <a:txBody>
                    <a:bodyPr/>
                    <a:lstStyle/>
                    <a:p>
                      <a:pPr algn="ctr" fontAlgn="ctr"/>
                      <a:r>
                        <a:rPr lang="ru-RU" sz="1050" b="0" i="0" u="none" strike="noStrike" dirty="0">
                          <a:solidFill>
                            <a:srgbClr val="000000"/>
                          </a:solidFill>
                          <a:effectLst/>
                          <a:latin typeface="Calibri" panose="020F0502020204030204" pitchFamily="34" charset="0"/>
                        </a:rPr>
                        <a:t>0,2</a:t>
                      </a:r>
                    </a:p>
                  </a:txBody>
                  <a:tcPr marL="9525" marR="9525" marT="9525" marB="0" anchor="ctr"/>
                </a:tc>
                <a:extLst>
                  <a:ext uri="{0D108BD9-81ED-4DB2-BD59-A6C34878D82A}">
                    <a16:rowId xmlns:a16="http://schemas.microsoft.com/office/drawing/2014/main" val="112849614"/>
                  </a:ext>
                </a:extLst>
              </a:tr>
            </a:tbl>
          </a:graphicData>
        </a:graphic>
      </p:graphicFrame>
    </p:spTree>
    <p:extLst>
      <p:ext uri="{BB962C8B-B14F-4D97-AF65-F5344CB8AC3E}">
        <p14:creationId xmlns:p14="http://schemas.microsoft.com/office/powerpoint/2010/main" val="15634023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859154B-BA2B-4232-A093-A36CC40B898D}"/>
              </a:ext>
            </a:extLst>
          </p:cNvPr>
          <p:cNvSpPr>
            <a:spLocks noGrp="1"/>
          </p:cNvSpPr>
          <p:nvPr>
            <p:ph type="title"/>
          </p:nvPr>
        </p:nvSpPr>
        <p:spPr>
          <a:xfrm>
            <a:off x="1066800" y="237241"/>
            <a:ext cx="10058400" cy="403781"/>
          </a:xfrm>
        </p:spPr>
        <p:txBody>
          <a:bodyPr vert="horz" lIns="91440" tIns="45720" rIns="91440" bIns="45720" rtlCol="0" anchor="ctr">
            <a:normAutofit fontScale="90000"/>
          </a:bodyPr>
          <a:lstStyle/>
          <a:p>
            <a:pPr algn="ctr"/>
            <a:r>
              <a:rPr lang="ru-RU" sz="2400" dirty="0">
                <a:latin typeface="Century Gothic" panose="020B0502020202020204" pitchFamily="34" charset="0"/>
              </a:rPr>
              <a:t>Основные показатели социально-экономического развития </a:t>
            </a:r>
          </a:p>
        </p:txBody>
      </p:sp>
      <p:pic>
        <p:nvPicPr>
          <p:cNvPr id="7" name="Объект 6">
            <a:extLst>
              <a:ext uri="{FF2B5EF4-FFF2-40B4-BE49-F238E27FC236}">
                <a16:creationId xmlns:a16="http://schemas.microsoft.com/office/drawing/2014/main" id="{7E753F43-9FFE-4B24-8629-01A7E40120BF}"/>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p:spPr>
      </p:pic>
      <p:sp>
        <p:nvSpPr>
          <p:cNvPr id="5" name="Номер слайда 4">
            <a:extLst>
              <a:ext uri="{FF2B5EF4-FFF2-40B4-BE49-F238E27FC236}">
                <a16:creationId xmlns:a16="http://schemas.microsoft.com/office/drawing/2014/main" id="{EEDDC82F-EA33-48FF-85E8-C21A7F0EFC77}"/>
              </a:ext>
            </a:extLst>
          </p:cNvPr>
          <p:cNvSpPr>
            <a:spLocks noGrp="1"/>
          </p:cNvSpPr>
          <p:nvPr>
            <p:ph type="sldNum" sz="quarter" idx="12"/>
          </p:nvPr>
        </p:nvSpPr>
        <p:spPr>
          <a:xfrm>
            <a:off x="10728960" y="6529319"/>
            <a:ext cx="1463040" cy="274320"/>
          </a:xfrm>
        </p:spPr>
        <p:txBody>
          <a:bodyPr/>
          <a:lstStyle/>
          <a:p>
            <a:fld id="{5C57661F-B2B1-4F5C-A5BA-3FA02C8F7456}" type="slidenum">
              <a:rPr lang="ru-RU" smtClean="0"/>
              <a:t>6</a:t>
            </a:fld>
            <a:endParaRPr lang="ru-RU" dirty="0"/>
          </a:p>
        </p:txBody>
      </p:sp>
      <p:graphicFrame>
        <p:nvGraphicFramePr>
          <p:cNvPr id="8" name="Таблица 7">
            <a:extLst>
              <a:ext uri="{FF2B5EF4-FFF2-40B4-BE49-F238E27FC236}">
                <a16:creationId xmlns:a16="http://schemas.microsoft.com/office/drawing/2014/main" id="{AA357BD4-04DD-4D89-93B3-3CE498E6CF78}"/>
              </a:ext>
            </a:extLst>
          </p:cNvPr>
          <p:cNvGraphicFramePr>
            <a:graphicFrameLocks noGrp="1"/>
          </p:cNvGraphicFramePr>
          <p:nvPr>
            <p:extLst>
              <p:ext uri="{D42A27DB-BD31-4B8C-83A1-F6EECF244321}">
                <p14:modId xmlns:p14="http://schemas.microsoft.com/office/powerpoint/2010/main" val="959443022"/>
              </p:ext>
            </p:extLst>
          </p:nvPr>
        </p:nvGraphicFramePr>
        <p:xfrm>
          <a:off x="153911" y="894079"/>
          <a:ext cx="11743449" cy="4685596"/>
        </p:xfrm>
        <a:graphic>
          <a:graphicData uri="http://schemas.openxmlformats.org/drawingml/2006/table">
            <a:tbl>
              <a:tblPr>
                <a:tableStyleId>{5C22544A-7EE6-4342-B048-85BDC9FD1C3A}</a:tableStyleId>
              </a:tblPr>
              <a:tblGrid>
                <a:gridCol w="3315919">
                  <a:extLst>
                    <a:ext uri="{9D8B030D-6E8A-4147-A177-3AD203B41FA5}">
                      <a16:colId xmlns:a16="http://schemas.microsoft.com/office/drawing/2014/main" val="444094345"/>
                    </a:ext>
                  </a:extLst>
                </a:gridCol>
                <a:gridCol w="933558">
                  <a:extLst>
                    <a:ext uri="{9D8B030D-6E8A-4147-A177-3AD203B41FA5}">
                      <a16:colId xmlns:a16="http://schemas.microsoft.com/office/drawing/2014/main" val="259913780"/>
                    </a:ext>
                  </a:extLst>
                </a:gridCol>
                <a:gridCol w="956515">
                  <a:extLst>
                    <a:ext uri="{9D8B030D-6E8A-4147-A177-3AD203B41FA5}">
                      <a16:colId xmlns:a16="http://schemas.microsoft.com/office/drawing/2014/main" val="4088317492"/>
                    </a:ext>
                  </a:extLst>
                </a:gridCol>
                <a:gridCol w="987123">
                  <a:extLst>
                    <a:ext uri="{9D8B030D-6E8A-4147-A177-3AD203B41FA5}">
                      <a16:colId xmlns:a16="http://schemas.microsoft.com/office/drawing/2014/main" val="1361735704"/>
                    </a:ext>
                  </a:extLst>
                </a:gridCol>
                <a:gridCol w="1002427">
                  <a:extLst>
                    <a:ext uri="{9D8B030D-6E8A-4147-A177-3AD203B41FA5}">
                      <a16:colId xmlns:a16="http://schemas.microsoft.com/office/drawing/2014/main" val="587384664"/>
                    </a:ext>
                  </a:extLst>
                </a:gridCol>
                <a:gridCol w="726951">
                  <a:extLst>
                    <a:ext uri="{9D8B030D-6E8A-4147-A177-3AD203B41FA5}">
                      <a16:colId xmlns:a16="http://schemas.microsoft.com/office/drawing/2014/main" val="1818014747"/>
                    </a:ext>
                  </a:extLst>
                </a:gridCol>
                <a:gridCol w="864689">
                  <a:extLst>
                    <a:ext uri="{9D8B030D-6E8A-4147-A177-3AD203B41FA5}">
                      <a16:colId xmlns:a16="http://schemas.microsoft.com/office/drawing/2014/main" val="1275821649"/>
                    </a:ext>
                  </a:extLst>
                </a:gridCol>
                <a:gridCol w="742255">
                  <a:extLst>
                    <a:ext uri="{9D8B030D-6E8A-4147-A177-3AD203B41FA5}">
                      <a16:colId xmlns:a16="http://schemas.microsoft.com/office/drawing/2014/main" val="3753148827"/>
                    </a:ext>
                  </a:extLst>
                </a:gridCol>
                <a:gridCol w="703995">
                  <a:extLst>
                    <a:ext uri="{9D8B030D-6E8A-4147-A177-3AD203B41FA5}">
                      <a16:colId xmlns:a16="http://schemas.microsoft.com/office/drawing/2014/main" val="3028726362"/>
                    </a:ext>
                  </a:extLst>
                </a:gridCol>
                <a:gridCol w="724400">
                  <a:extLst>
                    <a:ext uri="{9D8B030D-6E8A-4147-A177-3AD203B41FA5}">
                      <a16:colId xmlns:a16="http://schemas.microsoft.com/office/drawing/2014/main" val="905252796"/>
                    </a:ext>
                  </a:extLst>
                </a:gridCol>
                <a:gridCol w="785617">
                  <a:extLst>
                    <a:ext uri="{9D8B030D-6E8A-4147-A177-3AD203B41FA5}">
                      <a16:colId xmlns:a16="http://schemas.microsoft.com/office/drawing/2014/main" val="252195373"/>
                    </a:ext>
                  </a:extLst>
                </a:gridCol>
              </a:tblGrid>
              <a:tr h="260208">
                <a:tc rowSpan="2">
                  <a:txBody>
                    <a:bodyPr/>
                    <a:lstStyle/>
                    <a:p>
                      <a:pPr algn="ctr" fontAlgn="ctr"/>
                      <a:r>
                        <a:rPr lang="ru-RU" sz="800" b="1" i="0" u="none" strike="noStrike" dirty="0">
                          <a:solidFill>
                            <a:srgbClr val="000000"/>
                          </a:solidFill>
                          <a:effectLst/>
                          <a:latin typeface="Arial" panose="020B0604020202020204" pitchFamily="34" charset="0"/>
                          <a:cs typeface="Arial" panose="020B0604020202020204" pitchFamily="34" charset="0"/>
                        </a:rPr>
                        <a:t>Показатели</a:t>
                      </a:r>
                      <a:endParaRPr lang="ru-RU" sz="800" b="1" i="0" u="none" strike="noStrike" dirty="0">
                        <a:solidFill>
                          <a:srgbClr val="000000"/>
                        </a:solidFill>
                        <a:effectLst/>
                        <a:latin typeface="Arial" panose="020B0604020202020204" pitchFamily="34" charset="0"/>
                      </a:endParaRPr>
                    </a:p>
                  </a:txBody>
                  <a:tcPr marL="9525" marR="9525" marT="9525" marB="0" anchor="ctr">
                    <a:solidFill>
                      <a:schemeClr val="accent1">
                        <a:lumMod val="60000"/>
                        <a:lumOff val="40000"/>
                      </a:schemeClr>
                    </a:solidFill>
                  </a:tcPr>
                </a:tc>
                <a:tc rowSpan="2">
                  <a:txBody>
                    <a:bodyPr/>
                    <a:lstStyle/>
                    <a:p>
                      <a:pPr algn="ctr" fontAlgn="ctr"/>
                      <a:r>
                        <a:rPr lang="ru-RU" sz="800" b="1" i="0" u="none" strike="noStrike" dirty="0">
                          <a:solidFill>
                            <a:srgbClr val="000000"/>
                          </a:solidFill>
                          <a:effectLst/>
                          <a:latin typeface="Arial" panose="020B0604020202020204" pitchFamily="34" charset="0"/>
                          <a:cs typeface="Arial" panose="020B0604020202020204" pitchFamily="34" charset="0"/>
                        </a:rPr>
                        <a:t>Единицы измерения</a:t>
                      </a:r>
                      <a:endParaRPr lang="ru-RU" sz="800" b="1" i="0" u="none" strike="noStrike" dirty="0">
                        <a:solidFill>
                          <a:srgbClr val="000000"/>
                        </a:solidFill>
                        <a:effectLst/>
                        <a:latin typeface="Arial" panose="020B0604020202020204" pitchFamily="34" charset="0"/>
                      </a:endParaRPr>
                    </a:p>
                  </a:txBody>
                  <a:tcPr marL="9525" marR="9525" marT="9525" marB="0" anchor="ctr">
                    <a:solidFill>
                      <a:schemeClr val="accent1">
                        <a:lumMod val="60000"/>
                        <a:lumOff val="40000"/>
                      </a:schemeClr>
                    </a:solidFill>
                  </a:tcPr>
                </a:tc>
                <a:tc gridSpan="2">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Отчет</a:t>
                      </a:r>
                    </a:p>
                  </a:txBody>
                  <a:tcPr marL="9525" marR="9525" marT="9525" marB="0" anchor="ctr">
                    <a:solidFill>
                      <a:schemeClr val="accent1">
                        <a:lumMod val="60000"/>
                        <a:lumOff val="40000"/>
                      </a:schemeClr>
                    </a:solidFill>
                  </a:tcPr>
                </a:tc>
                <a:tc hMerge="1">
                  <a:txBody>
                    <a:bodyPr/>
                    <a:lstStyle/>
                    <a:p>
                      <a:endParaRPr lang="ru-RU"/>
                    </a:p>
                  </a:txBody>
                  <a:tcPr/>
                </a:tc>
                <a:tc>
                  <a:txBody>
                    <a:bodyPr/>
                    <a:lstStyle/>
                    <a:p>
                      <a:pPr marL="0" algn="ctr" defTabSz="914400" rtl="0" eaLnBrk="1" fontAlgn="ctr" latinLnBrk="0" hangingPunct="1"/>
                      <a:r>
                        <a:rPr lang="ru-RU" sz="800" b="1" i="0" u="none" strike="noStrike" kern="1200" dirty="0" smtClean="0">
                          <a:solidFill>
                            <a:srgbClr val="000000"/>
                          </a:solidFill>
                          <a:effectLst/>
                          <a:latin typeface="Arial" panose="020B0604020202020204" pitchFamily="34" charset="0"/>
                          <a:ea typeface="+mn-ea"/>
                          <a:cs typeface="Arial" panose="020B0604020202020204" pitchFamily="34" charset="0"/>
                        </a:rPr>
                        <a:t>План</a:t>
                      </a:r>
                      <a:endParaRPr lang="ru-RU" sz="800" b="1" i="0" u="none" strike="noStrike" kern="1200" dirty="0">
                        <a:solidFill>
                          <a:srgbClr val="000000"/>
                        </a:solidFill>
                        <a:effectLst/>
                        <a:latin typeface="Arial" panose="020B0604020202020204" pitchFamily="34" charset="0"/>
                        <a:ea typeface="+mn-ea"/>
                        <a:cs typeface="Arial" panose="020B0604020202020204" pitchFamily="34" charset="0"/>
                      </a:endParaRPr>
                    </a:p>
                  </a:txBody>
                  <a:tcPr marL="9525" marR="9525" marT="9525" marB="0" anchor="ctr">
                    <a:solidFill>
                      <a:schemeClr val="accent1">
                        <a:lumMod val="60000"/>
                        <a:lumOff val="40000"/>
                      </a:schemeClr>
                    </a:solidFill>
                  </a:tcPr>
                </a:tc>
                <a:tc gridSpan="2">
                  <a:txBody>
                    <a:bodyPr/>
                    <a:lstStyle/>
                    <a:p>
                      <a:pPr marL="0" algn="ctr" defTabSz="914400" rtl="0" eaLnBrk="1" fontAlgn="ctr" latinLnBrk="0" hangingPunct="1"/>
                      <a:r>
                        <a:rPr lang="ru-RU" sz="800" b="1" i="0" u="none" strike="noStrike" kern="1200">
                          <a:solidFill>
                            <a:srgbClr val="000000"/>
                          </a:solidFill>
                          <a:effectLst/>
                          <a:latin typeface="Arial" panose="020B0604020202020204" pitchFamily="34" charset="0"/>
                          <a:ea typeface="+mn-ea"/>
                          <a:cs typeface="Arial" panose="020B0604020202020204" pitchFamily="34" charset="0"/>
                        </a:rPr>
                        <a:t>2025</a:t>
                      </a:r>
                    </a:p>
                  </a:txBody>
                  <a:tcPr marL="9525" marR="9525" marT="9525" marB="0" anchor="ctr">
                    <a:solidFill>
                      <a:schemeClr val="accent1">
                        <a:lumMod val="60000"/>
                        <a:lumOff val="40000"/>
                      </a:schemeClr>
                    </a:solidFill>
                  </a:tcPr>
                </a:tc>
                <a:tc hMerge="1">
                  <a:txBody>
                    <a:bodyPr/>
                    <a:lstStyle/>
                    <a:p>
                      <a:endParaRPr lang="ru-RU"/>
                    </a:p>
                  </a:txBody>
                  <a:tcPr/>
                </a:tc>
                <a:tc gridSpan="2">
                  <a:txBody>
                    <a:bodyPr/>
                    <a:lstStyle/>
                    <a:p>
                      <a:pPr marL="0" algn="ctr" defTabSz="914400" rtl="0" eaLnBrk="1" fontAlgn="ctr" latinLnBrk="0" hangingPunct="1"/>
                      <a:r>
                        <a:rPr lang="ru-RU" sz="800" b="1" i="0" u="none" strike="noStrike" kern="1200">
                          <a:solidFill>
                            <a:srgbClr val="000000"/>
                          </a:solidFill>
                          <a:effectLst/>
                          <a:latin typeface="Arial" panose="020B0604020202020204" pitchFamily="34" charset="0"/>
                          <a:ea typeface="+mn-ea"/>
                          <a:cs typeface="Arial" panose="020B0604020202020204" pitchFamily="34" charset="0"/>
                        </a:rPr>
                        <a:t>2026</a:t>
                      </a:r>
                    </a:p>
                  </a:txBody>
                  <a:tcPr marL="9525" marR="9525" marT="9525" marB="0" anchor="ctr">
                    <a:solidFill>
                      <a:schemeClr val="accent1">
                        <a:lumMod val="60000"/>
                        <a:lumOff val="40000"/>
                      </a:schemeClr>
                    </a:solidFill>
                  </a:tcPr>
                </a:tc>
                <a:tc hMerge="1">
                  <a:txBody>
                    <a:bodyPr/>
                    <a:lstStyle/>
                    <a:p>
                      <a:endParaRPr lang="ru-RU"/>
                    </a:p>
                  </a:txBody>
                  <a:tcPr/>
                </a:tc>
                <a:tc gridSpan="2">
                  <a:txBody>
                    <a:bodyPr/>
                    <a:lstStyle/>
                    <a:p>
                      <a:pPr marL="0" algn="ctr" defTabSz="914400" rtl="0" eaLnBrk="1" fontAlgn="ctr" latinLnBrk="0" hangingPunct="1"/>
                      <a:r>
                        <a:rPr lang="ru-RU" sz="800" b="1" i="0" u="none" strike="noStrike" kern="1200">
                          <a:solidFill>
                            <a:srgbClr val="000000"/>
                          </a:solidFill>
                          <a:effectLst/>
                          <a:latin typeface="Arial" panose="020B0604020202020204" pitchFamily="34" charset="0"/>
                          <a:ea typeface="+mn-ea"/>
                          <a:cs typeface="Arial" panose="020B0604020202020204" pitchFamily="34" charset="0"/>
                        </a:rPr>
                        <a:t>2027</a:t>
                      </a:r>
                    </a:p>
                  </a:txBody>
                  <a:tcPr marL="9525" marR="9525" marT="9525" marB="0" anchor="ctr">
                    <a:solidFill>
                      <a:schemeClr val="accent1">
                        <a:lumMod val="60000"/>
                        <a:lumOff val="40000"/>
                      </a:schemeClr>
                    </a:solidFill>
                  </a:tcPr>
                </a:tc>
                <a:tc hMerge="1">
                  <a:txBody>
                    <a:bodyPr/>
                    <a:lstStyle/>
                    <a:p>
                      <a:endParaRPr lang="ru-RU"/>
                    </a:p>
                  </a:txBody>
                  <a:tcPr/>
                </a:tc>
                <a:extLst>
                  <a:ext uri="{0D108BD9-81ED-4DB2-BD59-A6C34878D82A}">
                    <a16:rowId xmlns:a16="http://schemas.microsoft.com/office/drawing/2014/main" val="774159088"/>
                  </a:ext>
                </a:extLst>
              </a:tr>
              <a:tr h="586502">
                <a:tc vMerge="1">
                  <a:txBody>
                    <a:bodyPr/>
                    <a:lstStyle/>
                    <a:p>
                      <a:endParaRPr lang="ru-RU"/>
                    </a:p>
                  </a:txBody>
                  <a:tcPr/>
                </a:tc>
                <a:tc vMerge="1">
                  <a:txBody>
                    <a:bodyPr/>
                    <a:lstStyle/>
                    <a:p>
                      <a:endParaRPr lang="ru-RU"/>
                    </a:p>
                  </a:txBody>
                  <a:tcP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2022</a:t>
                      </a:r>
                    </a:p>
                  </a:txBody>
                  <a:tcPr marL="9525" marR="9525" marT="9525" marB="0" anchor="ctr">
                    <a:solidFill>
                      <a:schemeClr val="accent1">
                        <a:lumMod val="60000"/>
                        <a:lumOff val="40000"/>
                      </a:schemeClr>
                    </a:solidFill>
                  </a:tcP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2023</a:t>
                      </a:r>
                    </a:p>
                  </a:txBody>
                  <a:tcPr marL="9525" marR="9525" marT="9525" marB="0" anchor="ctr">
                    <a:solidFill>
                      <a:schemeClr val="accent1">
                        <a:lumMod val="60000"/>
                        <a:lumOff val="40000"/>
                      </a:schemeClr>
                    </a:solidFill>
                  </a:tcP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2024</a:t>
                      </a:r>
                    </a:p>
                  </a:txBody>
                  <a:tcPr marL="9525" marR="9525" marT="9525" marB="0" anchor="ctr">
                    <a:solidFill>
                      <a:schemeClr val="accent1">
                        <a:lumMod val="60000"/>
                        <a:lumOff val="40000"/>
                      </a:schemeClr>
                    </a:solidFill>
                  </a:tcP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1 (консервативный)</a:t>
                      </a:r>
                    </a:p>
                  </a:txBody>
                  <a:tcPr marL="9525" marR="9525" marT="9525" marB="0" anchor="ctr">
                    <a:solidFill>
                      <a:schemeClr val="accent1">
                        <a:lumMod val="60000"/>
                        <a:lumOff val="40000"/>
                      </a:schemeClr>
                    </a:solidFill>
                  </a:tcP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2 (базовый)</a:t>
                      </a:r>
                    </a:p>
                  </a:txBody>
                  <a:tcPr marL="9525" marR="9525" marT="9525" marB="0" anchor="ctr">
                    <a:solidFill>
                      <a:schemeClr val="accent1">
                        <a:lumMod val="60000"/>
                        <a:lumOff val="40000"/>
                      </a:schemeClr>
                    </a:solidFill>
                  </a:tcP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1 (консервативный)</a:t>
                      </a:r>
                    </a:p>
                  </a:txBody>
                  <a:tcPr marL="9525" marR="9525" marT="9525" marB="0" anchor="ctr">
                    <a:solidFill>
                      <a:schemeClr val="accent1">
                        <a:lumMod val="60000"/>
                        <a:lumOff val="40000"/>
                      </a:schemeClr>
                    </a:solidFill>
                  </a:tcP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2 (базовый)</a:t>
                      </a:r>
                    </a:p>
                  </a:txBody>
                  <a:tcPr marL="9525" marR="9525" marT="9525" marB="0" anchor="ctr">
                    <a:solidFill>
                      <a:schemeClr val="accent1">
                        <a:lumMod val="60000"/>
                        <a:lumOff val="40000"/>
                      </a:schemeClr>
                    </a:solidFill>
                  </a:tcP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1 (консервативный)</a:t>
                      </a:r>
                    </a:p>
                  </a:txBody>
                  <a:tcPr marL="9525" marR="9525" marT="9525" marB="0" anchor="ctr">
                    <a:solidFill>
                      <a:schemeClr val="accent1">
                        <a:lumMod val="60000"/>
                        <a:lumOff val="40000"/>
                      </a:schemeClr>
                    </a:solidFill>
                  </a:tcP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2 (базовый)</a:t>
                      </a:r>
                    </a:p>
                  </a:txBody>
                  <a:tcPr marL="9525" marR="9525" marT="9525" marB="0" anchor="ctr">
                    <a:solidFill>
                      <a:schemeClr val="accent1">
                        <a:lumMod val="60000"/>
                        <a:lumOff val="40000"/>
                      </a:schemeClr>
                    </a:solidFill>
                  </a:tcPr>
                </a:tc>
                <a:extLst>
                  <a:ext uri="{0D108BD9-81ED-4DB2-BD59-A6C34878D82A}">
                    <a16:rowId xmlns:a16="http://schemas.microsoft.com/office/drawing/2014/main" val="2863942336"/>
                  </a:ext>
                </a:extLst>
              </a:tr>
              <a:tr h="210499">
                <a:tc>
                  <a:txBody>
                    <a:bodyPr/>
                    <a:lstStyle/>
                    <a:p>
                      <a:pPr algn="l" fontAlgn="ctr"/>
                      <a:r>
                        <a:rPr lang="ru-RU" sz="800" b="1" i="0" u="none" strike="noStrike" dirty="0" smtClean="0">
                          <a:solidFill>
                            <a:srgbClr val="000000"/>
                          </a:solidFill>
                          <a:effectLst/>
                          <a:latin typeface="Arial" panose="020B0604020202020204" pitchFamily="34" charset="0"/>
                          <a:cs typeface="Arial" panose="020B0604020202020204" pitchFamily="34" charset="0"/>
                        </a:rPr>
                        <a:t>Промышленное </a:t>
                      </a:r>
                      <a:r>
                        <a:rPr lang="ru-RU" sz="800" b="1" i="0" u="none" strike="noStrike" dirty="0">
                          <a:solidFill>
                            <a:srgbClr val="000000"/>
                          </a:solidFill>
                          <a:effectLst/>
                          <a:latin typeface="Arial" panose="020B0604020202020204" pitchFamily="34" charset="0"/>
                          <a:cs typeface="Arial" panose="020B0604020202020204" pitchFamily="34" charset="0"/>
                        </a:rPr>
                        <a:t>производство</a:t>
                      </a:r>
                      <a:endParaRPr lang="ru-RU" sz="8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dirty="0">
                          <a:solidFill>
                            <a:srgbClr val="000000"/>
                          </a:solidFill>
                          <a:effectLst/>
                          <a:latin typeface="Arial" panose="020B0604020202020204" pitchFamily="34" charset="0"/>
                          <a:cs typeface="Arial" panose="020B0604020202020204" pitchFamily="34" charset="0"/>
                        </a:rPr>
                        <a:t> </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dirty="0">
                          <a:solidFill>
                            <a:srgbClr val="000000"/>
                          </a:solidFill>
                          <a:effectLst/>
                          <a:latin typeface="Arial" panose="020B0604020202020204" pitchFamily="34" charset="0"/>
                          <a:cs typeface="Arial" panose="020B0604020202020204" pitchFamily="34" charset="0"/>
                        </a:rPr>
                        <a:t> </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1054196774"/>
                  </a:ext>
                </a:extLst>
              </a:tr>
              <a:tr h="730013">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Объем отгруженных товаров собственного производства, выполненных работ и услуг собственными силами по промышленным видам деятельности по крупным и средним организациям (без организаций с численностью работающих менее 15 человек)</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dirty="0" err="1">
                          <a:solidFill>
                            <a:srgbClr val="000000"/>
                          </a:solidFill>
                          <a:effectLst/>
                          <a:latin typeface="Arial" panose="020B0604020202020204" pitchFamily="34" charset="0"/>
                          <a:cs typeface="Arial" panose="020B0604020202020204" pitchFamily="34" charset="0"/>
                        </a:rPr>
                        <a:t>млн.руб.в</a:t>
                      </a:r>
                      <a:r>
                        <a:rPr lang="ru-RU" sz="800" b="0" i="0" u="none" strike="noStrike" dirty="0">
                          <a:solidFill>
                            <a:srgbClr val="000000"/>
                          </a:solidFill>
                          <a:effectLst/>
                          <a:latin typeface="Arial" panose="020B0604020202020204" pitchFamily="34" charset="0"/>
                          <a:cs typeface="Arial" panose="020B0604020202020204" pitchFamily="34" charset="0"/>
                        </a:rPr>
                        <a:t> ценах соответствующих лет</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44 379,9</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68 699,6</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80 035,0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88 038,5</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89 639,2</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97 282,5</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100 844,1</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107 983,6</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113 953,8</a:t>
                      </a:r>
                    </a:p>
                  </a:txBody>
                  <a:tcPr marL="9525" marR="9525" marT="9525" marB="0" anchor="ctr"/>
                </a:tc>
                <a:extLst>
                  <a:ext uri="{0D108BD9-81ED-4DB2-BD59-A6C34878D82A}">
                    <a16:rowId xmlns:a16="http://schemas.microsoft.com/office/drawing/2014/main" val="3426044676"/>
                  </a:ext>
                </a:extLst>
              </a:tr>
              <a:tr h="269544">
                <a:tc>
                  <a:txBody>
                    <a:bodyPr/>
                    <a:lstStyle/>
                    <a:p>
                      <a:pPr algn="l" fontAlgn="ctr"/>
                      <a:r>
                        <a:rPr lang="ru-RU" sz="800" b="1" i="0" u="none" strike="noStrike" dirty="0" smtClean="0">
                          <a:solidFill>
                            <a:srgbClr val="000000"/>
                          </a:solidFill>
                          <a:effectLst/>
                          <a:latin typeface="Arial" panose="020B0604020202020204" pitchFamily="34" charset="0"/>
                          <a:cs typeface="Arial" panose="020B0604020202020204" pitchFamily="34" charset="0"/>
                        </a:rPr>
                        <a:t>Малое </a:t>
                      </a:r>
                      <a:r>
                        <a:rPr lang="ru-RU" sz="800" b="1" i="0" u="none" strike="noStrike" dirty="0">
                          <a:solidFill>
                            <a:srgbClr val="000000"/>
                          </a:solidFill>
                          <a:effectLst/>
                          <a:latin typeface="Arial" panose="020B0604020202020204" pitchFamily="34" charset="0"/>
                          <a:cs typeface="Arial" panose="020B0604020202020204" pitchFamily="34" charset="0"/>
                        </a:rPr>
                        <a:t>и среднее предпринимательство</a:t>
                      </a:r>
                      <a:endParaRPr lang="ru-RU" sz="8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extLst>
                  <a:ext uri="{0D108BD9-81ED-4DB2-BD59-A6C34878D82A}">
                    <a16:rowId xmlns:a16="http://schemas.microsoft.com/office/drawing/2014/main" val="2863614157"/>
                  </a:ext>
                </a:extLst>
              </a:tr>
              <a:tr h="359391">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Число малых и средних предприятий, включая микропредприятия (на конец года)</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единица</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2 456</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2 553</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2 658</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2 770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2 775</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2 895</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2 911</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3 040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3 071</a:t>
                      </a:r>
                    </a:p>
                  </a:txBody>
                  <a:tcPr marL="9525" marR="9525" marT="9525" marB="0" anchor="ctr"/>
                </a:tc>
                <a:extLst>
                  <a:ext uri="{0D108BD9-81ED-4DB2-BD59-A6C34878D82A}">
                    <a16:rowId xmlns:a16="http://schemas.microsoft.com/office/drawing/2014/main" val="1452794486"/>
                  </a:ext>
                </a:extLst>
              </a:tr>
              <a:tr h="214149">
                <a:tc>
                  <a:txBody>
                    <a:bodyPr/>
                    <a:lstStyle/>
                    <a:p>
                      <a:pPr algn="l" fontAlgn="ctr"/>
                      <a:r>
                        <a:rPr lang="ru-RU" sz="800" b="1" i="0" u="none" strike="noStrike" dirty="0" smtClean="0">
                          <a:solidFill>
                            <a:srgbClr val="000000"/>
                          </a:solidFill>
                          <a:effectLst/>
                          <a:latin typeface="Arial" panose="020B0604020202020204" pitchFamily="34" charset="0"/>
                          <a:cs typeface="Arial" panose="020B0604020202020204" pitchFamily="34" charset="0"/>
                        </a:rPr>
                        <a:t>Инвестиции</a:t>
                      </a:r>
                      <a:endParaRPr lang="ru-RU" sz="8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extLst>
                  <a:ext uri="{0D108BD9-81ED-4DB2-BD59-A6C34878D82A}">
                    <a16:rowId xmlns:a16="http://schemas.microsoft.com/office/drawing/2014/main" val="3720615212"/>
                  </a:ext>
                </a:extLst>
              </a:tr>
              <a:tr h="586257">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Инвестиции в основной капитал за счет всех источников финансирования (без субъектов малого предпринимательства и объемов инвестиций, не наблюдаемых прямыми статистическими методами) - всего</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млн.рублей</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20 028,42</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18 532,40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12 584,36</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13 571,85</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13 765,27</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14 375,20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14 834,77</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15 155,20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15 904,77</a:t>
                      </a:r>
                    </a:p>
                  </a:txBody>
                  <a:tcPr marL="9525" marR="9525" marT="9525" marB="0" anchor="ctr"/>
                </a:tc>
                <a:extLst>
                  <a:ext uri="{0D108BD9-81ED-4DB2-BD59-A6C34878D82A}">
                    <a16:rowId xmlns:a16="http://schemas.microsoft.com/office/drawing/2014/main" val="1893767417"/>
                  </a:ext>
                </a:extLst>
              </a:tr>
              <a:tr h="202180">
                <a:tc>
                  <a:txBody>
                    <a:bodyPr/>
                    <a:lstStyle/>
                    <a:p>
                      <a:pPr algn="l" fontAlgn="ctr"/>
                      <a:r>
                        <a:rPr lang="ru-RU" sz="800" b="1" i="0" u="none" strike="noStrike" dirty="0" smtClean="0">
                          <a:solidFill>
                            <a:srgbClr val="000000"/>
                          </a:solidFill>
                          <a:effectLst/>
                          <a:latin typeface="Arial" panose="020B0604020202020204" pitchFamily="34" charset="0"/>
                          <a:cs typeface="Arial" panose="020B0604020202020204" pitchFamily="34" charset="0"/>
                        </a:rPr>
                        <a:t>Торговля </a:t>
                      </a:r>
                      <a:r>
                        <a:rPr lang="ru-RU" sz="800" b="1" i="0" u="none" strike="noStrike" dirty="0">
                          <a:solidFill>
                            <a:srgbClr val="000000"/>
                          </a:solidFill>
                          <a:effectLst/>
                          <a:latin typeface="Arial" panose="020B0604020202020204" pitchFamily="34" charset="0"/>
                          <a:cs typeface="Arial" panose="020B0604020202020204" pitchFamily="34" charset="0"/>
                        </a:rPr>
                        <a:t>и услуги</a:t>
                      </a:r>
                      <a:endParaRPr lang="ru-RU" sz="8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extLst>
                  <a:ext uri="{0D108BD9-81ED-4DB2-BD59-A6C34878D82A}">
                    <a16:rowId xmlns:a16="http://schemas.microsoft.com/office/drawing/2014/main" val="3171988953"/>
                  </a:ext>
                </a:extLst>
              </a:tr>
              <a:tr h="341422">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Площадь торговых объектов предприятий розничной торговли (на конец года)</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тыс. кв. м</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99,9</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102,9</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107,0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108,5</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109,0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110,5</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111,5</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113,0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114,0</a:t>
                      </a:r>
                    </a:p>
                  </a:txBody>
                  <a:tcPr marL="9525" marR="9525" marT="9525" marB="0" anchor="ctr"/>
                </a:tc>
                <a:extLst>
                  <a:ext uri="{0D108BD9-81ED-4DB2-BD59-A6C34878D82A}">
                    <a16:rowId xmlns:a16="http://schemas.microsoft.com/office/drawing/2014/main" val="2346891762"/>
                  </a:ext>
                </a:extLst>
              </a:tr>
              <a:tr h="298743">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Обеспеченность населения площадью торговых объектов</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кв.метров на 1000 чел.</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826,7</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860,9</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897,9</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904,1</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908,0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909,1</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916,7</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921,8</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928,8</a:t>
                      </a:r>
                    </a:p>
                  </a:txBody>
                  <a:tcPr marL="9525" marR="9525" marT="9525" marB="0" anchor="ctr"/>
                </a:tc>
                <a:extLst>
                  <a:ext uri="{0D108BD9-81ED-4DB2-BD59-A6C34878D82A}">
                    <a16:rowId xmlns:a16="http://schemas.microsoft.com/office/drawing/2014/main" val="3127473807"/>
                  </a:ext>
                </a:extLst>
              </a:tr>
              <a:tr h="424508">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Оборот розничной торговли по крупным и средним организациям (без организаций с численностью работающих менее 15 человек):</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extLst>
                  <a:ext uri="{0D108BD9-81ED-4DB2-BD59-A6C34878D82A}">
                    <a16:rowId xmlns:a16="http://schemas.microsoft.com/office/drawing/2014/main" val="1006903519"/>
                  </a:ext>
                </a:extLst>
              </a:tr>
              <a:tr h="202180">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в ценах соответствующих лет</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млн. рублей</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20 854,1</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23 386,5</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30 000,2</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32 572,4</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32 698,3</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35 230,2</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35 638,9</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38 141,6</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38 880,9</a:t>
                      </a:r>
                    </a:p>
                  </a:txBody>
                  <a:tcPr marL="9525" marR="9525" marT="9525" marB="0" anchor="ctr"/>
                </a:tc>
                <a:extLst>
                  <a:ext uri="{0D108BD9-81ED-4DB2-BD59-A6C34878D82A}">
                    <a16:rowId xmlns:a16="http://schemas.microsoft.com/office/drawing/2014/main" val="1835674414"/>
                  </a:ext>
                </a:extLst>
              </a:tr>
            </a:tbl>
          </a:graphicData>
        </a:graphic>
      </p:graphicFrame>
    </p:spTree>
    <p:extLst>
      <p:ext uri="{BB962C8B-B14F-4D97-AF65-F5344CB8AC3E}">
        <p14:creationId xmlns:p14="http://schemas.microsoft.com/office/powerpoint/2010/main" val="235858937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60</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EA93CF15-4291-4E57-97BB-9E45F5B6BCD8}"/>
              </a:ext>
            </a:extLst>
          </p:cNvPr>
          <p:cNvGraphicFramePr>
            <a:graphicFrameLocks noGrp="1"/>
          </p:cNvGraphicFramePr>
          <p:nvPr>
            <p:ph idx="1"/>
            <p:extLst/>
          </p:nvPr>
        </p:nvGraphicFramePr>
        <p:xfrm>
          <a:off x="253497" y="783346"/>
          <a:ext cx="11516008" cy="4728426"/>
        </p:xfrm>
        <a:graphic>
          <a:graphicData uri="http://schemas.openxmlformats.org/drawingml/2006/table">
            <a:tbl>
              <a:tblPr>
                <a:tableStyleId>{5C22544A-7EE6-4342-B048-85BDC9FD1C3A}</a:tableStyleId>
              </a:tblPr>
              <a:tblGrid>
                <a:gridCol w="548904">
                  <a:extLst>
                    <a:ext uri="{9D8B030D-6E8A-4147-A177-3AD203B41FA5}">
                      <a16:colId xmlns:a16="http://schemas.microsoft.com/office/drawing/2014/main" val="3905357529"/>
                    </a:ext>
                  </a:extLst>
                </a:gridCol>
                <a:gridCol w="2975060">
                  <a:extLst>
                    <a:ext uri="{9D8B030D-6E8A-4147-A177-3AD203B41FA5}">
                      <a16:colId xmlns:a16="http://schemas.microsoft.com/office/drawing/2014/main" val="477442020"/>
                    </a:ext>
                  </a:extLst>
                </a:gridCol>
                <a:gridCol w="1119765">
                  <a:extLst>
                    <a:ext uri="{9D8B030D-6E8A-4147-A177-3AD203B41FA5}">
                      <a16:colId xmlns:a16="http://schemas.microsoft.com/office/drawing/2014/main" val="3923417871"/>
                    </a:ext>
                  </a:extLst>
                </a:gridCol>
                <a:gridCol w="944115">
                  <a:extLst>
                    <a:ext uri="{9D8B030D-6E8A-4147-A177-3AD203B41FA5}">
                      <a16:colId xmlns:a16="http://schemas.microsoft.com/office/drawing/2014/main" val="2861421340"/>
                    </a:ext>
                  </a:extLst>
                </a:gridCol>
                <a:gridCol w="944115">
                  <a:extLst>
                    <a:ext uri="{9D8B030D-6E8A-4147-A177-3AD203B41FA5}">
                      <a16:colId xmlns:a16="http://schemas.microsoft.com/office/drawing/2014/main" val="2114002009"/>
                    </a:ext>
                  </a:extLst>
                </a:gridCol>
                <a:gridCol w="988027">
                  <a:extLst>
                    <a:ext uri="{9D8B030D-6E8A-4147-A177-3AD203B41FA5}">
                      <a16:colId xmlns:a16="http://schemas.microsoft.com/office/drawing/2014/main" val="408050901"/>
                    </a:ext>
                  </a:extLst>
                </a:gridCol>
                <a:gridCol w="966071">
                  <a:extLst>
                    <a:ext uri="{9D8B030D-6E8A-4147-A177-3AD203B41FA5}">
                      <a16:colId xmlns:a16="http://schemas.microsoft.com/office/drawing/2014/main" val="55095842"/>
                    </a:ext>
                  </a:extLst>
                </a:gridCol>
                <a:gridCol w="1064874">
                  <a:extLst>
                    <a:ext uri="{9D8B030D-6E8A-4147-A177-3AD203B41FA5}">
                      <a16:colId xmlns:a16="http://schemas.microsoft.com/office/drawing/2014/main" val="3231242699"/>
                    </a:ext>
                  </a:extLst>
                </a:gridCol>
                <a:gridCol w="966071">
                  <a:extLst>
                    <a:ext uri="{9D8B030D-6E8A-4147-A177-3AD203B41FA5}">
                      <a16:colId xmlns:a16="http://schemas.microsoft.com/office/drawing/2014/main" val="270525793"/>
                    </a:ext>
                  </a:extLst>
                </a:gridCol>
                <a:gridCol w="999006">
                  <a:extLst>
                    <a:ext uri="{9D8B030D-6E8A-4147-A177-3AD203B41FA5}">
                      <a16:colId xmlns:a16="http://schemas.microsoft.com/office/drawing/2014/main" val="1286723470"/>
                    </a:ext>
                  </a:extLst>
                </a:gridCol>
              </a:tblGrid>
              <a:tr h="540128">
                <a:tc>
                  <a:txBody>
                    <a:bodyPr/>
                    <a:lstStyle/>
                    <a:p>
                      <a:pPr algn="ctr" fontAlgn="ctr"/>
                      <a:r>
                        <a:rPr lang="ru-RU" sz="1000" u="none" strike="noStrike" dirty="0">
                          <a:solidFill>
                            <a:schemeClr val="tx1"/>
                          </a:solidFill>
                          <a:effectLst/>
                        </a:rPr>
                        <a:t>№ п/п</a:t>
                      </a:r>
                      <a:endParaRPr lang="ru-RU" sz="1000" b="0" i="0" u="none" strike="noStrike" dirty="0">
                        <a:solidFill>
                          <a:schemeClr val="tx1"/>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Наименование муниципальной программы/подпрограммы/показателя</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dirty="0" smtClean="0">
                          <a:effectLst/>
                        </a:rPr>
                        <a:t>Вид </a:t>
                      </a:r>
                      <a:r>
                        <a:rPr lang="ru-RU" sz="1000" u="none" strike="noStrike" dirty="0">
                          <a:effectLst/>
                        </a:rPr>
                        <a:t>показателя</a:t>
                      </a:r>
                      <a:endParaRPr lang="ru-RU" sz="1000" b="0" i="0" u="none" strike="noStrike" dirty="0">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Единица измерения</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50" u="none" strike="noStrike">
                          <a:effectLst/>
                        </a:rPr>
                        <a:t>Базовое значение</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dirty="0">
                          <a:effectLst/>
                        </a:rPr>
                        <a:t>Достигнутое </a:t>
                      </a:r>
                      <a:r>
                        <a:rPr lang="ru-RU" sz="1050" u="none" strike="noStrike" dirty="0" smtClean="0">
                          <a:effectLst/>
                        </a:rPr>
                        <a:t>2023 </a:t>
                      </a:r>
                      <a:r>
                        <a:rPr lang="ru-RU" sz="1050" u="none" strike="noStrike" dirty="0">
                          <a:effectLst/>
                        </a:rPr>
                        <a:t>года</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2024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2025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2026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2027 </a:t>
                      </a:r>
                      <a:r>
                        <a:rPr lang="ru-RU" sz="1050" b="0" i="0" u="none" strike="noStrike" kern="1200" dirty="0">
                          <a:solidFill>
                            <a:schemeClr val="tx1"/>
                          </a:solidFill>
                          <a:effectLst/>
                          <a:latin typeface="+mn-lt"/>
                          <a:ea typeface="+mn-ea"/>
                          <a:cs typeface="+mn-cs"/>
                        </a:rPr>
                        <a:t>год</a:t>
                      </a:r>
                    </a:p>
                  </a:txBody>
                  <a:tcPr marL="6562" marR="6562" marT="6562" marB="0" anchor="ctr"/>
                </a:tc>
                <a:extLst>
                  <a:ext uri="{0D108BD9-81ED-4DB2-BD59-A6C34878D82A}">
                    <a16:rowId xmlns:a16="http://schemas.microsoft.com/office/drawing/2014/main" val="1880537003"/>
                  </a:ext>
                </a:extLst>
              </a:tr>
              <a:tr h="238807">
                <a:tc>
                  <a:txBody>
                    <a:bodyPr/>
                    <a:lstStyle/>
                    <a:p>
                      <a:pPr algn="ctr" fontAlgn="ctr"/>
                      <a:r>
                        <a:rPr lang="ru-RU" sz="1050" u="none" strike="noStrike" dirty="0" smtClean="0">
                          <a:effectLst/>
                        </a:rPr>
                        <a:t>12</a:t>
                      </a:r>
                      <a:endParaRPr lang="ru-RU" sz="1050" b="1" i="0" u="none" strike="noStrike" dirty="0">
                        <a:solidFill>
                          <a:srgbClr val="000000"/>
                        </a:solidFill>
                        <a:effectLst/>
                        <a:latin typeface="Arial" panose="020B0604020202020204" pitchFamily="34" charset="0"/>
                      </a:endParaRPr>
                    </a:p>
                  </a:txBody>
                  <a:tcPr marL="4200" marR="4200" marT="4200" marB="0" anchor="ctr"/>
                </a:tc>
                <a:tc>
                  <a:txBody>
                    <a:bodyPr/>
                    <a:lstStyle/>
                    <a:p>
                      <a:pPr algn="l" fontAlgn="ctr"/>
                      <a:r>
                        <a:rPr lang="ru-RU" sz="1050" u="none" strike="noStrike" dirty="0">
                          <a:effectLst/>
                        </a:rPr>
                        <a:t>Муниципальная программа </a:t>
                      </a:r>
                      <a:r>
                        <a:rPr lang="ru-RU" sz="1050" u="none" strike="noStrike" dirty="0" smtClean="0">
                          <a:effectLst/>
                        </a:rPr>
                        <a:t>«Управление имуществом и муниципальными финансами»</a:t>
                      </a:r>
                      <a:endParaRPr lang="ru-RU" sz="1050" b="1" i="0" u="none" strike="noStrike" dirty="0">
                        <a:solidFill>
                          <a:srgbClr val="000000"/>
                        </a:solidFill>
                        <a:effectLst/>
                        <a:latin typeface="Arial" panose="020B0604020202020204" pitchFamily="34" charset="0"/>
                      </a:endParaRPr>
                    </a:p>
                  </a:txBody>
                  <a:tcPr marL="4200" marR="4200" marT="4200"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 </a:t>
                      </a:r>
                      <a:endParaRPr lang="ru-RU" sz="1000" b="0" i="0" u="none" strike="noStrike">
                        <a:solidFill>
                          <a:srgbClr val="000000"/>
                        </a:solidFill>
                        <a:effectLst/>
                        <a:latin typeface="Calibri" panose="020F0502020204030204" pitchFamily="34" charset="0"/>
                      </a:endParaRPr>
                    </a:p>
                  </a:txBody>
                  <a:tcPr marL="4704" marR="4704" marT="4704" marB="0" anchor="ctr"/>
                </a:tc>
                <a:tc>
                  <a:txBody>
                    <a:bodyPr/>
                    <a:lstStyle/>
                    <a:p>
                      <a:pPr algn="ctr" fontAlgn="ctr"/>
                      <a:r>
                        <a:rPr lang="ru-RU" sz="1000" u="none" strike="noStrike">
                          <a:effectLst/>
                        </a:rPr>
                        <a:t> </a:t>
                      </a:r>
                      <a:endParaRPr lang="ru-RU" sz="1000" b="0" i="0" u="none" strike="noStrike">
                        <a:solidFill>
                          <a:srgbClr val="000000"/>
                        </a:solidFill>
                        <a:effectLst/>
                        <a:latin typeface="Calibri" panose="020F0502020204030204" pitchFamily="34" charset="0"/>
                      </a:endParaRPr>
                    </a:p>
                  </a:txBody>
                  <a:tcPr marL="4704" marR="4704" marT="4704" marB="0" anchor="ctr"/>
                </a:tc>
                <a:extLst>
                  <a:ext uri="{0D108BD9-81ED-4DB2-BD59-A6C34878D82A}">
                    <a16:rowId xmlns:a16="http://schemas.microsoft.com/office/drawing/2014/main" val="1551569063"/>
                  </a:ext>
                </a:extLst>
              </a:tr>
              <a:tr h="238807">
                <a:tc>
                  <a:txBody>
                    <a:bodyPr/>
                    <a:lstStyle/>
                    <a:p>
                      <a:pPr algn="ctr" fontAlgn="ctr"/>
                      <a:r>
                        <a:rPr lang="ru-RU" sz="1050" b="0" i="0" u="none" strike="noStrike" dirty="0">
                          <a:solidFill>
                            <a:srgbClr val="000000"/>
                          </a:solidFill>
                          <a:effectLst/>
                          <a:latin typeface="Calibri" panose="020F0502020204030204" pitchFamily="34" charset="0"/>
                        </a:rPr>
                        <a:t>1.</a:t>
                      </a:r>
                    </a:p>
                  </a:txBody>
                  <a:tcPr marL="9525" marR="9525" marT="9525" marB="0" anchor="ctr"/>
                </a:tc>
                <a:tc>
                  <a:txBody>
                    <a:bodyPr/>
                    <a:lstStyle/>
                    <a:p>
                      <a:pPr algn="l" fontAlgn="t"/>
                      <a:r>
                        <a:rPr lang="ru-RU" sz="1050" b="0" i="0" u="none" strike="noStrike" dirty="0">
                          <a:solidFill>
                            <a:srgbClr val="000000"/>
                          </a:solidFill>
                          <a:effectLst/>
                          <a:latin typeface="Calibri" panose="020F0502020204030204" pitchFamily="34" charset="0"/>
                        </a:rPr>
                        <a:t>2023 Предоставление земельных участков многодетным семьям</a:t>
                      </a:r>
                    </a:p>
                  </a:txBody>
                  <a:tcPr marL="9525" marR="9525" marT="9525" marB="0"/>
                </a:tc>
                <a:tc>
                  <a:txBody>
                    <a:bodyPr/>
                    <a:lstStyle/>
                    <a:p>
                      <a:pPr algn="ctr" fontAlgn="ctr"/>
                      <a:r>
                        <a:rPr lang="ru-RU" sz="1050" b="0" i="0" u="none" strike="noStrike" kern="1200" smtClean="0">
                          <a:solidFill>
                            <a:srgbClr val="000000"/>
                          </a:solidFill>
                          <a:effectLst/>
                          <a:latin typeface="Calibri" panose="020F0502020204030204" pitchFamily="34" charset="0"/>
                          <a:ea typeface="+mn-ea"/>
                          <a:cs typeface="+mn-cs"/>
                        </a:rPr>
                        <a:t>Целевые показатели (Отраслевой)</a:t>
                      </a:r>
                      <a:endParaRPr lang="ru-RU" sz="1050" b="0" i="0" u="none" strike="noStrike" kern="1200" dirty="0">
                        <a:solidFill>
                          <a:srgbClr val="000000"/>
                        </a:solidFill>
                        <a:effectLst/>
                        <a:latin typeface="Calibri" panose="020F0502020204030204" pitchFamily="34" charset="0"/>
                        <a:ea typeface="+mn-ea"/>
                        <a:cs typeface="+mn-cs"/>
                      </a:endParaRPr>
                    </a:p>
                  </a:txBody>
                  <a:tcPr marL="4704" marR="4704" marT="4704" marB="0" anchor="ctr"/>
                </a:tc>
                <a:tc>
                  <a:txBody>
                    <a:bodyPr/>
                    <a:lstStyle/>
                    <a:p>
                      <a:pPr algn="ctr" fontAlgn="ctr"/>
                      <a:r>
                        <a:rPr lang="ru-RU" sz="1050" b="0" i="0" u="none" strike="noStrike" dirty="0">
                          <a:solidFill>
                            <a:srgbClr val="000000"/>
                          </a:solidFill>
                          <a:effectLst/>
                          <a:latin typeface="Calibri" panose="020F0502020204030204" pitchFamily="34" charset="0"/>
                        </a:rPr>
                        <a:t>Процент</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extLst>
                  <a:ext uri="{0D108BD9-81ED-4DB2-BD59-A6C34878D82A}">
                    <a16:rowId xmlns:a16="http://schemas.microsoft.com/office/drawing/2014/main" val="998803548"/>
                  </a:ext>
                </a:extLst>
              </a:tr>
              <a:tr h="702119">
                <a:tc>
                  <a:txBody>
                    <a:bodyPr/>
                    <a:lstStyle/>
                    <a:p>
                      <a:pPr algn="ctr" fontAlgn="ctr"/>
                      <a:r>
                        <a:rPr lang="ru-RU" sz="1050" b="0" i="0" u="none" strike="noStrike" dirty="0">
                          <a:solidFill>
                            <a:srgbClr val="000000"/>
                          </a:solidFill>
                          <a:effectLst/>
                          <a:latin typeface="Calibri" panose="020F0502020204030204" pitchFamily="34" charset="0"/>
                        </a:rPr>
                        <a:t>2.</a:t>
                      </a:r>
                    </a:p>
                  </a:txBody>
                  <a:tcPr marL="9525" marR="9525" marT="9525" marB="0" anchor="ctr"/>
                </a:tc>
                <a:tc>
                  <a:txBody>
                    <a:bodyPr/>
                    <a:lstStyle/>
                    <a:p>
                      <a:pPr algn="l" fontAlgn="t"/>
                      <a:r>
                        <a:rPr lang="ru-RU" sz="1050" b="0" i="0" u="none" strike="noStrike" dirty="0">
                          <a:solidFill>
                            <a:srgbClr val="000000"/>
                          </a:solidFill>
                          <a:effectLst/>
                          <a:latin typeface="Calibri" panose="020F0502020204030204" pitchFamily="34" charset="0"/>
                        </a:rPr>
                        <a:t>2023 Поступления доходов в бюджет муниципального образования от распоряжения муниципальным имуществом и землей</a:t>
                      </a:r>
                    </a:p>
                  </a:txBody>
                  <a:tcPr marL="9525" marR="9525" marT="9525" marB="0"/>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Целевые показатели (Отраслевой)</a:t>
                      </a:r>
                      <a:endParaRPr lang="ru-RU" sz="1050" b="0" i="0" u="none" strike="noStrike" kern="1200" dirty="0">
                        <a:solidFill>
                          <a:srgbClr val="000000"/>
                        </a:solidFill>
                        <a:effectLst/>
                        <a:latin typeface="Calibri" panose="020F0502020204030204" pitchFamily="34" charset="0"/>
                        <a:ea typeface="+mn-ea"/>
                        <a:cs typeface="+mn-cs"/>
                      </a:endParaRPr>
                    </a:p>
                  </a:txBody>
                  <a:tcPr marL="4704" marR="4704" marT="4704" marB="0" anchor="ctr"/>
                </a:tc>
                <a:tc>
                  <a:txBody>
                    <a:bodyPr/>
                    <a:lstStyle/>
                    <a:p>
                      <a:pPr algn="ctr" fontAlgn="ctr"/>
                      <a:r>
                        <a:rPr lang="ru-RU" sz="1050" b="0" i="0" u="none" strike="noStrike" dirty="0">
                          <a:solidFill>
                            <a:srgbClr val="000000"/>
                          </a:solidFill>
                          <a:effectLst/>
                          <a:latin typeface="Calibri" panose="020F0502020204030204" pitchFamily="34" charset="0"/>
                        </a:rPr>
                        <a:t>Процент</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extLst>
                  <a:ext uri="{0D108BD9-81ED-4DB2-BD59-A6C34878D82A}">
                    <a16:rowId xmlns:a16="http://schemas.microsoft.com/office/drawing/2014/main" val="1882508695"/>
                  </a:ext>
                </a:extLst>
              </a:tr>
              <a:tr h="702119">
                <a:tc>
                  <a:txBody>
                    <a:bodyPr/>
                    <a:lstStyle/>
                    <a:p>
                      <a:pPr algn="ctr" fontAlgn="ctr"/>
                      <a:r>
                        <a:rPr lang="ru-RU" sz="1050" b="0" i="0" u="none" strike="noStrike" dirty="0">
                          <a:solidFill>
                            <a:srgbClr val="000000"/>
                          </a:solidFill>
                          <a:effectLst/>
                          <a:latin typeface="Calibri" panose="020F0502020204030204" pitchFamily="34" charset="0"/>
                        </a:rPr>
                        <a:t>3.</a:t>
                      </a:r>
                    </a:p>
                  </a:txBody>
                  <a:tcPr marL="9525" marR="9525" marT="9525" marB="0" anchor="ctr"/>
                </a:tc>
                <a:tc>
                  <a:txBody>
                    <a:bodyPr/>
                    <a:lstStyle/>
                    <a:p>
                      <a:pPr algn="l" fontAlgn="t"/>
                      <a:r>
                        <a:rPr lang="ru-RU" sz="1050" b="0" i="0" u="none" strike="noStrike">
                          <a:solidFill>
                            <a:srgbClr val="000000"/>
                          </a:solidFill>
                          <a:effectLst/>
                          <a:latin typeface="Calibri" panose="020F0502020204030204" pitchFamily="34" charset="0"/>
                        </a:rPr>
                        <a:t>2023 Доля проведенных аукционов на право заключения договоров аренды земельных участков для субъектов малого и среднего предпринимательства к общему количеству таких торгов</a:t>
                      </a:r>
                    </a:p>
                  </a:txBody>
                  <a:tcPr marL="9525" marR="9525" marT="9525" marB="0"/>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Целевые показатели (Отраслевой ГП)</a:t>
                      </a:r>
                      <a:endParaRPr lang="ru-RU" sz="1050" b="0" i="0" u="none" strike="noStrike" kern="1200" dirty="0">
                        <a:solidFill>
                          <a:srgbClr val="000000"/>
                        </a:solidFill>
                        <a:effectLst/>
                        <a:latin typeface="Calibri" panose="020F0502020204030204" pitchFamily="34" charset="0"/>
                        <a:ea typeface="+mn-ea"/>
                        <a:cs typeface="+mn-cs"/>
                      </a:endParaRPr>
                    </a:p>
                  </a:txBody>
                  <a:tcPr marL="4704" marR="4704" marT="4704" marB="0" anchor="ctr"/>
                </a:tc>
                <a:tc>
                  <a:txBody>
                    <a:bodyPr/>
                    <a:lstStyle/>
                    <a:p>
                      <a:pPr algn="ctr" fontAlgn="ctr"/>
                      <a:r>
                        <a:rPr lang="ru-RU" sz="1050" b="0" i="0" u="none" strike="noStrike" dirty="0">
                          <a:solidFill>
                            <a:srgbClr val="000000"/>
                          </a:solidFill>
                          <a:effectLst/>
                          <a:latin typeface="Calibri" panose="020F0502020204030204" pitchFamily="34" charset="0"/>
                        </a:rPr>
                        <a:t>Процент</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20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20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20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20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20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20</a:t>
                      </a:r>
                    </a:p>
                  </a:txBody>
                  <a:tcPr marL="9525" marR="9525" marT="9525" marB="0" anchor="ctr"/>
                </a:tc>
                <a:extLst>
                  <a:ext uri="{0D108BD9-81ED-4DB2-BD59-A6C34878D82A}">
                    <a16:rowId xmlns:a16="http://schemas.microsoft.com/office/drawing/2014/main" val="301713908"/>
                  </a:ext>
                </a:extLst>
              </a:tr>
              <a:tr h="1165431">
                <a:tc>
                  <a:txBody>
                    <a:bodyPr/>
                    <a:lstStyle/>
                    <a:p>
                      <a:pPr algn="ctr" fontAlgn="ctr"/>
                      <a:r>
                        <a:rPr lang="ru-RU" sz="1050" b="0" i="0" u="none" strike="noStrike" dirty="0">
                          <a:solidFill>
                            <a:srgbClr val="000000"/>
                          </a:solidFill>
                          <a:effectLst/>
                          <a:latin typeface="Calibri" panose="020F0502020204030204" pitchFamily="34" charset="0"/>
                        </a:rPr>
                        <a:t>4.</a:t>
                      </a:r>
                    </a:p>
                  </a:txBody>
                  <a:tcPr marL="9525" marR="9525" marT="9525" marB="0" anchor="ctr"/>
                </a:tc>
                <a:tc>
                  <a:txBody>
                    <a:bodyPr/>
                    <a:lstStyle/>
                    <a:p>
                      <a:pPr algn="l" fontAlgn="t"/>
                      <a:r>
                        <a:rPr lang="ru-RU" sz="1050" b="0" i="0" u="none" strike="noStrike">
                          <a:solidFill>
                            <a:srgbClr val="000000"/>
                          </a:solidFill>
                          <a:effectLst/>
                          <a:latin typeface="Calibri" panose="020F0502020204030204" pitchFamily="34" charset="0"/>
                        </a:rPr>
                        <a:t>Доля проведенной диспансеризации муниципальных служащих в общем количестве запланированной диспансеризации муниципальных служащих</a:t>
                      </a:r>
                    </a:p>
                  </a:txBody>
                  <a:tcPr marL="9525" marR="9525" marT="9525"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smtClean="0">
                        <a:solidFill>
                          <a:schemeClr val="tx1"/>
                        </a:solidFill>
                        <a:effectLst/>
                        <a:latin typeface="+mn-lt"/>
                        <a:ea typeface="+mn-ea"/>
                        <a:cs typeface="+mn-cs"/>
                      </a:endParaRPr>
                    </a:p>
                  </a:txBody>
                  <a:tcPr marL="4704" marR="4704" marT="4704" marB="0" anchor="ctr"/>
                </a:tc>
                <a:tc>
                  <a:txBody>
                    <a:bodyPr/>
                    <a:lstStyle/>
                    <a:p>
                      <a:pPr algn="ctr" fontAlgn="ctr"/>
                      <a:r>
                        <a:rPr lang="ru-RU" sz="1050" b="0" i="0" u="none" strike="noStrike" dirty="0">
                          <a:solidFill>
                            <a:srgbClr val="000000"/>
                          </a:solidFill>
                          <a:effectLst/>
                          <a:latin typeface="Calibri" panose="020F0502020204030204" pitchFamily="34" charset="0"/>
                        </a:rPr>
                        <a:t>Процент</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extLst>
                  <a:ext uri="{0D108BD9-81ED-4DB2-BD59-A6C34878D82A}">
                    <a16:rowId xmlns:a16="http://schemas.microsoft.com/office/drawing/2014/main" val="2011638366"/>
                  </a:ext>
                </a:extLst>
              </a:tr>
              <a:tr h="702119">
                <a:tc>
                  <a:txBody>
                    <a:bodyPr/>
                    <a:lstStyle/>
                    <a:p>
                      <a:pPr algn="ctr" fontAlgn="ctr"/>
                      <a:r>
                        <a:rPr lang="ru-RU" sz="1050" b="0" i="0" u="none" strike="noStrike" dirty="0">
                          <a:solidFill>
                            <a:srgbClr val="000000"/>
                          </a:solidFill>
                          <a:effectLst/>
                          <a:latin typeface="Calibri" panose="020F0502020204030204" pitchFamily="34" charset="0"/>
                        </a:rPr>
                        <a:t>5.</a:t>
                      </a:r>
                    </a:p>
                  </a:txBody>
                  <a:tcPr marL="9525" marR="9525" marT="9525" marB="0" anchor="ctr"/>
                </a:tc>
                <a:tc>
                  <a:txBody>
                    <a:bodyPr/>
                    <a:lstStyle/>
                    <a:p>
                      <a:pPr algn="l" fontAlgn="t"/>
                      <a:r>
                        <a:rPr lang="ru-RU" sz="1050" b="0" i="0" u="none" strike="noStrike" dirty="0">
                          <a:solidFill>
                            <a:srgbClr val="000000"/>
                          </a:solidFill>
                          <a:effectLst/>
                          <a:latin typeface="Calibri" panose="020F0502020204030204" pitchFamily="34" charset="0"/>
                        </a:rPr>
                        <a:t>Доля обращений граждан, рассмотренных без нарушений установленных сроков, в общем количестве обращений граждан</a:t>
                      </a:r>
                    </a:p>
                  </a:txBody>
                  <a:tcPr marL="9525" marR="9525" marT="9525"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dirty="0" smtClean="0">
                          <a:solidFill>
                            <a:schemeClr val="tx1"/>
                          </a:solidFill>
                          <a:effectLst/>
                          <a:latin typeface="+mn-lt"/>
                          <a:ea typeface="+mn-ea"/>
                          <a:cs typeface="+mn-cs"/>
                        </a:rPr>
                        <a:t>Показатель муниципальной программы </a:t>
                      </a:r>
                    </a:p>
                  </a:txBody>
                  <a:tcPr marL="4704" marR="4704" marT="4704" marB="0" anchor="ctr"/>
                </a:tc>
                <a:tc>
                  <a:txBody>
                    <a:bodyPr/>
                    <a:lstStyle/>
                    <a:p>
                      <a:pPr algn="ctr" fontAlgn="ctr"/>
                      <a:r>
                        <a:rPr lang="ru-RU" sz="1050" b="0" i="0" u="none" strike="noStrike" dirty="0">
                          <a:solidFill>
                            <a:srgbClr val="000000"/>
                          </a:solidFill>
                          <a:effectLst/>
                          <a:latin typeface="Calibri" panose="020F0502020204030204" pitchFamily="34" charset="0"/>
                        </a:rPr>
                        <a:t>Процент</a:t>
                      </a:r>
                    </a:p>
                  </a:txBody>
                  <a:tcPr marL="9525" marR="9525" marT="9525" marB="0" anchor="ctr"/>
                </a:tc>
                <a:tc>
                  <a:txBody>
                    <a:bodyPr/>
                    <a:lstStyle/>
                    <a:p>
                      <a:pPr algn="ctr" fontAlgn="ctr"/>
                      <a:r>
                        <a:rPr lang="ru-RU" sz="1050" b="0" i="0" u="none" strike="noStrike" dirty="0">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dirty="0">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dirty="0">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dirty="0">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dirty="0">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dirty="0">
                          <a:solidFill>
                            <a:srgbClr val="000000"/>
                          </a:solidFill>
                          <a:effectLst/>
                          <a:latin typeface="Calibri" panose="020F0502020204030204" pitchFamily="34" charset="0"/>
                        </a:rPr>
                        <a:t>100</a:t>
                      </a:r>
                    </a:p>
                  </a:txBody>
                  <a:tcPr marL="9525" marR="9525" marT="9525" marB="0" anchor="ctr"/>
                </a:tc>
                <a:extLst>
                  <a:ext uri="{0D108BD9-81ED-4DB2-BD59-A6C34878D82A}">
                    <a16:rowId xmlns:a16="http://schemas.microsoft.com/office/drawing/2014/main" val="2987838211"/>
                  </a:ext>
                </a:extLst>
              </a:tr>
            </a:tbl>
          </a:graphicData>
        </a:graphic>
      </p:graphicFrame>
    </p:spTree>
    <p:extLst>
      <p:ext uri="{BB962C8B-B14F-4D97-AF65-F5344CB8AC3E}">
        <p14:creationId xmlns:p14="http://schemas.microsoft.com/office/powerpoint/2010/main" val="169814909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61</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48763D28-D322-4904-AB17-4F8EFD5F3C63}"/>
              </a:ext>
            </a:extLst>
          </p:cNvPr>
          <p:cNvGraphicFramePr>
            <a:graphicFrameLocks noGrp="1"/>
          </p:cNvGraphicFramePr>
          <p:nvPr>
            <p:ph idx="1"/>
            <p:extLst/>
          </p:nvPr>
        </p:nvGraphicFramePr>
        <p:xfrm>
          <a:off x="153910" y="966116"/>
          <a:ext cx="11615598" cy="4707586"/>
        </p:xfrm>
        <a:graphic>
          <a:graphicData uri="http://schemas.openxmlformats.org/drawingml/2006/table">
            <a:tbl>
              <a:tblPr>
                <a:tableStyleId>{5C22544A-7EE6-4342-B048-85BDC9FD1C3A}</a:tableStyleId>
              </a:tblPr>
              <a:tblGrid>
                <a:gridCol w="553651">
                  <a:extLst>
                    <a:ext uri="{9D8B030D-6E8A-4147-A177-3AD203B41FA5}">
                      <a16:colId xmlns:a16="http://schemas.microsoft.com/office/drawing/2014/main" val="746986614"/>
                    </a:ext>
                  </a:extLst>
                </a:gridCol>
                <a:gridCol w="3000789">
                  <a:extLst>
                    <a:ext uri="{9D8B030D-6E8A-4147-A177-3AD203B41FA5}">
                      <a16:colId xmlns:a16="http://schemas.microsoft.com/office/drawing/2014/main" val="3518967108"/>
                    </a:ext>
                  </a:extLst>
                </a:gridCol>
                <a:gridCol w="1129447">
                  <a:extLst>
                    <a:ext uri="{9D8B030D-6E8A-4147-A177-3AD203B41FA5}">
                      <a16:colId xmlns:a16="http://schemas.microsoft.com/office/drawing/2014/main" val="717336439"/>
                    </a:ext>
                  </a:extLst>
                </a:gridCol>
                <a:gridCol w="952280">
                  <a:extLst>
                    <a:ext uri="{9D8B030D-6E8A-4147-A177-3AD203B41FA5}">
                      <a16:colId xmlns:a16="http://schemas.microsoft.com/office/drawing/2014/main" val="16564001"/>
                    </a:ext>
                  </a:extLst>
                </a:gridCol>
                <a:gridCol w="952280">
                  <a:extLst>
                    <a:ext uri="{9D8B030D-6E8A-4147-A177-3AD203B41FA5}">
                      <a16:colId xmlns:a16="http://schemas.microsoft.com/office/drawing/2014/main" val="854827010"/>
                    </a:ext>
                  </a:extLst>
                </a:gridCol>
                <a:gridCol w="996571">
                  <a:extLst>
                    <a:ext uri="{9D8B030D-6E8A-4147-A177-3AD203B41FA5}">
                      <a16:colId xmlns:a16="http://schemas.microsoft.com/office/drawing/2014/main" val="7415912"/>
                    </a:ext>
                  </a:extLst>
                </a:gridCol>
                <a:gridCol w="974426">
                  <a:extLst>
                    <a:ext uri="{9D8B030D-6E8A-4147-A177-3AD203B41FA5}">
                      <a16:colId xmlns:a16="http://schemas.microsoft.com/office/drawing/2014/main" val="500630314"/>
                    </a:ext>
                  </a:extLst>
                </a:gridCol>
                <a:gridCol w="1074083">
                  <a:extLst>
                    <a:ext uri="{9D8B030D-6E8A-4147-A177-3AD203B41FA5}">
                      <a16:colId xmlns:a16="http://schemas.microsoft.com/office/drawing/2014/main" val="2226587755"/>
                    </a:ext>
                  </a:extLst>
                </a:gridCol>
                <a:gridCol w="974426">
                  <a:extLst>
                    <a:ext uri="{9D8B030D-6E8A-4147-A177-3AD203B41FA5}">
                      <a16:colId xmlns:a16="http://schemas.microsoft.com/office/drawing/2014/main" val="827587623"/>
                    </a:ext>
                  </a:extLst>
                </a:gridCol>
                <a:gridCol w="1007645">
                  <a:extLst>
                    <a:ext uri="{9D8B030D-6E8A-4147-A177-3AD203B41FA5}">
                      <a16:colId xmlns:a16="http://schemas.microsoft.com/office/drawing/2014/main" val="526442544"/>
                    </a:ext>
                  </a:extLst>
                </a:gridCol>
              </a:tblGrid>
              <a:tr h="200812">
                <a:tc>
                  <a:txBody>
                    <a:bodyPr/>
                    <a:lstStyle/>
                    <a:p>
                      <a:pPr algn="ctr" fontAlgn="ctr"/>
                      <a:r>
                        <a:rPr lang="ru-RU" sz="1050" u="none" strike="noStrike" dirty="0">
                          <a:solidFill>
                            <a:schemeClr val="tx1"/>
                          </a:solidFill>
                          <a:effectLst/>
                        </a:rPr>
                        <a:t>№ п/п</a:t>
                      </a:r>
                      <a:endParaRPr lang="ru-RU" sz="1050" b="0" i="0" u="none" strike="noStrike" dirty="0">
                        <a:solidFill>
                          <a:schemeClr val="tx1"/>
                        </a:solidFill>
                        <a:effectLst/>
                        <a:latin typeface="Arial" panose="020B0604020202020204" pitchFamily="34" charset="0"/>
                      </a:endParaRPr>
                    </a:p>
                  </a:txBody>
                  <a:tcPr marL="4273" marR="4273" marT="4273" marB="0" anchor="ctr"/>
                </a:tc>
                <a:tc>
                  <a:txBody>
                    <a:bodyPr/>
                    <a:lstStyle/>
                    <a:p>
                      <a:pPr algn="ctr" fontAlgn="ctr"/>
                      <a:r>
                        <a:rPr lang="ru-RU" sz="1050" u="none" strike="noStrike" dirty="0">
                          <a:effectLst/>
                        </a:rPr>
                        <a:t>Наименование муниципальной программы/подпрограммы/показателя</a:t>
                      </a:r>
                      <a:endParaRPr lang="ru-RU" sz="1050" b="0" i="0" u="none" strike="noStrike" dirty="0">
                        <a:solidFill>
                          <a:srgbClr val="000000"/>
                        </a:solidFill>
                        <a:effectLst/>
                        <a:latin typeface="Arial" panose="020B0604020202020204" pitchFamily="34" charset="0"/>
                      </a:endParaRPr>
                    </a:p>
                  </a:txBody>
                  <a:tcPr marL="4273" marR="4273" marT="4273" marB="0" anchor="ctr"/>
                </a:tc>
                <a:tc>
                  <a:txBody>
                    <a:bodyPr/>
                    <a:lstStyle/>
                    <a:p>
                      <a:pPr algn="ctr" fontAlgn="ctr"/>
                      <a:r>
                        <a:rPr lang="ru-RU" sz="1050" u="none" strike="noStrike" dirty="0" smtClean="0">
                          <a:effectLst/>
                        </a:rPr>
                        <a:t>Вид </a:t>
                      </a:r>
                      <a:r>
                        <a:rPr lang="ru-RU" sz="1050" u="none" strike="noStrike" dirty="0">
                          <a:effectLst/>
                        </a:rPr>
                        <a:t>показателя</a:t>
                      </a:r>
                      <a:endParaRPr lang="ru-RU" sz="1050" b="0" i="0" u="none" strike="noStrike" dirty="0">
                        <a:solidFill>
                          <a:srgbClr val="000000"/>
                        </a:solidFill>
                        <a:effectLst/>
                        <a:latin typeface="Arial" panose="020B0604020202020204" pitchFamily="34" charset="0"/>
                      </a:endParaRPr>
                    </a:p>
                  </a:txBody>
                  <a:tcPr marL="4273" marR="4273" marT="4273" marB="0" anchor="ctr"/>
                </a:tc>
                <a:tc>
                  <a:txBody>
                    <a:bodyPr/>
                    <a:lstStyle/>
                    <a:p>
                      <a:pPr algn="ctr" fontAlgn="ctr"/>
                      <a:r>
                        <a:rPr lang="ru-RU" sz="1050" u="none" strike="noStrike">
                          <a:effectLst/>
                        </a:rPr>
                        <a:t>Единица измерения</a:t>
                      </a:r>
                      <a:endParaRPr lang="ru-RU" sz="105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1050" u="none" strike="noStrike">
                          <a:effectLst/>
                        </a:rPr>
                        <a:t>Базовое значение</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dirty="0">
                          <a:effectLst/>
                        </a:rPr>
                        <a:t>Достигнутое </a:t>
                      </a:r>
                      <a:r>
                        <a:rPr lang="ru-RU" sz="1050" u="none" strike="noStrike" dirty="0" smtClean="0">
                          <a:effectLst/>
                        </a:rPr>
                        <a:t>2023 </a:t>
                      </a:r>
                      <a:r>
                        <a:rPr lang="ru-RU" sz="1050" u="none" strike="noStrike" dirty="0">
                          <a:effectLst/>
                        </a:rPr>
                        <a:t>года</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2024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2025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2026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2027 </a:t>
                      </a:r>
                      <a:r>
                        <a:rPr lang="ru-RU" sz="1050" b="0" i="0" u="none" strike="noStrike" kern="1200" dirty="0">
                          <a:solidFill>
                            <a:schemeClr val="tx1"/>
                          </a:solidFill>
                          <a:effectLst/>
                          <a:latin typeface="+mn-lt"/>
                          <a:ea typeface="+mn-ea"/>
                          <a:cs typeface="+mn-cs"/>
                        </a:rPr>
                        <a:t>год</a:t>
                      </a:r>
                    </a:p>
                  </a:txBody>
                  <a:tcPr marL="6562" marR="6562" marT="6562" marB="0" anchor="ctr"/>
                </a:tc>
                <a:extLst>
                  <a:ext uri="{0D108BD9-81ED-4DB2-BD59-A6C34878D82A}">
                    <a16:rowId xmlns:a16="http://schemas.microsoft.com/office/drawing/2014/main" val="3406739252"/>
                  </a:ext>
                </a:extLst>
              </a:tr>
              <a:tr h="181782">
                <a:tc>
                  <a:txBody>
                    <a:bodyPr/>
                    <a:lstStyle/>
                    <a:p>
                      <a:pPr algn="ctr" fontAlgn="ctr"/>
                      <a:r>
                        <a:rPr lang="ru-RU" sz="1050" b="0" i="0" u="none" strike="noStrike">
                          <a:solidFill>
                            <a:srgbClr val="000000"/>
                          </a:solidFill>
                          <a:effectLst/>
                          <a:latin typeface="Calibri" panose="020F0502020204030204" pitchFamily="34" charset="0"/>
                        </a:rPr>
                        <a:t>6.</a:t>
                      </a:r>
                    </a:p>
                  </a:txBody>
                  <a:tcPr marL="9525" marR="9525" marT="9525" marB="0" anchor="ctr"/>
                </a:tc>
                <a:tc>
                  <a:txBody>
                    <a:bodyPr/>
                    <a:lstStyle/>
                    <a:p>
                      <a:pPr algn="l" fontAlgn="t"/>
                      <a:r>
                        <a:rPr lang="ru-RU" sz="1050" b="0" i="0" u="none" strike="noStrike" dirty="0">
                          <a:solidFill>
                            <a:srgbClr val="000000"/>
                          </a:solidFill>
                          <a:effectLst/>
                          <a:latin typeface="Calibri" panose="020F0502020204030204" pitchFamily="34" charset="0"/>
                        </a:rPr>
                        <a:t>Доля производственного травматизма в общем количестве работников администрации</a:t>
                      </a:r>
                    </a:p>
                  </a:txBody>
                  <a:tcPr marL="9525" marR="9525" marT="9525"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smtClean="0">
                        <a:solidFill>
                          <a:schemeClr val="tx1"/>
                        </a:solidFill>
                        <a:effectLst/>
                        <a:latin typeface="+mn-lt"/>
                        <a:ea typeface="+mn-ea"/>
                        <a:cs typeface="+mn-cs"/>
                      </a:endParaRPr>
                    </a:p>
                  </a:txBody>
                  <a:tcPr marL="4273" marR="4273" marT="4273" marB="0" anchor="ctr"/>
                </a:tc>
                <a:tc>
                  <a:txBody>
                    <a:bodyPr/>
                    <a:lstStyle/>
                    <a:p>
                      <a:pPr algn="ctr" fontAlgn="ctr"/>
                      <a:r>
                        <a:rPr lang="ru-RU" sz="1050" b="0" i="0" u="none" strike="noStrike">
                          <a:solidFill>
                            <a:srgbClr val="000000"/>
                          </a:solidFill>
                          <a:effectLst/>
                          <a:latin typeface="Calibri" panose="020F0502020204030204" pitchFamily="34" charset="0"/>
                        </a:rPr>
                        <a:t>Процент</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0</a:t>
                      </a:r>
                    </a:p>
                  </a:txBody>
                  <a:tcPr marL="9525" marR="9525" marT="9525" marB="0" anchor="ctr"/>
                </a:tc>
                <a:extLst>
                  <a:ext uri="{0D108BD9-81ED-4DB2-BD59-A6C34878D82A}">
                    <a16:rowId xmlns:a16="http://schemas.microsoft.com/office/drawing/2014/main" val="4047826251"/>
                  </a:ext>
                </a:extLst>
              </a:tr>
              <a:tr h="101946">
                <a:tc>
                  <a:txBody>
                    <a:bodyPr/>
                    <a:lstStyle/>
                    <a:p>
                      <a:pPr algn="ctr" fontAlgn="ctr"/>
                      <a:r>
                        <a:rPr lang="ru-RU" sz="1050" b="0" i="0" u="none" strike="noStrike">
                          <a:solidFill>
                            <a:srgbClr val="000000"/>
                          </a:solidFill>
                          <a:effectLst/>
                          <a:latin typeface="Calibri" panose="020F0502020204030204" pitchFamily="34" charset="0"/>
                        </a:rPr>
                        <a:t>7.</a:t>
                      </a:r>
                    </a:p>
                  </a:txBody>
                  <a:tcPr marL="9525" marR="9525" marT="9525" marB="0" anchor="ctr"/>
                </a:tc>
                <a:tc>
                  <a:txBody>
                    <a:bodyPr/>
                    <a:lstStyle/>
                    <a:p>
                      <a:pPr algn="l" fontAlgn="t"/>
                      <a:r>
                        <a:rPr lang="ru-RU" sz="1050" b="0" i="0" u="none" strike="noStrike">
                          <a:solidFill>
                            <a:srgbClr val="000000"/>
                          </a:solidFill>
                          <a:effectLst/>
                          <a:latin typeface="Calibri" panose="020F0502020204030204" pitchFamily="34" charset="0"/>
                        </a:rPr>
                        <a:t>Доля выплаченных объемов денежного содержания, прочих и иных выплат от запланированных к выплате</a:t>
                      </a:r>
                    </a:p>
                  </a:txBody>
                  <a:tcPr marL="9525" marR="9525" marT="9525"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dirty="0" smtClean="0">
                          <a:solidFill>
                            <a:schemeClr val="tx1"/>
                          </a:solidFill>
                          <a:effectLst/>
                          <a:latin typeface="+mn-lt"/>
                          <a:ea typeface="+mn-ea"/>
                          <a:cs typeface="+mn-cs"/>
                        </a:rPr>
                        <a:t>Показатель муниципальной программы </a:t>
                      </a:r>
                    </a:p>
                  </a:txBody>
                  <a:tcPr marL="4273" marR="4273" marT="4273" marB="0" anchor="ctr"/>
                </a:tc>
                <a:tc>
                  <a:txBody>
                    <a:bodyPr/>
                    <a:lstStyle/>
                    <a:p>
                      <a:pPr algn="ctr" fontAlgn="ctr"/>
                      <a:r>
                        <a:rPr lang="ru-RU" sz="1050" b="0" i="0" u="none" strike="noStrike">
                          <a:solidFill>
                            <a:srgbClr val="000000"/>
                          </a:solidFill>
                          <a:effectLst/>
                          <a:latin typeface="Calibri" panose="020F0502020204030204" pitchFamily="34" charset="0"/>
                        </a:rPr>
                        <a:t>Процент</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extLst>
                  <a:ext uri="{0D108BD9-81ED-4DB2-BD59-A6C34878D82A}">
                    <a16:rowId xmlns:a16="http://schemas.microsoft.com/office/drawing/2014/main" val="1855870301"/>
                  </a:ext>
                </a:extLst>
              </a:tr>
              <a:tr h="363562">
                <a:tc>
                  <a:txBody>
                    <a:bodyPr/>
                    <a:lstStyle/>
                    <a:p>
                      <a:pPr algn="ctr" fontAlgn="ctr"/>
                      <a:r>
                        <a:rPr lang="ru-RU" sz="1050" b="0" i="0" u="none" strike="noStrike">
                          <a:solidFill>
                            <a:srgbClr val="000000"/>
                          </a:solidFill>
                          <a:effectLst/>
                          <a:latin typeface="Calibri" panose="020F0502020204030204" pitchFamily="34" charset="0"/>
                        </a:rPr>
                        <a:t>8.</a:t>
                      </a:r>
                    </a:p>
                  </a:txBody>
                  <a:tcPr marL="9525" marR="9525" marT="9525" marB="0" anchor="ctr"/>
                </a:tc>
                <a:tc>
                  <a:txBody>
                    <a:bodyPr/>
                    <a:lstStyle/>
                    <a:p>
                      <a:pPr algn="l" fontAlgn="t"/>
                      <a:r>
                        <a:rPr lang="ru-RU" sz="1050" b="0" i="0" u="none" strike="noStrike">
                          <a:solidFill>
                            <a:srgbClr val="000000"/>
                          </a:solidFill>
                          <a:effectLst/>
                          <a:latin typeface="Calibri" panose="020F0502020204030204" pitchFamily="34" charset="0"/>
                        </a:rPr>
                        <a:t>2023 Эффективность работы по взысканию задолженности по арендной плате за муниципальное имущество и землю</a:t>
                      </a:r>
                    </a:p>
                  </a:txBody>
                  <a:tcPr marL="9525" marR="9525" marT="9525" marB="0"/>
                </a:tc>
                <a:tc>
                  <a:txBody>
                    <a:bodyPr/>
                    <a:lstStyle/>
                    <a:p>
                      <a:pPr algn="ctr" fontAlgn="ctr"/>
                      <a:r>
                        <a:rPr lang="ru-RU" sz="1050" b="0" i="0" u="none" strike="noStrike" kern="1200" smtClean="0">
                          <a:solidFill>
                            <a:srgbClr val="000000"/>
                          </a:solidFill>
                          <a:effectLst/>
                          <a:latin typeface="Calibri" panose="020F0502020204030204" pitchFamily="34" charset="0"/>
                          <a:ea typeface="+mn-ea"/>
                          <a:cs typeface="+mn-cs"/>
                        </a:rPr>
                        <a:t>Целевые показатели (Отраслевой)</a:t>
                      </a:r>
                      <a:endParaRPr lang="ru-RU" sz="1050" b="0" i="0" u="none" strike="noStrike" kern="1200" dirty="0">
                        <a:solidFill>
                          <a:srgbClr val="000000"/>
                        </a:solidFill>
                        <a:effectLst/>
                        <a:latin typeface="Calibri" panose="020F0502020204030204" pitchFamily="34" charset="0"/>
                        <a:ea typeface="+mn-ea"/>
                        <a:cs typeface="+mn-cs"/>
                      </a:endParaRPr>
                    </a:p>
                  </a:txBody>
                  <a:tcPr marL="4273" marR="4273" marT="4273" marB="0" anchor="ctr"/>
                </a:tc>
                <a:tc>
                  <a:txBody>
                    <a:bodyPr/>
                    <a:lstStyle/>
                    <a:p>
                      <a:pPr algn="ctr" fontAlgn="ctr"/>
                      <a:r>
                        <a:rPr lang="ru-RU" sz="1050" b="0" i="0" u="none" strike="noStrike">
                          <a:solidFill>
                            <a:srgbClr val="000000"/>
                          </a:solidFill>
                          <a:effectLst/>
                          <a:latin typeface="Calibri" panose="020F0502020204030204" pitchFamily="34" charset="0"/>
                        </a:rPr>
                        <a:t>Процент</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extLst>
                  <a:ext uri="{0D108BD9-81ED-4DB2-BD59-A6C34878D82A}">
                    <a16:rowId xmlns:a16="http://schemas.microsoft.com/office/drawing/2014/main" val="1001622132"/>
                  </a:ext>
                </a:extLst>
              </a:tr>
              <a:tr h="200812">
                <a:tc>
                  <a:txBody>
                    <a:bodyPr/>
                    <a:lstStyle/>
                    <a:p>
                      <a:pPr algn="ctr" fontAlgn="ctr"/>
                      <a:r>
                        <a:rPr lang="ru-RU" sz="1050" b="0" i="0" u="none" strike="noStrike">
                          <a:solidFill>
                            <a:srgbClr val="000000"/>
                          </a:solidFill>
                          <a:effectLst/>
                          <a:latin typeface="Calibri" panose="020F0502020204030204" pitchFamily="34" charset="0"/>
                        </a:rPr>
                        <a:t>9.</a:t>
                      </a:r>
                    </a:p>
                  </a:txBody>
                  <a:tcPr marL="9525" marR="9525" marT="9525" marB="0" anchor="ctr"/>
                </a:tc>
                <a:tc>
                  <a:txBody>
                    <a:bodyPr/>
                    <a:lstStyle/>
                    <a:p>
                      <a:pPr algn="l" fontAlgn="t"/>
                      <a:r>
                        <a:rPr lang="ru-RU" sz="1050" b="0" i="0" u="none" strike="noStrike">
                          <a:solidFill>
                            <a:srgbClr val="000000"/>
                          </a:solidFill>
                          <a:effectLst/>
                          <a:latin typeface="Calibri" panose="020F0502020204030204" pitchFamily="34" charset="0"/>
                        </a:rPr>
                        <a:t>2023 Доля незарегистрированных объектов недвижимого имущества, вовлеченных в налоговый оборот по результатам МЗК</a:t>
                      </a:r>
                    </a:p>
                  </a:txBody>
                  <a:tcPr marL="9525" marR="9525" marT="9525" marB="0"/>
                </a:tc>
                <a:tc>
                  <a:txBody>
                    <a:bodyPr/>
                    <a:lstStyle/>
                    <a:p>
                      <a:pPr algn="ctr" fontAlgn="ctr"/>
                      <a:r>
                        <a:rPr lang="ru-RU" sz="1050" b="0" i="0" u="none" strike="noStrike" kern="1200" smtClean="0">
                          <a:solidFill>
                            <a:srgbClr val="000000"/>
                          </a:solidFill>
                          <a:effectLst/>
                          <a:latin typeface="Calibri" panose="020F0502020204030204" pitchFamily="34" charset="0"/>
                          <a:ea typeface="+mn-ea"/>
                          <a:cs typeface="+mn-cs"/>
                        </a:rPr>
                        <a:t>Целевые показатели (Отраслевой)</a:t>
                      </a:r>
                      <a:endParaRPr lang="ru-RU" sz="1050" b="0" i="0" u="none" strike="noStrike" kern="1200" dirty="0">
                        <a:solidFill>
                          <a:srgbClr val="000000"/>
                        </a:solidFill>
                        <a:effectLst/>
                        <a:latin typeface="Calibri" panose="020F0502020204030204" pitchFamily="34" charset="0"/>
                        <a:ea typeface="+mn-ea"/>
                        <a:cs typeface="+mn-cs"/>
                      </a:endParaRPr>
                    </a:p>
                  </a:txBody>
                  <a:tcPr marL="4273" marR="4273" marT="4273" marB="0" anchor="ctr"/>
                </a:tc>
                <a:tc>
                  <a:txBody>
                    <a:bodyPr/>
                    <a:lstStyle/>
                    <a:p>
                      <a:pPr algn="ctr" fontAlgn="ctr"/>
                      <a:r>
                        <a:rPr lang="ru-RU" sz="1050" b="0" i="0" u="none" strike="noStrike">
                          <a:solidFill>
                            <a:srgbClr val="000000"/>
                          </a:solidFill>
                          <a:effectLst/>
                          <a:latin typeface="Calibri" panose="020F0502020204030204" pitchFamily="34" charset="0"/>
                        </a:rPr>
                        <a:t>Процент</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90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90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90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90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90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90</a:t>
                      </a:r>
                    </a:p>
                  </a:txBody>
                  <a:tcPr marL="9525" marR="9525" marT="9525" marB="0" anchor="ctr"/>
                </a:tc>
                <a:extLst>
                  <a:ext uri="{0D108BD9-81ED-4DB2-BD59-A6C34878D82A}">
                    <a16:rowId xmlns:a16="http://schemas.microsoft.com/office/drawing/2014/main" val="1132150478"/>
                  </a:ext>
                </a:extLst>
              </a:tr>
              <a:tr h="398545">
                <a:tc>
                  <a:txBody>
                    <a:bodyPr/>
                    <a:lstStyle/>
                    <a:p>
                      <a:pPr algn="ctr" fontAlgn="ctr"/>
                      <a:r>
                        <a:rPr lang="ru-RU" sz="1050" b="0" i="0" u="none" strike="noStrike">
                          <a:solidFill>
                            <a:srgbClr val="000000"/>
                          </a:solidFill>
                          <a:effectLst/>
                          <a:latin typeface="Calibri" panose="020F0502020204030204" pitchFamily="34" charset="0"/>
                        </a:rPr>
                        <a:t>10.</a:t>
                      </a:r>
                    </a:p>
                  </a:txBody>
                  <a:tcPr marL="9525" marR="9525" marT="9525" marB="0" anchor="ctr"/>
                </a:tc>
                <a:tc>
                  <a:txBody>
                    <a:bodyPr/>
                    <a:lstStyle/>
                    <a:p>
                      <a:pPr algn="l" fontAlgn="t"/>
                      <a:r>
                        <a:rPr lang="ru-RU" sz="1050" b="0" i="0" u="none" strike="noStrike">
                          <a:solidFill>
                            <a:srgbClr val="000000"/>
                          </a:solidFill>
                          <a:effectLst/>
                          <a:latin typeface="Calibri" panose="020F0502020204030204" pitchFamily="34" charset="0"/>
                        </a:rPr>
                        <a:t>2023 Эффективность работы по расторжению договоров аренды земельных участков и размещению на Инвестиционном портале Московской области</a:t>
                      </a:r>
                    </a:p>
                  </a:txBody>
                  <a:tcPr marL="9525" marR="9525" marT="9525" marB="0"/>
                </a:tc>
                <a:tc>
                  <a:txBody>
                    <a:bodyPr/>
                    <a:lstStyle/>
                    <a:p>
                      <a:pPr algn="ctr" fontAlgn="ctr"/>
                      <a:r>
                        <a:rPr lang="ru-RU" sz="1050" b="0" i="0" u="none" strike="noStrike" kern="1200" smtClean="0">
                          <a:solidFill>
                            <a:srgbClr val="000000"/>
                          </a:solidFill>
                          <a:effectLst/>
                          <a:latin typeface="Calibri" panose="020F0502020204030204" pitchFamily="34" charset="0"/>
                          <a:ea typeface="+mn-ea"/>
                          <a:cs typeface="+mn-cs"/>
                        </a:rPr>
                        <a:t>Целевые показатели (Отраслевой)</a:t>
                      </a:r>
                      <a:endParaRPr lang="ru-RU" sz="1050" b="0" i="0" u="none" strike="noStrike" kern="1200" dirty="0">
                        <a:solidFill>
                          <a:srgbClr val="000000"/>
                        </a:solidFill>
                        <a:effectLst/>
                        <a:latin typeface="Calibri" panose="020F0502020204030204" pitchFamily="34" charset="0"/>
                        <a:ea typeface="+mn-ea"/>
                        <a:cs typeface="+mn-cs"/>
                      </a:endParaRPr>
                    </a:p>
                  </a:txBody>
                  <a:tcPr marL="4273" marR="4273" marT="4273" marB="0" anchor="ctr"/>
                </a:tc>
                <a:tc>
                  <a:txBody>
                    <a:bodyPr/>
                    <a:lstStyle/>
                    <a:p>
                      <a:pPr algn="ctr" fontAlgn="ctr"/>
                      <a:r>
                        <a:rPr lang="ru-RU" sz="1050" b="0" i="0" u="none" strike="noStrike" dirty="0">
                          <a:solidFill>
                            <a:srgbClr val="000000"/>
                          </a:solidFill>
                          <a:effectLst/>
                          <a:latin typeface="Calibri" panose="020F0502020204030204" pitchFamily="34" charset="0"/>
                        </a:rPr>
                        <a:t>балл</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extLst>
                  <a:ext uri="{0D108BD9-81ED-4DB2-BD59-A6C34878D82A}">
                    <a16:rowId xmlns:a16="http://schemas.microsoft.com/office/drawing/2014/main" val="886868341"/>
                  </a:ext>
                </a:extLst>
              </a:tr>
              <a:tr h="200812">
                <a:tc>
                  <a:txBody>
                    <a:bodyPr/>
                    <a:lstStyle/>
                    <a:p>
                      <a:pPr algn="ctr" fontAlgn="ctr"/>
                      <a:r>
                        <a:rPr lang="ru-RU" sz="1050" b="0" i="0" u="none" strike="noStrike">
                          <a:solidFill>
                            <a:srgbClr val="000000"/>
                          </a:solidFill>
                          <a:effectLst/>
                          <a:latin typeface="Calibri" panose="020F0502020204030204" pitchFamily="34" charset="0"/>
                        </a:rPr>
                        <a:t>11.</a:t>
                      </a:r>
                    </a:p>
                  </a:txBody>
                  <a:tcPr marL="9525" marR="9525" marT="9525" marB="0" anchor="ctr"/>
                </a:tc>
                <a:tc>
                  <a:txBody>
                    <a:bodyPr/>
                    <a:lstStyle/>
                    <a:p>
                      <a:pPr algn="l" fontAlgn="t"/>
                      <a:r>
                        <a:rPr lang="ru-RU" sz="1050" b="0" i="0" u="none" strike="noStrike">
                          <a:solidFill>
                            <a:srgbClr val="000000"/>
                          </a:solidFill>
                          <a:effectLst/>
                          <a:latin typeface="Calibri" panose="020F0502020204030204" pitchFamily="34" charset="0"/>
                        </a:rPr>
                        <a:t>2023 Проверка использования земель</a:t>
                      </a:r>
                    </a:p>
                  </a:txBody>
                  <a:tcPr marL="9525" marR="9525" marT="9525" marB="0"/>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Целевые показатели (Отраслевой)</a:t>
                      </a:r>
                      <a:endParaRPr lang="ru-RU" sz="1050" b="0" i="0" u="none" strike="noStrike" kern="1200" dirty="0">
                        <a:solidFill>
                          <a:srgbClr val="000000"/>
                        </a:solidFill>
                        <a:effectLst/>
                        <a:latin typeface="Calibri" panose="020F0502020204030204" pitchFamily="34" charset="0"/>
                        <a:ea typeface="+mn-ea"/>
                        <a:cs typeface="+mn-cs"/>
                      </a:endParaRPr>
                    </a:p>
                  </a:txBody>
                  <a:tcPr marL="4273" marR="4273" marT="4273" marB="0" anchor="ctr"/>
                </a:tc>
                <a:tc>
                  <a:txBody>
                    <a:bodyPr/>
                    <a:lstStyle/>
                    <a:p>
                      <a:pPr algn="ctr" fontAlgn="ctr"/>
                      <a:r>
                        <a:rPr lang="ru-RU" sz="1050" b="0" i="0" u="none" strike="noStrike">
                          <a:solidFill>
                            <a:srgbClr val="000000"/>
                          </a:solidFill>
                          <a:effectLst/>
                          <a:latin typeface="Calibri" panose="020F0502020204030204" pitchFamily="34" charset="0"/>
                        </a:rPr>
                        <a:t>Процент</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extLst>
                  <a:ext uri="{0D108BD9-81ED-4DB2-BD59-A6C34878D82A}">
                    <a16:rowId xmlns:a16="http://schemas.microsoft.com/office/drawing/2014/main" val="3230824872"/>
                  </a:ext>
                </a:extLst>
              </a:tr>
              <a:tr h="363562">
                <a:tc>
                  <a:txBody>
                    <a:bodyPr/>
                    <a:lstStyle/>
                    <a:p>
                      <a:pPr algn="ctr" fontAlgn="ctr"/>
                      <a:r>
                        <a:rPr lang="ru-RU" sz="1050" b="0" i="0" u="none" strike="noStrike">
                          <a:solidFill>
                            <a:srgbClr val="000000"/>
                          </a:solidFill>
                          <a:effectLst/>
                          <a:latin typeface="Calibri" panose="020F0502020204030204" pitchFamily="34" charset="0"/>
                        </a:rPr>
                        <a:t>12.</a:t>
                      </a:r>
                    </a:p>
                  </a:txBody>
                  <a:tcPr marL="9525" marR="9525" marT="9525" marB="0" anchor="ctr"/>
                </a:tc>
                <a:tc>
                  <a:txBody>
                    <a:bodyPr/>
                    <a:lstStyle/>
                    <a:p>
                      <a:pPr algn="l" fontAlgn="t"/>
                      <a:r>
                        <a:rPr lang="ru-RU" sz="1050" b="0" i="0" u="none" strike="noStrike">
                          <a:solidFill>
                            <a:srgbClr val="000000"/>
                          </a:solidFill>
                          <a:effectLst/>
                          <a:latin typeface="Calibri" panose="020F0502020204030204" pitchFamily="34" charset="0"/>
                        </a:rPr>
                        <a:t>Заключение контракта на получение официальной статистической информации</a:t>
                      </a:r>
                    </a:p>
                  </a:txBody>
                  <a:tcPr marL="9525" marR="9525" marT="9525"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smtClean="0">
                        <a:solidFill>
                          <a:schemeClr val="tx1"/>
                        </a:solidFill>
                        <a:effectLst/>
                        <a:latin typeface="+mn-lt"/>
                        <a:ea typeface="+mn-ea"/>
                        <a:cs typeface="+mn-cs"/>
                      </a:endParaRPr>
                    </a:p>
                  </a:txBody>
                  <a:tcPr marL="4273" marR="4273" marT="4273" marB="0" anchor="ctr"/>
                </a:tc>
                <a:tc>
                  <a:txBody>
                    <a:bodyPr/>
                    <a:lstStyle/>
                    <a:p>
                      <a:pPr algn="ctr" fontAlgn="ctr"/>
                      <a:r>
                        <a:rPr lang="ru-RU" sz="1050" b="0" i="0" u="none" strike="noStrike">
                          <a:solidFill>
                            <a:srgbClr val="000000"/>
                          </a:solidFill>
                          <a:effectLst/>
                          <a:latin typeface="Calibri" panose="020F0502020204030204" pitchFamily="34" charset="0"/>
                        </a:rPr>
                        <a:t>Единица</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a:t>
                      </a:r>
                    </a:p>
                  </a:txBody>
                  <a:tcPr marL="9525" marR="9525" marT="9525" marB="0" anchor="ctr"/>
                </a:tc>
                <a:extLst>
                  <a:ext uri="{0D108BD9-81ED-4DB2-BD59-A6C34878D82A}">
                    <a16:rowId xmlns:a16="http://schemas.microsoft.com/office/drawing/2014/main" val="565610954"/>
                  </a:ext>
                </a:extLst>
              </a:tr>
              <a:tr h="299678">
                <a:tc>
                  <a:txBody>
                    <a:bodyPr/>
                    <a:lstStyle/>
                    <a:p>
                      <a:pPr algn="ctr" fontAlgn="ctr"/>
                      <a:r>
                        <a:rPr lang="ru-RU" sz="1050" b="0" i="0" u="none" strike="noStrike">
                          <a:solidFill>
                            <a:srgbClr val="000000"/>
                          </a:solidFill>
                          <a:effectLst/>
                          <a:latin typeface="Calibri" panose="020F0502020204030204" pitchFamily="34" charset="0"/>
                        </a:rPr>
                        <a:t>13.</a:t>
                      </a:r>
                    </a:p>
                  </a:txBody>
                  <a:tcPr marL="9525" marR="9525" marT="9525" marB="0" anchor="ctr"/>
                </a:tc>
                <a:tc>
                  <a:txBody>
                    <a:bodyPr/>
                    <a:lstStyle/>
                    <a:p>
                      <a:pPr algn="l" fontAlgn="t"/>
                      <a:r>
                        <a:rPr lang="ru-RU" sz="1050" b="0" i="0" u="none" strike="noStrike" dirty="0">
                          <a:solidFill>
                            <a:srgbClr val="000000"/>
                          </a:solidFill>
                          <a:effectLst/>
                          <a:latin typeface="Calibri" panose="020F0502020204030204" pitchFamily="34" charset="0"/>
                        </a:rPr>
                        <a:t>Обеспечение поступлений налоговых и неналоговых доходов в бюджет городского округа Долгопрудный на уровне утвержденных плановых назначений</a:t>
                      </a:r>
                    </a:p>
                  </a:txBody>
                  <a:tcPr marL="9525" marR="9525" marT="9525"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dirty="0" smtClean="0">
                          <a:solidFill>
                            <a:schemeClr val="tx1"/>
                          </a:solidFill>
                          <a:effectLst/>
                          <a:latin typeface="+mn-lt"/>
                          <a:ea typeface="+mn-ea"/>
                          <a:cs typeface="+mn-cs"/>
                        </a:rPr>
                        <a:t>Показатель муниципальной программы </a:t>
                      </a:r>
                    </a:p>
                  </a:txBody>
                  <a:tcPr marL="4273" marR="4273" marT="4273" marB="0" anchor="ctr"/>
                </a:tc>
                <a:tc>
                  <a:txBody>
                    <a:bodyPr/>
                    <a:lstStyle/>
                    <a:p>
                      <a:pPr algn="ctr" fontAlgn="ctr"/>
                      <a:r>
                        <a:rPr lang="ru-RU" sz="1050" b="0" i="0" u="none" strike="noStrike">
                          <a:solidFill>
                            <a:srgbClr val="000000"/>
                          </a:solidFill>
                          <a:effectLst/>
                          <a:latin typeface="Calibri" panose="020F0502020204030204" pitchFamily="34" charset="0"/>
                        </a:rPr>
                        <a:t>Процент</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100,0</a:t>
                      </a:r>
                    </a:p>
                  </a:txBody>
                  <a:tcPr marL="9525" marR="9525" marT="9525" marB="0" anchor="ctr"/>
                </a:tc>
                <a:tc>
                  <a:txBody>
                    <a:bodyPr/>
                    <a:lstStyle/>
                    <a:p>
                      <a:pPr algn="ctr" fontAlgn="ctr"/>
                      <a:r>
                        <a:rPr lang="ru-RU" sz="1050" b="0" i="0" u="none" strike="noStrike" dirty="0">
                          <a:solidFill>
                            <a:srgbClr val="000000"/>
                          </a:solidFill>
                          <a:effectLst/>
                          <a:latin typeface="Calibri" panose="020F0502020204030204" pitchFamily="34" charset="0"/>
                        </a:rPr>
                        <a:t>100,0</a:t>
                      </a:r>
                    </a:p>
                  </a:txBody>
                  <a:tcPr marL="9525" marR="9525" marT="9525" marB="0" anchor="ctr"/>
                </a:tc>
                <a:extLst>
                  <a:ext uri="{0D108BD9-81ED-4DB2-BD59-A6C34878D82A}">
                    <a16:rowId xmlns:a16="http://schemas.microsoft.com/office/drawing/2014/main" val="2135784579"/>
                  </a:ext>
                </a:extLst>
              </a:tr>
            </a:tbl>
          </a:graphicData>
        </a:graphic>
      </p:graphicFrame>
    </p:spTree>
    <p:extLst>
      <p:ext uri="{BB962C8B-B14F-4D97-AF65-F5344CB8AC3E}">
        <p14:creationId xmlns:p14="http://schemas.microsoft.com/office/powerpoint/2010/main" val="224617938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62</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A0D6F408-8A50-44C6-9805-9F6F8033DB94}"/>
              </a:ext>
            </a:extLst>
          </p:cNvPr>
          <p:cNvGraphicFramePr>
            <a:graphicFrameLocks noGrp="1"/>
          </p:cNvGraphicFramePr>
          <p:nvPr>
            <p:ph idx="1"/>
            <p:extLst/>
          </p:nvPr>
        </p:nvGraphicFramePr>
        <p:xfrm>
          <a:off x="262549" y="887240"/>
          <a:ext cx="11579383" cy="4391691"/>
        </p:xfrm>
        <a:graphic>
          <a:graphicData uri="http://schemas.openxmlformats.org/drawingml/2006/table">
            <a:tbl>
              <a:tblPr>
                <a:tableStyleId>{5C22544A-7EE6-4342-B048-85BDC9FD1C3A}</a:tableStyleId>
              </a:tblPr>
              <a:tblGrid>
                <a:gridCol w="551925">
                  <a:extLst>
                    <a:ext uri="{9D8B030D-6E8A-4147-A177-3AD203B41FA5}">
                      <a16:colId xmlns:a16="http://schemas.microsoft.com/office/drawing/2014/main" val="3961274246"/>
                    </a:ext>
                  </a:extLst>
                </a:gridCol>
                <a:gridCol w="2991433">
                  <a:extLst>
                    <a:ext uri="{9D8B030D-6E8A-4147-A177-3AD203B41FA5}">
                      <a16:colId xmlns:a16="http://schemas.microsoft.com/office/drawing/2014/main" val="474040565"/>
                    </a:ext>
                  </a:extLst>
                </a:gridCol>
                <a:gridCol w="1125926">
                  <a:extLst>
                    <a:ext uri="{9D8B030D-6E8A-4147-A177-3AD203B41FA5}">
                      <a16:colId xmlns:a16="http://schemas.microsoft.com/office/drawing/2014/main" val="3981792935"/>
                    </a:ext>
                  </a:extLst>
                </a:gridCol>
                <a:gridCol w="949311">
                  <a:extLst>
                    <a:ext uri="{9D8B030D-6E8A-4147-A177-3AD203B41FA5}">
                      <a16:colId xmlns:a16="http://schemas.microsoft.com/office/drawing/2014/main" val="757544979"/>
                    </a:ext>
                  </a:extLst>
                </a:gridCol>
                <a:gridCol w="949311">
                  <a:extLst>
                    <a:ext uri="{9D8B030D-6E8A-4147-A177-3AD203B41FA5}">
                      <a16:colId xmlns:a16="http://schemas.microsoft.com/office/drawing/2014/main" val="1953031697"/>
                    </a:ext>
                  </a:extLst>
                </a:gridCol>
                <a:gridCol w="993464">
                  <a:extLst>
                    <a:ext uri="{9D8B030D-6E8A-4147-A177-3AD203B41FA5}">
                      <a16:colId xmlns:a16="http://schemas.microsoft.com/office/drawing/2014/main" val="859758842"/>
                    </a:ext>
                  </a:extLst>
                </a:gridCol>
                <a:gridCol w="971388">
                  <a:extLst>
                    <a:ext uri="{9D8B030D-6E8A-4147-A177-3AD203B41FA5}">
                      <a16:colId xmlns:a16="http://schemas.microsoft.com/office/drawing/2014/main" val="2577074884"/>
                    </a:ext>
                  </a:extLst>
                </a:gridCol>
                <a:gridCol w="1070734">
                  <a:extLst>
                    <a:ext uri="{9D8B030D-6E8A-4147-A177-3AD203B41FA5}">
                      <a16:colId xmlns:a16="http://schemas.microsoft.com/office/drawing/2014/main" val="3534765993"/>
                    </a:ext>
                  </a:extLst>
                </a:gridCol>
                <a:gridCol w="971388">
                  <a:extLst>
                    <a:ext uri="{9D8B030D-6E8A-4147-A177-3AD203B41FA5}">
                      <a16:colId xmlns:a16="http://schemas.microsoft.com/office/drawing/2014/main" val="3679049624"/>
                    </a:ext>
                  </a:extLst>
                </a:gridCol>
                <a:gridCol w="1004503">
                  <a:extLst>
                    <a:ext uri="{9D8B030D-6E8A-4147-A177-3AD203B41FA5}">
                      <a16:colId xmlns:a16="http://schemas.microsoft.com/office/drawing/2014/main" val="113549904"/>
                    </a:ext>
                  </a:extLst>
                </a:gridCol>
              </a:tblGrid>
              <a:tr h="431197">
                <a:tc>
                  <a:txBody>
                    <a:bodyPr/>
                    <a:lstStyle/>
                    <a:p>
                      <a:pPr algn="ctr" fontAlgn="ctr"/>
                      <a:r>
                        <a:rPr lang="ru-RU" sz="1100" u="none" strike="noStrike" dirty="0">
                          <a:solidFill>
                            <a:schemeClr val="tx1"/>
                          </a:solidFill>
                          <a:effectLst/>
                        </a:rPr>
                        <a:t>№ п/п</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Наименование муниципальной программы/подпрограммы/показателя</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smtClean="0">
                          <a:effectLst/>
                        </a:rPr>
                        <a:t>Вид </a:t>
                      </a:r>
                      <a:r>
                        <a:rPr lang="ru-RU" sz="1100" u="none" strike="noStrike" dirty="0">
                          <a:effectLst/>
                        </a:rPr>
                        <a:t>показателя</a:t>
                      </a:r>
                      <a:endParaRPr lang="ru-RU" sz="11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Единица измерения</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Базовое значение</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effectLst/>
                        </a:rPr>
                        <a:t>Достигнутое </a:t>
                      </a:r>
                      <a:r>
                        <a:rPr lang="ru-RU" sz="1100" u="none" strike="noStrike" dirty="0" smtClean="0">
                          <a:effectLst/>
                        </a:rPr>
                        <a:t>2023 </a:t>
                      </a:r>
                      <a:r>
                        <a:rPr lang="ru-RU" sz="1100" u="none" strike="noStrike" dirty="0">
                          <a:effectLst/>
                        </a:rPr>
                        <a:t>года</a:t>
                      </a:r>
                      <a:endParaRPr lang="ru-RU" sz="11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2024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2025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2026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2027 </a:t>
                      </a:r>
                      <a:r>
                        <a:rPr lang="ru-RU" sz="1050" b="0" i="0" u="none" strike="noStrike" kern="1200" dirty="0">
                          <a:solidFill>
                            <a:schemeClr val="tx1"/>
                          </a:solidFill>
                          <a:effectLst/>
                          <a:latin typeface="+mn-lt"/>
                          <a:ea typeface="+mn-ea"/>
                          <a:cs typeface="+mn-cs"/>
                        </a:rPr>
                        <a:t>год</a:t>
                      </a:r>
                    </a:p>
                  </a:txBody>
                  <a:tcPr marL="6562" marR="6562" marT="6562" marB="0" anchor="ctr"/>
                </a:tc>
                <a:extLst>
                  <a:ext uri="{0D108BD9-81ED-4DB2-BD59-A6C34878D82A}">
                    <a16:rowId xmlns:a16="http://schemas.microsoft.com/office/drawing/2014/main" val="2927071079"/>
                  </a:ext>
                </a:extLst>
              </a:tr>
              <a:tr h="428917">
                <a:tc>
                  <a:txBody>
                    <a:bodyPr/>
                    <a:lstStyle/>
                    <a:p>
                      <a:pPr algn="ctr" fontAlgn="ctr"/>
                      <a:r>
                        <a:rPr lang="ru-RU" sz="1050" b="0" i="0" u="none" strike="noStrike">
                          <a:solidFill>
                            <a:srgbClr val="000000"/>
                          </a:solidFill>
                          <a:effectLst/>
                          <a:latin typeface="Calibri" panose="020F0502020204030204" pitchFamily="34" charset="0"/>
                        </a:rPr>
                        <a:t>14.</a:t>
                      </a:r>
                    </a:p>
                  </a:txBody>
                  <a:tcPr marL="9525" marR="9525" marT="9525" marB="0" anchor="ctr"/>
                </a:tc>
                <a:tc>
                  <a:txBody>
                    <a:bodyPr/>
                    <a:lstStyle/>
                    <a:p>
                      <a:pPr algn="l" fontAlgn="t"/>
                      <a:r>
                        <a:rPr lang="ru-RU" sz="1050" b="0" i="0" u="none" strike="noStrike" dirty="0">
                          <a:solidFill>
                            <a:srgbClr val="000000"/>
                          </a:solidFill>
                          <a:effectLst/>
                          <a:latin typeface="Calibri" panose="020F0502020204030204" pitchFamily="34" charset="0"/>
                        </a:rPr>
                        <a:t>2023 Прирост земельного налога</a:t>
                      </a:r>
                    </a:p>
                  </a:txBody>
                  <a:tcPr marL="9525" marR="9525" marT="9525"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100" b="0" i="0" u="none" strike="noStrike" kern="1200" dirty="0" smtClean="0">
                          <a:solidFill>
                            <a:srgbClr val="000000"/>
                          </a:solidFill>
                          <a:effectLst/>
                          <a:latin typeface="Calibri" panose="020F0502020204030204" pitchFamily="34" charset="0"/>
                          <a:ea typeface="+mn-ea"/>
                          <a:cs typeface="+mn-cs"/>
                        </a:rPr>
                        <a:t>Целевые показатели (Указ Президента РФ)</a:t>
                      </a:r>
                    </a:p>
                  </a:txBody>
                  <a:tcPr marL="6562" marR="6562" marT="6562" marB="0" anchor="ctr"/>
                </a:tc>
                <a:tc>
                  <a:txBody>
                    <a:bodyPr/>
                    <a:lstStyle/>
                    <a:p>
                      <a:pPr algn="ctr" fontAlgn="ctr"/>
                      <a:r>
                        <a:rPr lang="ru-RU" sz="1050" b="0" i="0" u="none" strike="noStrike">
                          <a:solidFill>
                            <a:srgbClr val="000000"/>
                          </a:solidFill>
                          <a:effectLst/>
                          <a:latin typeface="Calibri" panose="020F0502020204030204" pitchFamily="34" charset="0"/>
                        </a:rPr>
                        <a:t>Процент</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extLst>
                  <a:ext uri="{0D108BD9-81ED-4DB2-BD59-A6C34878D82A}">
                    <a16:rowId xmlns:a16="http://schemas.microsoft.com/office/drawing/2014/main" val="3609497033"/>
                  </a:ext>
                </a:extLst>
              </a:tr>
              <a:tr h="643376">
                <a:tc>
                  <a:txBody>
                    <a:bodyPr/>
                    <a:lstStyle/>
                    <a:p>
                      <a:pPr algn="ctr" fontAlgn="ctr"/>
                      <a:r>
                        <a:rPr lang="ru-RU" sz="1050" b="0" i="0" u="none" strike="noStrike">
                          <a:solidFill>
                            <a:srgbClr val="000000"/>
                          </a:solidFill>
                          <a:effectLst/>
                          <a:latin typeface="Calibri" panose="020F0502020204030204" pitchFamily="34" charset="0"/>
                        </a:rPr>
                        <a:t>15.</a:t>
                      </a:r>
                    </a:p>
                  </a:txBody>
                  <a:tcPr marL="9525" marR="9525" marT="9525" marB="0" anchor="ctr"/>
                </a:tc>
                <a:tc>
                  <a:txBody>
                    <a:bodyPr/>
                    <a:lstStyle/>
                    <a:p>
                      <a:pPr algn="l" fontAlgn="t"/>
                      <a:r>
                        <a:rPr lang="ru-RU" sz="1050" b="0" i="0" u="none" strike="noStrike">
                          <a:solidFill>
                            <a:srgbClr val="000000"/>
                          </a:solidFill>
                          <a:effectLst/>
                          <a:latin typeface="Calibri" panose="020F0502020204030204" pitchFamily="34" charset="0"/>
                        </a:rPr>
                        <a:t>Доля    проведенных    процедур    закупок   в   общем   количестве   запланированных   процедур закупок</a:t>
                      </a:r>
                    </a:p>
                  </a:txBody>
                  <a:tcPr marL="9525" marR="9525" marT="9525"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smtClean="0">
                        <a:solidFill>
                          <a:schemeClr val="tx1"/>
                        </a:solidFill>
                        <a:effectLst/>
                        <a:latin typeface="+mn-lt"/>
                        <a:ea typeface="+mn-ea"/>
                        <a:cs typeface="+mn-cs"/>
                      </a:endParaRPr>
                    </a:p>
                  </a:txBody>
                  <a:tcPr marL="6562" marR="6562" marT="6562" marB="0" anchor="ctr"/>
                </a:tc>
                <a:tc>
                  <a:txBody>
                    <a:bodyPr/>
                    <a:lstStyle/>
                    <a:p>
                      <a:pPr algn="ctr" fontAlgn="ctr"/>
                      <a:r>
                        <a:rPr lang="ru-RU" sz="1050" b="0" i="0" u="none" strike="noStrike">
                          <a:solidFill>
                            <a:srgbClr val="000000"/>
                          </a:solidFill>
                          <a:effectLst/>
                          <a:latin typeface="Calibri" panose="020F0502020204030204" pitchFamily="34" charset="0"/>
                        </a:rPr>
                        <a:t>Процент</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extLst>
                  <a:ext uri="{0D108BD9-81ED-4DB2-BD59-A6C34878D82A}">
                    <a16:rowId xmlns:a16="http://schemas.microsoft.com/office/drawing/2014/main" val="616263926"/>
                  </a:ext>
                </a:extLst>
              </a:tr>
              <a:tr h="643376">
                <a:tc>
                  <a:txBody>
                    <a:bodyPr/>
                    <a:lstStyle/>
                    <a:p>
                      <a:pPr algn="ctr" fontAlgn="ctr"/>
                      <a:r>
                        <a:rPr lang="ru-RU" sz="1050" b="0" i="0" u="none" strike="noStrike">
                          <a:solidFill>
                            <a:srgbClr val="000000"/>
                          </a:solidFill>
                          <a:effectLst/>
                          <a:latin typeface="Calibri" panose="020F0502020204030204" pitchFamily="34" charset="0"/>
                        </a:rPr>
                        <a:t>16.</a:t>
                      </a:r>
                    </a:p>
                  </a:txBody>
                  <a:tcPr marL="9525" marR="9525" marT="9525" marB="0" anchor="ctr"/>
                </a:tc>
                <a:tc>
                  <a:txBody>
                    <a:bodyPr/>
                    <a:lstStyle/>
                    <a:p>
                      <a:pPr algn="l" fontAlgn="t"/>
                      <a:r>
                        <a:rPr lang="ru-RU" sz="1050" b="0" i="0" u="none" strike="noStrike" dirty="0">
                          <a:solidFill>
                            <a:srgbClr val="000000"/>
                          </a:solidFill>
                          <a:effectLst/>
                          <a:latin typeface="Calibri" panose="020F0502020204030204" pitchFamily="34" charset="0"/>
                        </a:rPr>
                        <a:t>Доля уплаченных взносов в общем количестве от запланированных к уплате</a:t>
                      </a:r>
                    </a:p>
                  </a:txBody>
                  <a:tcPr marL="9525" marR="9525" marT="9525"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dirty="0" smtClean="0">
                          <a:solidFill>
                            <a:schemeClr val="tx1"/>
                          </a:solidFill>
                          <a:effectLst/>
                          <a:latin typeface="+mn-lt"/>
                          <a:ea typeface="+mn-ea"/>
                          <a:cs typeface="+mn-cs"/>
                        </a:rPr>
                        <a:t>Показатель муниципальной программы </a:t>
                      </a:r>
                    </a:p>
                  </a:txBody>
                  <a:tcPr marL="6562" marR="6562" marT="6562" marB="0" anchor="ctr"/>
                </a:tc>
                <a:tc>
                  <a:txBody>
                    <a:bodyPr/>
                    <a:lstStyle/>
                    <a:p>
                      <a:pPr algn="ctr" fontAlgn="ctr"/>
                      <a:r>
                        <a:rPr lang="ru-RU" sz="1050" b="0" i="0" u="none" strike="noStrike">
                          <a:solidFill>
                            <a:srgbClr val="000000"/>
                          </a:solidFill>
                          <a:effectLst/>
                          <a:latin typeface="Calibri" panose="020F0502020204030204" pitchFamily="34" charset="0"/>
                        </a:rPr>
                        <a:t>Процент</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extLst>
                  <a:ext uri="{0D108BD9-81ED-4DB2-BD59-A6C34878D82A}">
                    <a16:rowId xmlns:a16="http://schemas.microsoft.com/office/drawing/2014/main" val="3266837080"/>
                  </a:ext>
                </a:extLst>
              </a:tr>
              <a:tr h="643376">
                <a:tc>
                  <a:txBody>
                    <a:bodyPr/>
                    <a:lstStyle/>
                    <a:p>
                      <a:pPr algn="ctr" fontAlgn="ctr"/>
                      <a:r>
                        <a:rPr lang="ru-RU" sz="1050" b="0" i="0" u="none" strike="noStrike">
                          <a:solidFill>
                            <a:srgbClr val="000000"/>
                          </a:solidFill>
                          <a:effectLst/>
                          <a:latin typeface="Calibri" panose="020F0502020204030204" pitchFamily="34" charset="0"/>
                        </a:rPr>
                        <a:t>17.</a:t>
                      </a:r>
                    </a:p>
                  </a:txBody>
                  <a:tcPr marL="9525" marR="9525" marT="9525" marB="0" anchor="ctr"/>
                </a:tc>
                <a:tc>
                  <a:txBody>
                    <a:bodyPr/>
                    <a:lstStyle/>
                    <a:p>
                      <a:pPr algn="l" fontAlgn="t"/>
                      <a:r>
                        <a:rPr lang="ru-RU" sz="1050" b="0" i="0" u="none" strike="noStrike">
                          <a:solidFill>
                            <a:srgbClr val="000000"/>
                          </a:solidFill>
                          <a:effectLst/>
                          <a:latin typeface="Calibri" panose="020F0502020204030204" pitchFamily="34" charset="0"/>
                        </a:rPr>
                        <a:t>2023 Эффективность работы по взысканию задолженности по арендной плате за земельные участки, государственная собственность на которые не разграничена</a:t>
                      </a:r>
                    </a:p>
                  </a:txBody>
                  <a:tcPr marL="9525" marR="9525" marT="9525" marB="0"/>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Целевые показатели (Отраслевой)</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dirty="0">
                          <a:solidFill>
                            <a:srgbClr val="000000"/>
                          </a:solidFill>
                          <a:effectLst/>
                          <a:latin typeface="Calibri" panose="020F0502020204030204" pitchFamily="34" charset="0"/>
                        </a:rPr>
                        <a:t>Процент</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extLst>
                  <a:ext uri="{0D108BD9-81ED-4DB2-BD59-A6C34878D82A}">
                    <a16:rowId xmlns:a16="http://schemas.microsoft.com/office/drawing/2014/main" val="2215211418"/>
                  </a:ext>
                </a:extLst>
              </a:tr>
              <a:tr h="643376">
                <a:tc>
                  <a:txBody>
                    <a:bodyPr/>
                    <a:lstStyle/>
                    <a:p>
                      <a:pPr algn="ctr" fontAlgn="ctr"/>
                      <a:r>
                        <a:rPr lang="ru-RU" sz="1050" b="0" i="0" u="none" strike="noStrike">
                          <a:solidFill>
                            <a:srgbClr val="000000"/>
                          </a:solidFill>
                          <a:effectLst/>
                          <a:latin typeface="Calibri" panose="020F0502020204030204" pitchFamily="34" charset="0"/>
                        </a:rPr>
                        <a:t>18.</a:t>
                      </a:r>
                    </a:p>
                  </a:txBody>
                  <a:tcPr marL="9525" marR="9525" marT="9525" marB="0" anchor="ctr"/>
                </a:tc>
                <a:tc>
                  <a:txBody>
                    <a:bodyPr/>
                    <a:lstStyle/>
                    <a:p>
                      <a:pPr algn="l" fontAlgn="t"/>
                      <a:r>
                        <a:rPr lang="ru-RU" sz="1050" b="0" i="0" u="none" strike="noStrike">
                          <a:solidFill>
                            <a:srgbClr val="000000"/>
                          </a:solidFill>
                          <a:effectLst/>
                          <a:latin typeface="Calibri" panose="020F0502020204030204" pitchFamily="34" charset="0"/>
                        </a:rPr>
                        <a:t>2023 Поступления доходов в бюджет муниципального образования от распоряжения земельными участками, государственная собственность на которые не разграничена</a:t>
                      </a:r>
                    </a:p>
                  </a:txBody>
                  <a:tcPr marL="9525" marR="9525" marT="9525" marB="0"/>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Целевые показатели (Отраслевой)</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a:solidFill>
                            <a:srgbClr val="000000"/>
                          </a:solidFill>
                          <a:effectLst/>
                          <a:latin typeface="Calibri" panose="020F0502020204030204" pitchFamily="34" charset="0"/>
                        </a:rPr>
                        <a:t>Процент</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extLst>
                  <a:ext uri="{0D108BD9-81ED-4DB2-BD59-A6C34878D82A}">
                    <a16:rowId xmlns:a16="http://schemas.microsoft.com/office/drawing/2014/main" val="3194405270"/>
                  </a:ext>
                </a:extLst>
              </a:tr>
              <a:tr h="643376">
                <a:tc>
                  <a:txBody>
                    <a:bodyPr/>
                    <a:lstStyle/>
                    <a:p>
                      <a:pPr algn="ctr" fontAlgn="ctr"/>
                      <a:r>
                        <a:rPr lang="ru-RU" sz="1050" b="0" i="0" u="none" strike="noStrike">
                          <a:solidFill>
                            <a:srgbClr val="000000"/>
                          </a:solidFill>
                          <a:effectLst/>
                          <a:latin typeface="Calibri" panose="020F0502020204030204" pitchFamily="34" charset="0"/>
                        </a:rPr>
                        <a:t>19.</a:t>
                      </a:r>
                    </a:p>
                  </a:txBody>
                  <a:tcPr marL="9525" marR="9525" marT="9525" marB="0" anchor="ctr"/>
                </a:tc>
                <a:tc>
                  <a:txBody>
                    <a:bodyPr/>
                    <a:lstStyle/>
                    <a:p>
                      <a:pPr algn="l" fontAlgn="t"/>
                      <a:r>
                        <a:rPr lang="ru-RU" sz="1050" b="0" i="0" u="none" strike="noStrike" dirty="0">
                          <a:solidFill>
                            <a:srgbClr val="000000"/>
                          </a:solidFill>
                          <a:effectLst/>
                          <a:latin typeface="Calibri" panose="020F0502020204030204" pitchFamily="34" charset="0"/>
                        </a:rPr>
                        <a:t>Отношение объема муниципального долга к годовому объему доходов  бюджета без учета безвозмездных поступлений и (или) поступлений налоговых доходов по дополнительным нормативам отчислений</a:t>
                      </a:r>
                    </a:p>
                  </a:txBody>
                  <a:tcPr marL="9525" marR="9525" marT="9525"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100" u="none" strike="noStrike" kern="1200" dirty="0" smtClean="0">
                          <a:solidFill>
                            <a:schemeClr val="tx1"/>
                          </a:solidFill>
                          <a:effectLst/>
                          <a:latin typeface="+mn-lt"/>
                          <a:ea typeface="+mn-ea"/>
                          <a:cs typeface="+mn-cs"/>
                        </a:rPr>
                        <a:t>Показатель муниципальной программы </a:t>
                      </a:r>
                    </a:p>
                  </a:txBody>
                  <a:tcPr marL="6562" marR="6562" marT="6562" marB="0" anchor="ctr"/>
                </a:tc>
                <a:tc>
                  <a:txBody>
                    <a:bodyPr/>
                    <a:lstStyle/>
                    <a:p>
                      <a:pPr algn="ctr" fontAlgn="ctr"/>
                      <a:r>
                        <a:rPr lang="ru-RU" sz="1050" b="0" i="0" u="none" strike="noStrike">
                          <a:solidFill>
                            <a:srgbClr val="000000"/>
                          </a:solidFill>
                          <a:effectLst/>
                          <a:latin typeface="Calibri" panose="020F0502020204030204" pitchFamily="34" charset="0"/>
                        </a:rPr>
                        <a:t>Процент</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0</a:t>
                      </a:r>
                    </a:p>
                  </a:txBody>
                  <a:tcPr marL="9525" marR="9525" marT="9525" marB="0" anchor="ctr"/>
                </a:tc>
                <a:tc>
                  <a:txBody>
                    <a:bodyPr/>
                    <a:lstStyle/>
                    <a:p>
                      <a:pPr algn="ctr" fontAlgn="ctr"/>
                      <a:r>
                        <a:rPr lang="ru-RU" sz="1050" b="0" i="0" u="none" strike="noStrike" dirty="0">
                          <a:solidFill>
                            <a:srgbClr val="000000"/>
                          </a:solidFill>
                          <a:effectLst/>
                          <a:latin typeface="Calibri" panose="020F0502020204030204" pitchFamily="34" charset="0"/>
                        </a:rPr>
                        <a:t>0</a:t>
                      </a:r>
                    </a:p>
                  </a:txBody>
                  <a:tcPr marL="9525" marR="9525" marT="9525" marB="0" anchor="ctr"/>
                </a:tc>
                <a:extLst>
                  <a:ext uri="{0D108BD9-81ED-4DB2-BD59-A6C34878D82A}">
                    <a16:rowId xmlns:a16="http://schemas.microsoft.com/office/drawing/2014/main" val="3019493355"/>
                  </a:ext>
                </a:extLst>
              </a:tr>
            </a:tbl>
          </a:graphicData>
        </a:graphic>
      </p:graphicFrame>
    </p:spTree>
    <p:extLst>
      <p:ext uri="{BB962C8B-B14F-4D97-AF65-F5344CB8AC3E}">
        <p14:creationId xmlns:p14="http://schemas.microsoft.com/office/powerpoint/2010/main" val="370566263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63</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2F89F7BD-63AB-49E1-820E-31C9019A1DA8}"/>
              </a:ext>
            </a:extLst>
          </p:cNvPr>
          <p:cNvGraphicFramePr>
            <a:graphicFrameLocks noGrp="1"/>
          </p:cNvGraphicFramePr>
          <p:nvPr>
            <p:ph idx="1"/>
            <p:extLst/>
          </p:nvPr>
        </p:nvGraphicFramePr>
        <p:xfrm>
          <a:off x="297255" y="850723"/>
          <a:ext cx="11597490" cy="5533563"/>
        </p:xfrm>
        <a:graphic>
          <a:graphicData uri="http://schemas.openxmlformats.org/drawingml/2006/table">
            <a:tbl>
              <a:tblPr>
                <a:tableStyleId>{5C22544A-7EE6-4342-B048-85BDC9FD1C3A}</a:tableStyleId>
              </a:tblPr>
              <a:tblGrid>
                <a:gridCol w="552788">
                  <a:extLst>
                    <a:ext uri="{9D8B030D-6E8A-4147-A177-3AD203B41FA5}">
                      <a16:colId xmlns:a16="http://schemas.microsoft.com/office/drawing/2014/main" val="2701473057"/>
                    </a:ext>
                  </a:extLst>
                </a:gridCol>
                <a:gridCol w="2996110">
                  <a:extLst>
                    <a:ext uri="{9D8B030D-6E8A-4147-A177-3AD203B41FA5}">
                      <a16:colId xmlns:a16="http://schemas.microsoft.com/office/drawing/2014/main" val="4054689755"/>
                    </a:ext>
                  </a:extLst>
                </a:gridCol>
                <a:gridCol w="1127688">
                  <a:extLst>
                    <a:ext uri="{9D8B030D-6E8A-4147-A177-3AD203B41FA5}">
                      <a16:colId xmlns:a16="http://schemas.microsoft.com/office/drawing/2014/main" val="1614473602"/>
                    </a:ext>
                  </a:extLst>
                </a:gridCol>
                <a:gridCol w="950795">
                  <a:extLst>
                    <a:ext uri="{9D8B030D-6E8A-4147-A177-3AD203B41FA5}">
                      <a16:colId xmlns:a16="http://schemas.microsoft.com/office/drawing/2014/main" val="1766099596"/>
                    </a:ext>
                  </a:extLst>
                </a:gridCol>
                <a:gridCol w="950795">
                  <a:extLst>
                    <a:ext uri="{9D8B030D-6E8A-4147-A177-3AD203B41FA5}">
                      <a16:colId xmlns:a16="http://schemas.microsoft.com/office/drawing/2014/main" val="835824744"/>
                    </a:ext>
                  </a:extLst>
                </a:gridCol>
                <a:gridCol w="995019">
                  <a:extLst>
                    <a:ext uri="{9D8B030D-6E8A-4147-A177-3AD203B41FA5}">
                      <a16:colId xmlns:a16="http://schemas.microsoft.com/office/drawing/2014/main" val="3156466299"/>
                    </a:ext>
                  </a:extLst>
                </a:gridCol>
                <a:gridCol w="972906">
                  <a:extLst>
                    <a:ext uri="{9D8B030D-6E8A-4147-A177-3AD203B41FA5}">
                      <a16:colId xmlns:a16="http://schemas.microsoft.com/office/drawing/2014/main" val="1332563599"/>
                    </a:ext>
                  </a:extLst>
                </a:gridCol>
                <a:gridCol w="1072409">
                  <a:extLst>
                    <a:ext uri="{9D8B030D-6E8A-4147-A177-3AD203B41FA5}">
                      <a16:colId xmlns:a16="http://schemas.microsoft.com/office/drawing/2014/main" val="1485671205"/>
                    </a:ext>
                  </a:extLst>
                </a:gridCol>
                <a:gridCol w="972906">
                  <a:extLst>
                    <a:ext uri="{9D8B030D-6E8A-4147-A177-3AD203B41FA5}">
                      <a16:colId xmlns:a16="http://schemas.microsoft.com/office/drawing/2014/main" val="3215083634"/>
                    </a:ext>
                  </a:extLst>
                </a:gridCol>
                <a:gridCol w="1006074">
                  <a:extLst>
                    <a:ext uri="{9D8B030D-6E8A-4147-A177-3AD203B41FA5}">
                      <a16:colId xmlns:a16="http://schemas.microsoft.com/office/drawing/2014/main" val="3210373264"/>
                    </a:ext>
                  </a:extLst>
                </a:gridCol>
              </a:tblGrid>
              <a:tr h="396996">
                <a:tc>
                  <a:txBody>
                    <a:bodyPr/>
                    <a:lstStyle/>
                    <a:p>
                      <a:pPr algn="ctr" fontAlgn="ctr"/>
                      <a:r>
                        <a:rPr lang="ru-RU" sz="1100" u="none" strike="noStrike" dirty="0">
                          <a:solidFill>
                            <a:schemeClr val="tx1"/>
                          </a:solidFill>
                          <a:effectLst/>
                        </a:rPr>
                        <a:t>№ п/п</a:t>
                      </a:r>
                      <a:endParaRPr lang="ru-RU" sz="1100" b="0" i="0" u="none" strike="noStrike" dirty="0">
                        <a:solidFill>
                          <a:schemeClr val="tx1"/>
                        </a:solidFill>
                        <a:effectLst/>
                        <a:latin typeface="Arial" panose="020B0604020202020204" pitchFamily="34" charset="0"/>
                      </a:endParaRPr>
                    </a:p>
                  </a:txBody>
                  <a:tcPr marL="3952" marR="3952" marT="3952" marB="0" anchor="ctr"/>
                </a:tc>
                <a:tc>
                  <a:txBody>
                    <a:bodyPr/>
                    <a:lstStyle/>
                    <a:p>
                      <a:pPr algn="ctr" fontAlgn="ctr"/>
                      <a:r>
                        <a:rPr lang="ru-RU" sz="1100" u="none" strike="noStrike" dirty="0">
                          <a:effectLst/>
                        </a:rPr>
                        <a:t>Наименование муниципальной программы/подпрограммы/показателя</a:t>
                      </a:r>
                      <a:endParaRPr lang="ru-RU" sz="1100" b="0" i="0" u="none" strike="noStrike" dirty="0">
                        <a:solidFill>
                          <a:srgbClr val="000000"/>
                        </a:solidFill>
                        <a:effectLst/>
                        <a:latin typeface="Arial" panose="020B0604020202020204" pitchFamily="34" charset="0"/>
                      </a:endParaRPr>
                    </a:p>
                  </a:txBody>
                  <a:tcPr marL="3952" marR="3952" marT="3952" marB="0" anchor="ctr"/>
                </a:tc>
                <a:tc>
                  <a:txBody>
                    <a:bodyPr/>
                    <a:lstStyle/>
                    <a:p>
                      <a:pPr algn="ctr" fontAlgn="ctr"/>
                      <a:r>
                        <a:rPr lang="ru-RU" sz="1100" u="none" strike="noStrike" dirty="0" smtClean="0">
                          <a:effectLst/>
                        </a:rPr>
                        <a:t>Вид </a:t>
                      </a:r>
                      <a:r>
                        <a:rPr lang="ru-RU" sz="1100" u="none" strike="noStrike" dirty="0">
                          <a:effectLst/>
                        </a:rPr>
                        <a:t>показателя</a:t>
                      </a:r>
                      <a:endParaRPr lang="ru-RU" sz="1100" b="0" i="0" u="none" strike="noStrike" dirty="0">
                        <a:solidFill>
                          <a:srgbClr val="000000"/>
                        </a:solidFill>
                        <a:effectLst/>
                        <a:latin typeface="Arial" panose="020B0604020202020204" pitchFamily="34" charset="0"/>
                      </a:endParaRPr>
                    </a:p>
                  </a:txBody>
                  <a:tcPr marL="3952" marR="3952" marT="3952" marB="0" anchor="ctr"/>
                </a:tc>
                <a:tc>
                  <a:txBody>
                    <a:bodyPr/>
                    <a:lstStyle/>
                    <a:p>
                      <a:pPr algn="ctr" fontAlgn="ctr"/>
                      <a:r>
                        <a:rPr lang="ru-RU" sz="1100" u="none" strike="noStrike">
                          <a:effectLst/>
                        </a:rPr>
                        <a:t>Единица измерения</a:t>
                      </a:r>
                      <a:endParaRPr lang="ru-RU" sz="11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1200" u="none" strike="noStrike">
                          <a:effectLst/>
                        </a:rPr>
                        <a:t>Базовое значение</a:t>
                      </a:r>
                      <a:endParaRPr lang="ru-RU" sz="120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200" u="none" strike="noStrike" dirty="0">
                          <a:effectLst/>
                        </a:rPr>
                        <a:t>Достигнутое </a:t>
                      </a:r>
                      <a:r>
                        <a:rPr lang="ru-RU" sz="1200" u="none" strike="noStrike" dirty="0" smtClean="0">
                          <a:effectLst/>
                        </a:rPr>
                        <a:t>2023 </a:t>
                      </a:r>
                      <a:r>
                        <a:rPr lang="ru-RU" sz="1200" u="none" strike="noStrike" dirty="0">
                          <a:effectLst/>
                        </a:rPr>
                        <a:t>года</a:t>
                      </a:r>
                      <a:endParaRPr lang="ru-RU" sz="12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2024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2025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2026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2027 </a:t>
                      </a:r>
                      <a:r>
                        <a:rPr lang="ru-RU" sz="1050" b="0" i="0" u="none" strike="noStrike" kern="1200" dirty="0">
                          <a:solidFill>
                            <a:schemeClr val="tx1"/>
                          </a:solidFill>
                          <a:effectLst/>
                          <a:latin typeface="+mn-lt"/>
                          <a:ea typeface="+mn-ea"/>
                          <a:cs typeface="+mn-cs"/>
                        </a:rPr>
                        <a:t>год</a:t>
                      </a:r>
                    </a:p>
                  </a:txBody>
                  <a:tcPr marL="6562" marR="6562" marT="6562" marB="0" anchor="ctr"/>
                </a:tc>
                <a:extLst>
                  <a:ext uri="{0D108BD9-81ED-4DB2-BD59-A6C34878D82A}">
                    <a16:rowId xmlns:a16="http://schemas.microsoft.com/office/drawing/2014/main" val="3542719341"/>
                  </a:ext>
                </a:extLst>
              </a:tr>
              <a:tr h="522031">
                <a:tc>
                  <a:txBody>
                    <a:bodyPr/>
                    <a:lstStyle/>
                    <a:p>
                      <a:pPr algn="ctr" fontAlgn="ctr"/>
                      <a:r>
                        <a:rPr lang="ru-RU" sz="1050" b="0" i="0" u="none" strike="noStrike">
                          <a:solidFill>
                            <a:srgbClr val="000000"/>
                          </a:solidFill>
                          <a:effectLst/>
                          <a:latin typeface="Calibri" panose="020F0502020204030204" pitchFamily="34" charset="0"/>
                        </a:rPr>
                        <a:t>20.</a:t>
                      </a:r>
                    </a:p>
                  </a:txBody>
                  <a:tcPr marL="9525" marR="9525" marT="9525" marB="0" anchor="ctr"/>
                </a:tc>
                <a:tc>
                  <a:txBody>
                    <a:bodyPr/>
                    <a:lstStyle/>
                    <a:p>
                      <a:pPr algn="l" fontAlgn="t"/>
                      <a:r>
                        <a:rPr lang="ru-RU" sz="1050" b="0" i="0" u="none" strike="noStrike" dirty="0">
                          <a:solidFill>
                            <a:srgbClr val="000000"/>
                          </a:solidFill>
                          <a:effectLst/>
                          <a:latin typeface="Calibri" panose="020F0502020204030204" pitchFamily="34" charset="0"/>
                        </a:rPr>
                        <a:t>Обеспечение разработки нового мобилизационного плана экономики городского округа Долгопрудный</a:t>
                      </a:r>
                    </a:p>
                  </a:txBody>
                  <a:tcPr marL="9525" marR="9525" marT="9525"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dirty="0" smtClean="0">
                          <a:solidFill>
                            <a:schemeClr val="tx1"/>
                          </a:solidFill>
                          <a:effectLst/>
                          <a:latin typeface="+mn-lt"/>
                          <a:ea typeface="+mn-ea"/>
                          <a:cs typeface="+mn-cs"/>
                        </a:rPr>
                        <a:t>Показатель муниципальной программы </a:t>
                      </a:r>
                    </a:p>
                  </a:txBody>
                  <a:tcPr marL="3952" marR="3952" marT="3952" marB="0" anchor="ctr"/>
                </a:tc>
                <a:tc>
                  <a:txBody>
                    <a:bodyPr/>
                    <a:lstStyle/>
                    <a:p>
                      <a:pPr algn="ctr" fontAlgn="ctr"/>
                      <a:r>
                        <a:rPr lang="ru-RU" sz="1050" b="0" i="0" u="none" strike="noStrike" dirty="0">
                          <a:solidFill>
                            <a:srgbClr val="000000"/>
                          </a:solidFill>
                          <a:effectLst/>
                          <a:latin typeface="Calibri" panose="020F0502020204030204" pitchFamily="34" charset="0"/>
                        </a:rPr>
                        <a:t>да/нет</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нет</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да</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нет</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нет</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нет</a:t>
                      </a:r>
                    </a:p>
                  </a:txBody>
                  <a:tcPr marL="9525" marR="9525" marT="9525" marB="0" anchor="ctr"/>
                </a:tc>
                <a:extLst>
                  <a:ext uri="{0D108BD9-81ED-4DB2-BD59-A6C34878D82A}">
                    <a16:rowId xmlns:a16="http://schemas.microsoft.com/office/drawing/2014/main" val="3355815773"/>
                  </a:ext>
                </a:extLst>
              </a:tr>
              <a:tr h="516088">
                <a:tc>
                  <a:txBody>
                    <a:bodyPr/>
                    <a:lstStyle/>
                    <a:p>
                      <a:pPr algn="ctr" fontAlgn="ctr"/>
                      <a:r>
                        <a:rPr lang="ru-RU" sz="1050" b="0" i="0" u="none" strike="noStrike">
                          <a:solidFill>
                            <a:srgbClr val="000000"/>
                          </a:solidFill>
                          <a:effectLst/>
                          <a:latin typeface="Calibri" panose="020F0502020204030204" pitchFamily="34" charset="0"/>
                        </a:rPr>
                        <a:t>21.</a:t>
                      </a:r>
                    </a:p>
                  </a:txBody>
                  <a:tcPr marL="9525" marR="9525" marT="9525" marB="0" anchor="ctr"/>
                </a:tc>
                <a:tc>
                  <a:txBody>
                    <a:bodyPr/>
                    <a:lstStyle/>
                    <a:p>
                      <a:pPr algn="l" fontAlgn="t"/>
                      <a:r>
                        <a:rPr lang="ru-RU" sz="1050" b="0" i="0" u="none" strike="noStrike">
                          <a:solidFill>
                            <a:srgbClr val="000000"/>
                          </a:solidFill>
                          <a:effectLst/>
                          <a:latin typeface="Calibri" panose="020F0502020204030204" pitchFamily="34" charset="0"/>
                        </a:rPr>
                        <a:t>Повышение мобилизационной готовности</a:t>
                      </a:r>
                    </a:p>
                  </a:txBody>
                  <a:tcPr marL="9525" marR="9525" marT="9525"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smtClean="0">
                        <a:solidFill>
                          <a:schemeClr val="tx1"/>
                        </a:solidFill>
                        <a:effectLst/>
                        <a:latin typeface="+mn-lt"/>
                        <a:ea typeface="+mn-ea"/>
                        <a:cs typeface="+mn-cs"/>
                      </a:endParaRPr>
                    </a:p>
                  </a:txBody>
                  <a:tcPr marL="3952" marR="3952" marT="3952" marB="0" anchor="ctr"/>
                </a:tc>
                <a:tc>
                  <a:txBody>
                    <a:bodyPr/>
                    <a:lstStyle/>
                    <a:p>
                      <a:pPr algn="ctr" fontAlgn="ctr"/>
                      <a:r>
                        <a:rPr lang="ru-RU" sz="1050" b="0" i="0" u="none" strike="noStrike">
                          <a:solidFill>
                            <a:srgbClr val="000000"/>
                          </a:solidFill>
                          <a:effectLst/>
                          <a:latin typeface="Calibri" panose="020F0502020204030204" pitchFamily="34" charset="0"/>
                        </a:rPr>
                        <a:t>Процент</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extLst>
                  <a:ext uri="{0D108BD9-81ED-4DB2-BD59-A6C34878D82A}">
                    <a16:rowId xmlns:a16="http://schemas.microsoft.com/office/drawing/2014/main" val="2479812421"/>
                  </a:ext>
                </a:extLst>
              </a:tr>
              <a:tr h="516088">
                <a:tc>
                  <a:txBody>
                    <a:bodyPr/>
                    <a:lstStyle/>
                    <a:p>
                      <a:pPr algn="ctr" fontAlgn="ctr"/>
                      <a:r>
                        <a:rPr lang="ru-RU" sz="1050" b="0" i="0" u="none" strike="noStrike">
                          <a:solidFill>
                            <a:srgbClr val="000000"/>
                          </a:solidFill>
                          <a:effectLst/>
                          <a:latin typeface="Calibri" panose="020F0502020204030204" pitchFamily="34" charset="0"/>
                        </a:rPr>
                        <a:t>22.</a:t>
                      </a:r>
                    </a:p>
                  </a:txBody>
                  <a:tcPr marL="9525" marR="9525" marT="9525" marB="0" anchor="ctr"/>
                </a:tc>
                <a:tc>
                  <a:txBody>
                    <a:bodyPr/>
                    <a:lstStyle/>
                    <a:p>
                      <a:pPr algn="l" fontAlgn="t"/>
                      <a:r>
                        <a:rPr lang="ru-RU" sz="1050" b="0" i="0" u="none" strike="noStrike" dirty="0">
                          <a:solidFill>
                            <a:srgbClr val="000000"/>
                          </a:solidFill>
                          <a:effectLst/>
                          <a:latin typeface="Calibri" panose="020F0502020204030204" pitchFamily="34" charset="0"/>
                        </a:rPr>
                        <a:t>Доля отправленной </a:t>
                      </a:r>
                      <a:r>
                        <a:rPr lang="ru-RU" sz="1050" b="0" i="0" u="none" strike="noStrike" dirty="0" err="1">
                          <a:solidFill>
                            <a:srgbClr val="000000"/>
                          </a:solidFill>
                          <a:effectLst/>
                          <a:latin typeface="Calibri" panose="020F0502020204030204" pitchFamily="34" charset="0"/>
                        </a:rPr>
                        <a:t>грифованной</a:t>
                      </a:r>
                      <a:r>
                        <a:rPr lang="ru-RU" sz="1050" b="0" i="0" u="none" strike="noStrike" dirty="0">
                          <a:solidFill>
                            <a:srgbClr val="000000"/>
                          </a:solidFill>
                          <a:effectLst/>
                          <a:latin typeface="Calibri" panose="020F0502020204030204" pitchFamily="34" charset="0"/>
                        </a:rPr>
                        <a:t> корреспонденции в общем количестве запланированной</a:t>
                      </a:r>
                    </a:p>
                  </a:txBody>
                  <a:tcPr marL="9525" marR="9525" marT="9525"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smtClean="0">
                        <a:solidFill>
                          <a:schemeClr val="tx1"/>
                        </a:solidFill>
                        <a:effectLst/>
                        <a:latin typeface="+mn-lt"/>
                        <a:ea typeface="+mn-ea"/>
                        <a:cs typeface="+mn-cs"/>
                      </a:endParaRPr>
                    </a:p>
                  </a:txBody>
                  <a:tcPr marL="3952" marR="3952" marT="3952" marB="0" anchor="ctr"/>
                </a:tc>
                <a:tc>
                  <a:txBody>
                    <a:bodyPr/>
                    <a:lstStyle/>
                    <a:p>
                      <a:pPr algn="ctr" fontAlgn="ctr"/>
                      <a:r>
                        <a:rPr lang="ru-RU" sz="1050" b="0" i="0" u="none" strike="noStrike">
                          <a:solidFill>
                            <a:srgbClr val="000000"/>
                          </a:solidFill>
                          <a:effectLst/>
                          <a:latin typeface="Calibri" panose="020F0502020204030204" pitchFamily="34" charset="0"/>
                        </a:rPr>
                        <a:t>Процент</a:t>
                      </a:r>
                    </a:p>
                  </a:txBody>
                  <a:tcPr marL="9525" marR="9525" marT="9525" marB="0" anchor="ctr"/>
                </a:tc>
                <a:tc>
                  <a:txBody>
                    <a:bodyPr/>
                    <a:lstStyle/>
                    <a:p>
                      <a:pPr algn="ctr" fontAlgn="ctr"/>
                      <a:r>
                        <a:rPr lang="ru-RU" sz="1050" b="0" i="0" u="none" strike="noStrike" dirty="0">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extLst>
                  <a:ext uri="{0D108BD9-81ED-4DB2-BD59-A6C34878D82A}">
                    <a16:rowId xmlns:a16="http://schemas.microsoft.com/office/drawing/2014/main" val="576221495"/>
                  </a:ext>
                </a:extLst>
              </a:tr>
              <a:tr h="692655">
                <a:tc>
                  <a:txBody>
                    <a:bodyPr/>
                    <a:lstStyle/>
                    <a:p>
                      <a:pPr algn="ctr" fontAlgn="ctr"/>
                      <a:r>
                        <a:rPr lang="ru-RU" sz="1050" b="0" i="0" u="none" strike="noStrike">
                          <a:solidFill>
                            <a:srgbClr val="000000"/>
                          </a:solidFill>
                          <a:effectLst/>
                          <a:latin typeface="Calibri" panose="020F0502020204030204" pitchFamily="34" charset="0"/>
                        </a:rPr>
                        <a:t>23.</a:t>
                      </a:r>
                    </a:p>
                  </a:txBody>
                  <a:tcPr marL="9525" marR="9525" marT="9525" marB="0" anchor="ctr"/>
                </a:tc>
                <a:tc>
                  <a:txBody>
                    <a:bodyPr/>
                    <a:lstStyle/>
                    <a:p>
                      <a:pPr algn="l" fontAlgn="t"/>
                      <a:r>
                        <a:rPr lang="ru-RU" sz="1050" b="0" i="0" u="none" strike="noStrike" dirty="0">
                          <a:solidFill>
                            <a:srgbClr val="000000"/>
                          </a:solidFill>
                          <a:effectLst/>
                          <a:latin typeface="Calibri" panose="020F0502020204030204" pitchFamily="34" charset="0"/>
                        </a:rPr>
                        <a:t>Отношение задолженности по налоговым платежам в бюджет городского округа Долгопрудный  к налоговым доходам бюджета городского округа Долгопрудный</a:t>
                      </a:r>
                    </a:p>
                  </a:txBody>
                  <a:tcPr marL="9525" marR="9525" marT="9525"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dirty="0" smtClean="0">
                          <a:solidFill>
                            <a:schemeClr val="tx1"/>
                          </a:solidFill>
                          <a:effectLst/>
                          <a:latin typeface="+mn-lt"/>
                          <a:ea typeface="+mn-ea"/>
                          <a:cs typeface="+mn-cs"/>
                        </a:rPr>
                        <a:t>Показатель муниципальной программы </a:t>
                      </a:r>
                    </a:p>
                  </a:txBody>
                  <a:tcPr marL="3952" marR="3952" marT="3952" marB="0" anchor="ctr"/>
                </a:tc>
                <a:tc>
                  <a:txBody>
                    <a:bodyPr/>
                    <a:lstStyle/>
                    <a:p>
                      <a:pPr algn="ctr" fontAlgn="ctr"/>
                      <a:r>
                        <a:rPr lang="ru-RU" sz="1050" b="0" i="0" u="none" strike="noStrike">
                          <a:solidFill>
                            <a:srgbClr val="000000"/>
                          </a:solidFill>
                          <a:effectLst/>
                          <a:latin typeface="Calibri" panose="020F0502020204030204" pitchFamily="34" charset="0"/>
                        </a:rPr>
                        <a:t>Процент</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dirty="0">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dirty="0">
                          <a:solidFill>
                            <a:srgbClr val="000000"/>
                          </a:solidFill>
                          <a:effectLst/>
                          <a:latin typeface="Calibri" panose="020F0502020204030204" pitchFamily="34" charset="0"/>
                        </a:rPr>
                        <a:t>≤10,0</a:t>
                      </a:r>
                    </a:p>
                  </a:txBody>
                  <a:tcPr marL="9525" marR="9525" marT="9525" marB="0" anchor="ctr"/>
                </a:tc>
                <a:extLst>
                  <a:ext uri="{0D108BD9-81ED-4DB2-BD59-A6C34878D82A}">
                    <a16:rowId xmlns:a16="http://schemas.microsoft.com/office/drawing/2014/main" val="708186318"/>
                  </a:ext>
                </a:extLst>
              </a:tr>
              <a:tr h="686977">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13</a:t>
                      </a:r>
                      <a:endParaRPr lang="ru-RU" sz="1050" b="0" i="0" u="none" strike="noStrike" kern="1200" dirty="0">
                        <a:solidFill>
                          <a:srgbClr val="000000"/>
                        </a:solidFill>
                        <a:effectLst/>
                        <a:latin typeface="Calibri" panose="020F0502020204030204" pitchFamily="34" charset="0"/>
                        <a:ea typeface="+mn-ea"/>
                        <a:cs typeface="+mn-cs"/>
                      </a:endParaRPr>
                    </a:p>
                  </a:txBody>
                  <a:tcPr marL="4200" marR="4200" marT="4200" marB="0" anchor="ctr"/>
                </a:tc>
                <a:tc>
                  <a:txBody>
                    <a:bodyPr/>
                    <a:lstStyle/>
                    <a:p>
                      <a:pPr algn="l" fontAlgn="ctr"/>
                      <a:r>
                        <a:rPr lang="ru-RU" sz="1050" b="0" i="0" u="none" strike="noStrike" kern="1200" dirty="0">
                          <a:solidFill>
                            <a:srgbClr val="000000"/>
                          </a:solidFill>
                          <a:effectLst/>
                          <a:latin typeface="Calibri" panose="020F0502020204030204" pitchFamily="34" charset="0"/>
                          <a:ea typeface="+mn-ea"/>
                          <a:cs typeface="+mn-cs"/>
                        </a:rPr>
                        <a:t>Муниципальная программа </a:t>
                      </a:r>
                      <a:r>
                        <a:rPr lang="ru-RU" sz="1050" b="0" i="0" u="none" strike="noStrike" kern="1200" dirty="0" smtClean="0">
                          <a:solidFill>
                            <a:srgbClr val="000000"/>
                          </a:solidFill>
                          <a:effectLst/>
                          <a:latin typeface="Calibri" panose="020F0502020204030204" pitchFamily="34" charset="0"/>
                          <a:ea typeface="+mn-ea"/>
                          <a:cs typeface="+mn-cs"/>
                        </a:rPr>
                        <a:t>«Развитие институтов гражданского общества, повышение эффективности местного самоуправления и реализации молодежной политики»</a:t>
                      </a:r>
                      <a:endParaRPr lang="ru-RU" sz="1050" b="0" i="0" u="none" strike="noStrike" kern="1200" dirty="0">
                        <a:solidFill>
                          <a:srgbClr val="000000"/>
                        </a:solidFill>
                        <a:effectLst/>
                        <a:latin typeface="Calibri" panose="020F0502020204030204" pitchFamily="34" charset="0"/>
                        <a:ea typeface="+mn-ea"/>
                        <a:cs typeface="+mn-cs"/>
                      </a:endParaRPr>
                    </a:p>
                  </a:txBody>
                  <a:tcPr marL="4200" marR="4200" marT="4200" marB="0" anchor="ctr"/>
                </a:tc>
                <a:tc>
                  <a:txBody>
                    <a:bodyPr/>
                    <a:lstStyle/>
                    <a:p>
                      <a:pPr algn="ctr" fontAlgn="ctr"/>
                      <a:endParaRPr lang="ru-RU" sz="1050" b="0" i="0" u="none" strike="noStrike" kern="1200" dirty="0">
                        <a:solidFill>
                          <a:srgbClr val="000000"/>
                        </a:solidFill>
                        <a:effectLst/>
                        <a:latin typeface="Calibri" panose="020F0502020204030204" pitchFamily="34" charset="0"/>
                        <a:ea typeface="+mn-ea"/>
                        <a:cs typeface="+mn-cs"/>
                      </a:endParaRPr>
                    </a:p>
                  </a:txBody>
                  <a:tcPr marL="3952" marR="3952" marT="3952" marB="0" anchor="ctr"/>
                </a:tc>
                <a:tc>
                  <a:txBody>
                    <a:bodyPr/>
                    <a:lstStyle/>
                    <a:p>
                      <a:pPr algn="ctr" fontAlgn="ctr"/>
                      <a:endParaRPr lang="ru-RU" sz="1050" b="0" i="0" u="none" strike="noStrike" kern="1200" dirty="0">
                        <a:solidFill>
                          <a:srgbClr val="000000"/>
                        </a:solidFill>
                        <a:effectLst/>
                        <a:latin typeface="Calibri" panose="020F0502020204030204" pitchFamily="34" charset="0"/>
                        <a:ea typeface="+mn-ea"/>
                        <a:cs typeface="+mn-cs"/>
                      </a:endParaRPr>
                    </a:p>
                  </a:txBody>
                  <a:tcPr marL="3952" marR="3952" marT="3952" marB="0" anchor="ctr"/>
                </a:tc>
                <a:tc>
                  <a:txBody>
                    <a:bodyPr/>
                    <a:lstStyle/>
                    <a:p>
                      <a:pPr algn="ctr" fontAlgn="ctr"/>
                      <a:endParaRPr lang="ru-RU" sz="1050" b="0" i="0" u="none" strike="noStrike" kern="1200" dirty="0">
                        <a:solidFill>
                          <a:srgbClr val="000000"/>
                        </a:solidFill>
                        <a:effectLst/>
                        <a:latin typeface="Calibri" panose="020F0502020204030204" pitchFamily="34" charset="0"/>
                        <a:ea typeface="+mn-ea"/>
                        <a:cs typeface="+mn-cs"/>
                      </a:endParaRPr>
                    </a:p>
                  </a:txBody>
                  <a:tcPr marL="3952" marR="3952" marT="3952" marB="0" anchor="ctr"/>
                </a:tc>
                <a:tc>
                  <a:txBody>
                    <a:bodyPr/>
                    <a:lstStyle/>
                    <a:p>
                      <a:pPr algn="ctr" fontAlgn="t"/>
                      <a:endParaRPr lang="ru-RU" sz="1050" b="0" i="0" u="none" strike="noStrike" kern="1200" dirty="0">
                        <a:solidFill>
                          <a:srgbClr val="000000"/>
                        </a:solidFill>
                        <a:effectLst/>
                        <a:latin typeface="Calibri" panose="020F0502020204030204" pitchFamily="34" charset="0"/>
                        <a:ea typeface="+mn-ea"/>
                        <a:cs typeface="+mn-cs"/>
                      </a:endParaRPr>
                    </a:p>
                  </a:txBody>
                  <a:tcPr marL="9525" marR="9525" marT="9525" marB="0" anchor="ctr"/>
                </a:tc>
                <a:tc>
                  <a:txBody>
                    <a:bodyPr/>
                    <a:lstStyle/>
                    <a:p>
                      <a:pPr algn="ctr" fontAlgn="ctr"/>
                      <a:endParaRPr lang="ru-RU" sz="1050" b="0" i="0" u="none" strike="noStrike" kern="1200" dirty="0">
                        <a:solidFill>
                          <a:srgbClr val="000000"/>
                        </a:solidFill>
                        <a:effectLst/>
                        <a:latin typeface="Calibri" panose="020F0502020204030204" pitchFamily="34" charset="0"/>
                        <a:ea typeface="+mn-ea"/>
                        <a:cs typeface="+mn-cs"/>
                      </a:endParaRPr>
                    </a:p>
                  </a:txBody>
                  <a:tcPr marL="3952" marR="3952" marT="3952" marB="0" anchor="ctr"/>
                </a:tc>
                <a:tc>
                  <a:txBody>
                    <a:bodyPr/>
                    <a:lstStyle/>
                    <a:p>
                      <a:pPr algn="ctr" fontAlgn="ctr"/>
                      <a:endParaRPr lang="ru-RU" sz="1050" b="0" i="0" u="none" strike="noStrike" kern="1200" dirty="0">
                        <a:solidFill>
                          <a:srgbClr val="000000"/>
                        </a:solidFill>
                        <a:effectLst/>
                        <a:latin typeface="Calibri" panose="020F0502020204030204" pitchFamily="34" charset="0"/>
                        <a:ea typeface="+mn-ea"/>
                        <a:cs typeface="+mn-cs"/>
                      </a:endParaRPr>
                    </a:p>
                  </a:txBody>
                  <a:tcPr marL="3952" marR="3952" marT="3952" marB="0" anchor="ctr"/>
                </a:tc>
                <a:tc>
                  <a:txBody>
                    <a:bodyPr/>
                    <a:lstStyle/>
                    <a:p>
                      <a:pPr algn="ctr" fontAlgn="ctr"/>
                      <a:endParaRPr lang="ru-RU" sz="1050" b="0" i="0" u="none" strike="noStrike" kern="1200" dirty="0">
                        <a:solidFill>
                          <a:srgbClr val="000000"/>
                        </a:solidFill>
                        <a:effectLst/>
                        <a:latin typeface="Calibri" panose="020F0502020204030204" pitchFamily="34" charset="0"/>
                        <a:ea typeface="+mn-ea"/>
                        <a:cs typeface="+mn-cs"/>
                      </a:endParaRPr>
                    </a:p>
                  </a:txBody>
                  <a:tcPr marL="3952" marR="3952" marT="3952" marB="0" anchor="ctr"/>
                </a:tc>
                <a:tc>
                  <a:txBody>
                    <a:bodyPr/>
                    <a:lstStyle/>
                    <a:p>
                      <a:pPr algn="ctr" fontAlgn="ctr"/>
                      <a:endParaRPr lang="ru-RU" sz="1050" b="0" i="0" u="none" strike="noStrike" kern="1200" dirty="0">
                        <a:solidFill>
                          <a:srgbClr val="000000"/>
                        </a:solidFill>
                        <a:effectLst/>
                        <a:latin typeface="Calibri" panose="020F0502020204030204" pitchFamily="34" charset="0"/>
                        <a:ea typeface="+mn-ea"/>
                        <a:cs typeface="+mn-cs"/>
                      </a:endParaRPr>
                    </a:p>
                  </a:txBody>
                  <a:tcPr marL="3952" marR="3952" marT="3952" marB="0" anchor="ctr"/>
                </a:tc>
                <a:extLst>
                  <a:ext uri="{0D108BD9-81ED-4DB2-BD59-A6C34878D82A}">
                    <a16:rowId xmlns:a16="http://schemas.microsoft.com/office/drawing/2014/main" val="276043594"/>
                  </a:ext>
                </a:extLst>
              </a:tr>
              <a:tr h="516088">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1.</a:t>
                      </a:r>
                      <a:endParaRPr lang="ru-RU" sz="1050" b="0" i="0" u="none" strike="noStrike" kern="1200" dirty="0">
                        <a:solidFill>
                          <a:srgbClr val="000000"/>
                        </a:solidFill>
                        <a:effectLst/>
                        <a:latin typeface="Calibri" panose="020F0502020204030204" pitchFamily="34" charset="0"/>
                        <a:ea typeface="+mn-ea"/>
                        <a:cs typeface="+mn-cs"/>
                      </a:endParaRPr>
                    </a:p>
                  </a:txBody>
                  <a:tcPr marL="3952" marR="3952" marT="3952" marB="0" anchor="ctr"/>
                </a:tc>
                <a:tc>
                  <a:txBody>
                    <a:bodyPr/>
                    <a:lstStyle/>
                    <a:p>
                      <a:pPr algn="l" fontAlgn="ctr"/>
                      <a:r>
                        <a:rPr lang="ru-RU" sz="1050" b="0" i="0" u="none" strike="noStrike" kern="1200" dirty="0" smtClean="0">
                          <a:solidFill>
                            <a:srgbClr val="000000"/>
                          </a:solidFill>
                          <a:effectLst/>
                          <a:latin typeface="Calibri" panose="020F0502020204030204" pitchFamily="34" charset="0"/>
                          <a:ea typeface="+mn-ea"/>
                          <a:cs typeface="+mn-cs"/>
                        </a:rPr>
                        <a:t>Уровень информированности населения в  средствах массовой  информации</a:t>
                      </a:r>
                      <a:endParaRPr lang="ru-RU" sz="1050" b="0" i="0" u="none" strike="noStrike" kern="1200" dirty="0">
                        <a:solidFill>
                          <a:srgbClr val="000000"/>
                        </a:solidFill>
                        <a:effectLst/>
                        <a:latin typeface="Calibri" panose="020F0502020204030204" pitchFamily="34" charset="0"/>
                        <a:ea typeface="+mn-ea"/>
                        <a:cs typeface="+mn-cs"/>
                      </a:endParaRPr>
                    </a:p>
                  </a:txBody>
                  <a:tcPr marL="3952" marR="3952" marT="395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smtClean="0">
                          <a:solidFill>
                            <a:srgbClr val="000000"/>
                          </a:solidFill>
                          <a:effectLst/>
                          <a:latin typeface="Calibri" panose="020F0502020204030204" pitchFamily="34" charset="0"/>
                          <a:ea typeface="+mn-ea"/>
                          <a:cs typeface="+mn-cs"/>
                        </a:rPr>
                        <a:t>Показатель муниципальной программы </a:t>
                      </a:r>
                      <a:endParaRPr lang="ru-RU" sz="1050" b="0" i="0" u="none" strike="noStrike" kern="1200" dirty="0" smtClean="0">
                        <a:solidFill>
                          <a:srgbClr val="000000"/>
                        </a:solidFill>
                        <a:effectLst/>
                        <a:latin typeface="Calibri" panose="020F0502020204030204" pitchFamily="34" charset="0"/>
                        <a:ea typeface="+mn-ea"/>
                        <a:cs typeface="+mn-cs"/>
                      </a:endParaRPr>
                    </a:p>
                  </a:txBody>
                  <a:tcPr marL="3952" marR="3952" marT="3952" marB="0" anchor="ctr"/>
                </a:tc>
                <a:tc>
                  <a:txBody>
                    <a:bodyPr/>
                    <a:lstStyle/>
                    <a:p>
                      <a:pPr algn="ctr" fontAlgn="ctr"/>
                      <a:r>
                        <a:rPr lang="ru-RU" sz="1050" u="none" strike="noStrike" kern="1200" baseline="0" smtClean="0">
                          <a:solidFill>
                            <a:schemeClr val="tx1"/>
                          </a:solidFill>
                          <a:effectLst/>
                          <a:latin typeface="+mn-lt"/>
                          <a:ea typeface="+mn-ea"/>
                          <a:cs typeface="+mn-cs"/>
                        </a:rPr>
                        <a:t>Процент</a:t>
                      </a:r>
                      <a:endParaRPr lang="ru-RU" sz="1050" u="none" strike="noStrike" kern="1200" baseline="0" dirty="0">
                        <a:solidFill>
                          <a:schemeClr val="tx1"/>
                        </a:solidFill>
                        <a:effectLst/>
                        <a:latin typeface="+mn-lt"/>
                        <a:ea typeface="+mn-ea"/>
                        <a:cs typeface="+mn-cs"/>
                      </a:endParaRPr>
                    </a:p>
                  </a:txBody>
                  <a:tcPr marL="3952" marR="3952" marT="3952" marB="0" anchor="ctr"/>
                </a:tc>
                <a:tc>
                  <a:txBody>
                    <a:bodyPr/>
                    <a:lstStyle/>
                    <a:p>
                      <a:pPr algn="ctr" fontAlgn="ctr"/>
                      <a:r>
                        <a:rPr lang="ru-RU" sz="1050" b="0" i="0" u="none" strike="noStrike" smtClean="0">
                          <a:solidFill>
                            <a:srgbClr val="000000"/>
                          </a:solidFill>
                          <a:effectLst/>
                          <a:latin typeface="Calibri" panose="020F0502020204030204" pitchFamily="34" charset="0"/>
                        </a:rPr>
                        <a:t>100</a:t>
                      </a:r>
                      <a:endParaRPr lang="ru-RU" sz="1050" b="0" i="0" u="none" strike="noStrike" dirty="0">
                        <a:solidFill>
                          <a:srgbClr val="000000"/>
                        </a:solidFill>
                        <a:effectLst/>
                        <a:latin typeface="Calibri" panose="020F0502020204030204" pitchFamily="34" charset="0"/>
                      </a:endParaRPr>
                    </a:p>
                  </a:txBody>
                  <a:tcPr marL="3952" marR="3952" marT="3952" marB="0" anchor="ctr"/>
                </a:tc>
                <a:tc>
                  <a:txBody>
                    <a:bodyPr/>
                    <a:lstStyle/>
                    <a:p>
                      <a:pPr algn="ctr" fontAlgn="ctr"/>
                      <a:r>
                        <a:rPr lang="ru-RU" sz="1050" b="0" i="0" u="none" strike="noStrike" smtClean="0">
                          <a:solidFill>
                            <a:srgbClr val="000000"/>
                          </a:solidFill>
                          <a:effectLst/>
                          <a:latin typeface="Calibri" panose="020F0502020204030204" pitchFamily="34" charset="0"/>
                        </a:rPr>
                        <a:t>100</a:t>
                      </a:r>
                      <a:endParaRPr lang="ru-RU" sz="105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ru-RU" sz="1050" b="0" i="0" u="none" strike="noStrike" smtClean="0">
                          <a:solidFill>
                            <a:srgbClr val="000000"/>
                          </a:solidFill>
                          <a:effectLst/>
                          <a:latin typeface="Calibri" panose="020F0502020204030204" pitchFamily="34" charset="0"/>
                        </a:rPr>
                        <a:t>100</a:t>
                      </a:r>
                      <a:endParaRPr lang="ru-RU" sz="1050" b="0" i="0" u="none" strike="noStrike" dirty="0">
                        <a:solidFill>
                          <a:srgbClr val="000000"/>
                        </a:solidFill>
                        <a:effectLst/>
                        <a:latin typeface="Calibri" panose="020F0502020204030204" pitchFamily="34" charset="0"/>
                      </a:endParaRPr>
                    </a:p>
                  </a:txBody>
                  <a:tcPr marL="3952" marR="3952" marT="3952" marB="0" anchor="ctr"/>
                </a:tc>
                <a:tc>
                  <a:txBody>
                    <a:bodyPr/>
                    <a:lstStyle/>
                    <a:p>
                      <a:pPr algn="ctr" fontAlgn="ctr"/>
                      <a:r>
                        <a:rPr lang="ru-RU" sz="1050" b="0" i="0" u="none" strike="noStrike" smtClean="0">
                          <a:solidFill>
                            <a:srgbClr val="000000"/>
                          </a:solidFill>
                          <a:effectLst/>
                          <a:latin typeface="Calibri" panose="020F0502020204030204" pitchFamily="34" charset="0"/>
                        </a:rPr>
                        <a:t>100</a:t>
                      </a:r>
                      <a:endParaRPr lang="ru-RU" sz="1050" b="0" i="0" u="none" strike="noStrike" dirty="0">
                        <a:solidFill>
                          <a:srgbClr val="000000"/>
                        </a:solidFill>
                        <a:effectLst/>
                        <a:latin typeface="Calibri" panose="020F0502020204030204" pitchFamily="34" charset="0"/>
                      </a:endParaRPr>
                    </a:p>
                  </a:txBody>
                  <a:tcPr marL="3952" marR="3952" marT="3952" marB="0" anchor="ctr"/>
                </a:tc>
                <a:tc>
                  <a:txBody>
                    <a:bodyPr/>
                    <a:lstStyle/>
                    <a:p>
                      <a:pPr algn="ctr" fontAlgn="ctr"/>
                      <a:r>
                        <a:rPr lang="ru-RU" sz="1050" b="0" i="0" u="none" strike="noStrike" smtClean="0">
                          <a:solidFill>
                            <a:srgbClr val="000000"/>
                          </a:solidFill>
                          <a:effectLst/>
                          <a:latin typeface="Calibri" panose="020F0502020204030204" pitchFamily="34" charset="0"/>
                        </a:rPr>
                        <a:t>100</a:t>
                      </a:r>
                      <a:endParaRPr lang="ru-RU" sz="1050" b="0" i="0" u="none" strike="noStrike" dirty="0">
                        <a:solidFill>
                          <a:srgbClr val="000000"/>
                        </a:solidFill>
                        <a:effectLst/>
                        <a:latin typeface="Calibri" panose="020F0502020204030204" pitchFamily="34" charset="0"/>
                      </a:endParaRPr>
                    </a:p>
                  </a:txBody>
                  <a:tcPr marL="3952" marR="3952" marT="3952" marB="0" anchor="ctr"/>
                </a:tc>
                <a:tc>
                  <a:txBody>
                    <a:bodyPr/>
                    <a:lstStyle/>
                    <a:p>
                      <a:pPr algn="ctr" fontAlgn="ctr"/>
                      <a:r>
                        <a:rPr lang="ru-RU" sz="1050" b="0" i="0" u="none" strike="noStrike" smtClean="0">
                          <a:solidFill>
                            <a:srgbClr val="000000"/>
                          </a:solidFill>
                          <a:effectLst/>
                          <a:latin typeface="Calibri" panose="020F0502020204030204" pitchFamily="34" charset="0"/>
                        </a:rPr>
                        <a:t>100</a:t>
                      </a:r>
                      <a:endParaRPr lang="ru-RU" sz="1050" b="0" i="0" u="none" strike="noStrike" dirty="0">
                        <a:solidFill>
                          <a:srgbClr val="000000"/>
                        </a:solidFill>
                        <a:effectLst/>
                        <a:latin typeface="Calibri" panose="020F0502020204030204" pitchFamily="34" charset="0"/>
                      </a:endParaRPr>
                    </a:p>
                  </a:txBody>
                  <a:tcPr marL="3952" marR="3952" marT="3952" marB="0" anchor="ctr"/>
                </a:tc>
                <a:extLst>
                  <a:ext uri="{0D108BD9-81ED-4DB2-BD59-A6C34878D82A}">
                    <a16:rowId xmlns:a16="http://schemas.microsoft.com/office/drawing/2014/main" val="4002052135"/>
                  </a:ext>
                </a:extLst>
              </a:tr>
              <a:tr h="516088">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2.</a:t>
                      </a:r>
                      <a:endParaRPr lang="ru-RU" sz="1050" b="0" i="0" u="none" strike="noStrike" kern="1200" dirty="0">
                        <a:solidFill>
                          <a:srgbClr val="000000"/>
                        </a:solidFill>
                        <a:effectLst/>
                        <a:latin typeface="Calibri" panose="020F0502020204030204" pitchFamily="34" charset="0"/>
                        <a:ea typeface="+mn-ea"/>
                        <a:cs typeface="+mn-cs"/>
                      </a:endParaRPr>
                    </a:p>
                  </a:txBody>
                  <a:tcPr marL="3952" marR="3952" marT="3952" marB="0" anchor="ctr"/>
                </a:tc>
                <a:tc>
                  <a:txBody>
                    <a:bodyPr/>
                    <a:lstStyle/>
                    <a:p>
                      <a:pPr algn="l" fontAlgn="ctr"/>
                      <a:r>
                        <a:rPr lang="ru-RU" sz="1050" b="0" i="0" u="none" strike="noStrike" kern="1200" dirty="0" smtClean="0">
                          <a:solidFill>
                            <a:srgbClr val="000000"/>
                          </a:solidFill>
                          <a:effectLst/>
                          <a:latin typeface="Calibri" panose="020F0502020204030204" pitchFamily="34" charset="0"/>
                          <a:ea typeface="+mn-ea"/>
                          <a:cs typeface="+mn-cs"/>
                        </a:rPr>
                        <a:t>Уровень информированности населения в социальных сетях и мессенджерах</a:t>
                      </a:r>
                      <a:endParaRPr lang="ru-RU" sz="1050" b="0" i="0" u="none" strike="noStrike" kern="1200" dirty="0">
                        <a:solidFill>
                          <a:srgbClr val="000000"/>
                        </a:solidFill>
                        <a:effectLst/>
                        <a:latin typeface="Calibri" panose="020F0502020204030204" pitchFamily="34" charset="0"/>
                        <a:ea typeface="+mn-ea"/>
                        <a:cs typeface="+mn-cs"/>
                      </a:endParaRPr>
                    </a:p>
                  </a:txBody>
                  <a:tcPr marL="3952" marR="3952" marT="395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dirty="0" smtClean="0">
                          <a:solidFill>
                            <a:srgbClr val="000000"/>
                          </a:solidFill>
                          <a:effectLst/>
                          <a:latin typeface="Calibri" panose="020F0502020204030204" pitchFamily="34" charset="0"/>
                          <a:ea typeface="+mn-ea"/>
                          <a:cs typeface="+mn-cs"/>
                        </a:rPr>
                        <a:t>Показатель муниципальной программы </a:t>
                      </a:r>
                    </a:p>
                  </a:txBody>
                  <a:tcPr marL="3952" marR="3952" marT="3952" marB="0" anchor="ctr"/>
                </a:tc>
                <a:tc>
                  <a:txBody>
                    <a:bodyPr/>
                    <a:lstStyle/>
                    <a:p>
                      <a:pPr algn="ctr" fontAlgn="ctr"/>
                      <a:r>
                        <a:rPr lang="ru-RU" sz="1050" u="none" strike="noStrike" kern="1200" baseline="0" dirty="0" smtClean="0">
                          <a:solidFill>
                            <a:schemeClr val="tx1"/>
                          </a:solidFill>
                          <a:effectLst/>
                          <a:latin typeface="+mn-lt"/>
                          <a:ea typeface="+mn-ea"/>
                          <a:cs typeface="+mn-cs"/>
                        </a:rPr>
                        <a:t>Процент</a:t>
                      </a:r>
                      <a:endParaRPr lang="ru-RU" sz="1050" u="none" strike="noStrike" kern="1200" baseline="0" dirty="0">
                        <a:solidFill>
                          <a:schemeClr val="tx1"/>
                        </a:solidFill>
                        <a:effectLst/>
                        <a:latin typeface="+mn-lt"/>
                        <a:ea typeface="+mn-ea"/>
                        <a:cs typeface="+mn-cs"/>
                      </a:endParaRPr>
                    </a:p>
                  </a:txBody>
                  <a:tcPr marL="3952" marR="3952" marT="3952" marB="0" anchor="ctr"/>
                </a:tc>
                <a:tc>
                  <a:txBody>
                    <a:bodyPr/>
                    <a:lstStyle/>
                    <a:p>
                      <a:pPr algn="ctr" fontAlgn="ctr"/>
                      <a:r>
                        <a:rPr lang="ru-RU" sz="1050" b="0" i="0" u="none" strike="noStrike" dirty="0" smtClean="0">
                          <a:solidFill>
                            <a:srgbClr val="000000"/>
                          </a:solidFill>
                          <a:effectLst/>
                          <a:latin typeface="Calibri" panose="020F0502020204030204" pitchFamily="34" charset="0"/>
                        </a:rPr>
                        <a:t>100</a:t>
                      </a:r>
                      <a:endParaRPr lang="ru-RU" sz="1050" b="0" i="0" u="none" strike="noStrike" dirty="0">
                        <a:solidFill>
                          <a:srgbClr val="000000"/>
                        </a:solidFill>
                        <a:effectLst/>
                        <a:latin typeface="Calibri" panose="020F0502020204030204" pitchFamily="34" charset="0"/>
                      </a:endParaRPr>
                    </a:p>
                  </a:txBody>
                  <a:tcPr marL="3952" marR="3952" marT="3952" marB="0" anchor="ctr"/>
                </a:tc>
                <a:tc>
                  <a:txBody>
                    <a:bodyPr/>
                    <a:lstStyle/>
                    <a:p>
                      <a:pPr algn="ctr" fontAlgn="ctr"/>
                      <a:r>
                        <a:rPr lang="ru-RU" sz="1050" b="0" i="0" u="none" strike="noStrike" smtClean="0">
                          <a:solidFill>
                            <a:srgbClr val="000000"/>
                          </a:solidFill>
                          <a:effectLst/>
                          <a:latin typeface="Calibri" panose="020F0502020204030204" pitchFamily="34" charset="0"/>
                        </a:rPr>
                        <a:t>100</a:t>
                      </a:r>
                      <a:endParaRPr lang="ru-RU" sz="105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ru-RU" sz="1050" b="0" i="0" u="none" strike="noStrike" smtClean="0">
                          <a:solidFill>
                            <a:srgbClr val="000000"/>
                          </a:solidFill>
                          <a:effectLst/>
                          <a:latin typeface="Calibri" panose="020F0502020204030204" pitchFamily="34" charset="0"/>
                        </a:rPr>
                        <a:t>100</a:t>
                      </a:r>
                      <a:endParaRPr lang="ru-RU" sz="1050" b="0" i="0" u="none" strike="noStrike" dirty="0">
                        <a:solidFill>
                          <a:srgbClr val="000000"/>
                        </a:solidFill>
                        <a:effectLst/>
                        <a:latin typeface="Calibri" panose="020F0502020204030204" pitchFamily="34" charset="0"/>
                      </a:endParaRPr>
                    </a:p>
                  </a:txBody>
                  <a:tcPr marL="3952" marR="3952" marT="3952" marB="0" anchor="ctr"/>
                </a:tc>
                <a:tc>
                  <a:txBody>
                    <a:bodyPr/>
                    <a:lstStyle/>
                    <a:p>
                      <a:pPr algn="ctr" fontAlgn="ctr"/>
                      <a:r>
                        <a:rPr lang="ru-RU" sz="1050" b="0" i="0" u="none" strike="noStrike" smtClean="0">
                          <a:solidFill>
                            <a:srgbClr val="000000"/>
                          </a:solidFill>
                          <a:effectLst/>
                          <a:latin typeface="Calibri" panose="020F0502020204030204" pitchFamily="34" charset="0"/>
                        </a:rPr>
                        <a:t>100</a:t>
                      </a:r>
                      <a:endParaRPr lang="ru-RU" sz="1050" b="0" i="0" u="none" strike="noStrike" dirty="0">
                        <a:solidFill>
                          <a:srgbClr val="000000"/>
                        </a:solidFill>
                        <a:effectLst/>
                        <a:latin typeface="Calibri" panose="020F0502020204030204" pitchFamily="34" charset="0"/>
                      </a:endParaRPr>
                    </a:p>
                  </a:txBody>
                  <a:tcPr marL="3952" marR="3952" marT="3952" marB="0" anchor="ctr"/>
                </a:tc>
                <a:tc>
                  <a:txBody>
                    <a:bodyPr/>
                    <a:lstStyle/>
                    <a:p>
                      <a:pPr algn="ctr" fontAlgn="ctr"/>
                      <a:r>
                        <a:rPr lang="ru-RU" sz="1050" b="0" i="0" u="none" strike="noStrike" smtClean="0">
                          <a:solidFill>
                            <a:srgbClr val="000000"/>
                          </a:solidFill>
                          <a:effectLst/>
                          <a:latin typeface="Calibri" panose="020F0502020204030204" pitchFamily="34" charset="0"/>
                        </a:rPr>
                        <a:t>100</a:t>
                      </a:r>
                      <a:endParaRPr lang="ru-RU" sz="1050" b="0" i="0" u="none" strike="noStrike" dirty="0">
                        <a:solidFill>
                          <a:srgbClr val="000000"/>
                        </a:solidFill>
                        <a:effectLst/>
                        <a:latin typeface="Calibri" panose="020F0502020204030204" pitchFamily="34" charset="0"/>
                      </a:endParaRPr>
                    </a:p>
                  </a:txBody>
                  <a:tcPr marL="3952" marR="3952" marT="3952" marB="0" anchor="ctr"/>
                </a:tc>
                <a:tc>
                  <a:txBody>
                    <a:bodyPr/>
                    <a:lstStyle/>
                    <a:p>
                      <a:pPr algn="ctr" fontAlgn="ctr"/>
                      <a:r>
                        <a:rPr lang="ru-RU" sz="1050" b="0" i="0" u="none" strike="noStrike" dirty="0" smtClean="0">
                          <a:solidFill>
                            <a:srgbClr val="000000"/>
                          </a:solidFill>
                          <a:effectLst/>
                          <a:latin typeface="Calibri" panose="020F0502020204030204" pitchFamily="34" charset="0"/>
                        </a:rPr>
                        <a:t>100</a:t>
                      </a:r>
                      <a:endParaRPr lang="ru-RU" sz="1050" b="0" i="0" u="none" strike="noStrike" dirty="0">
                        <a:solidFill>
                          <a:srgbClr val="000000"/>
                        </a:solidFill>
                        <a:effectLst/>
                        <a:latin typeface="Calibri" panose="020F0502020204030204" pitchFamily="34" charset="0"/>
                      </a:endParaRPr>
                    </a:p>
                  </a:txBody>
                  <a:tcPr marL="3952" marR="3952" marT="3952" marB="0" anchor="ctr"/>
                </a:tc>
                <a:extLst>
                  <a:ext uri="{0D108BD9-81ED-4DB2-BD59-A6C34878D82A}">
                    <a16:rowId xmlns:a16="http://schemas.microsoft.com/office/drawing/2014/main" val="4273571252"/>
                  </a:ext>
                </a:extLst>
              </a:tr>
              <a:tr h="540463">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3.</a:t>
                      </a:r>
                      <a:endParaRPr lang="ru-RU" sz="1050" b="0" i="0" u="none" strike="noStrike" kern="1200" dirty="0">
                        <a:solidFill>
                          <a:srgbClr val="000000"/>
                        </a:solidFill>
                        <a:effectLst/>
                        <a:latin typeface="Calibri" panose="020F0502020204030204" pitchFamily="34" charset="0"/>
                        <a:ea typeface="+mn-ea"/>
                        <a:cs typeface="+mn-cs"/>
                      </a:endParaRPr>
                    </a:p>
                  </a:txBody>
                  <a:tcPr marL="3952" marR="3952" marT="3952" marB="0" anchor="ctr"/>
                </a:tc>
                <a:tc>
                  <a:txBody>
                    <a:bodyPr/>
                    <a:lstStyle/>
                    <a:p>
                      <a:pPr algn="l" fontAlgn="ctr"/>
                      <a:r>
                        <a:rPr lang="ru-RU" sz="1050" b="0" i="0" u="none" strike="noStrike" kern="1200" dirty="0" smtClean="0">
                          <a:solidFill>
                            <a:srgbClr val="000000"/>
                          </a:solidFill>
                          <a:effectLst/>
                          <a:latin typeface="Calibri" panose="020F0502020204030204" pitchFamily="34" charset="0"/>
                          <a:ea typeface="+mn-ea"/>
                          <a:cs typeface="+mn-cs"/>
                        </a:rPr>
                        <a:t>Количество участников мероприятий по укреплению единства российской нации и этнокультурному развитию народов России</a:t>
                      </a:r>
                      <a:endParaRPr lang="ru-RU" sz="1050" b="0" i="0" u="none" strike="noStrike" kern="1200" dirty="0">
                        <a:solidFill>
                          <a:srgbClr val="000000"/>
                        </a:solidFill>
                        <a:effectLst/>
                        <a:latin typeface="Calibri" panose="020F0502020204030204" pitchFamily="34" charset="0"/>
                        <a:ea typeface="+mn-ea"/>
                        <a:cs typeface="+mn-cs"/>
                      </a:endParaRPr>
                    </a:p>
                  </a:txBody>
                  <a:tcPr marL="3952" marR="3952" marT="395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smtClean="0">
                          <a:solidFill>
                            <a:srgbClr val="000000"/>
                          </a:solidFill>
                          <a:effectLst/>
                          <a:latin typeface="Calibri" panose="020F0502020204030204" pitchFamily="34" charset="0"/>
                          <a:ea typeface="+mn-ea"/>
                          <a:cs typeface="+mn-cs"/>
                        </a:rPr>
                        <a:t>Показатель муниципальной программы </a:t>
                      </a:r>
                      <a:endParaRPr lang="ru-RU" sz="1050" b="0" i="0" u="none" strike="noStrike" kern="1200" dirty="0" smtClean="0">
                        <a:solidFill>
                          <a:srgbClr val="000000"/>
                        </a:solidFill>
                        <a:effectLst/>
                        <a:latin typeface="Calibri" panose="020F0502020204030204" pitchFamily="34" charset="0"/>
                        <a:ea typeface="+mn-ea"/>
                        <a:cs typeface="+mn-cs"/>
                      </a:endParaRPr>
                    </a:p>
                  </a:txBody>
                  <a:tcPr marL="3952" marR="3952" marT="3952" marB="0" anchor="ctr"/>
                </a:tc>
                <a:tc>
                  <a:txBody>
                    <a:bodyPr/>
                    <a:lstStyle/>
                    <a:p>
                      <a:pPr algn="ctr" fontAlgn="ctr"/>
                      <a:r>
                        <a:rPr lang="ru-RU" sz="1050" b="0" i="0" u="none" strike="noStrike" kern="1200" smtClean="0">
                          <a:solidFill>
                            <a:srgbClr val="000000"/>
                          </a:solidFill>
                          <a:effectLst/>
                          <a:latin typeface="Calibri" panose="020F0502020204030204" pitchFamily="34" charset="0"/>
                          <a:ea typeface="+mn-ea"/>
                          <a:cs typeface="+mn-cs"/>
                        </a:rPr>
                        <a:t>Человек</a:t>
                      </a:r>
                      <a:endParaRPr lang="ru-RU" sz="1050" b="0" i="0" u="none" strike="noStrike" kern="1200" dirty="0">
                        <a:solidFill>
                          <a:srgbClr val="000000"/>
                        </a:solidFill>
                        <a:effectLst/>
                        <a:latin typeface="Calibri" panose="020F0502020204030204" pitchFamily="34" charset="0"/>
                        <a:ea typeface="+mn-ea"/>
                        <a:cs typeface="+mn-cs"/>
                      </a:endParaRPr>
                    </a:p>
                  </a:txBody>
                  <a:tcPr marL="3952" marR="3952" marT="395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2 500</a:t>
                      </a:r>
                      <a:endParaRPr lang="ru-RU" sz="1050" b="0" i="0" u="none" strike="noStrike" kern="1200" dirty="0">
                        <a:solidFill>
                          <a:srgbClr val="000000"/>
                        </a:solidFill>
                        <a:effectLst/>
                        <a:latin typeface="Calibri" panose="020F0502020204030204" pitchFamily="34" charset="0"/>
                        <a:ea typeface="+mn-ea"/>
                        <a:cs typeface="+mn-cs"/>
                      </a:endParaRPr>
                    </a:p>
                  </a:txBody>
                  <a:tcPr marL="3952" marR="3952" marT="3952" marB="0" anchor="ctr"/>
                </a:tc>
                <a:tc>
                  <a:txBody>
                    <a:bodyPr/>
                    <a:lstStyle/>
                    <a:p>
                      <a:pPr algn="ctr" fontAlgn="t"/>
                      <a:r>
                        <a:rPr lang="ru-RU" sz="1050" b="0" i="0" u="none" strike="noStrike" kern="1200" smtClean="0">
                          <a:solidFill>
                            <a:srgbClr val="000000"/>
                          </a:solidFill>
                          <a:effectLst/>
                          <a:latin typeface="Calibri" panose="020F0502020204030204" pitchFamily="34" charset="0"/>
                          <a:ea typeface="+mn-ea"/>
                          <a:cs typeface="+mn-cs"/>
                        </a:rPr>
                        <a:t>2 500</a:t>
                      </a:r>
                      <a:endParaRPr lang="ru-RU" sz="1050" b="0" i="0" u="none" strike="noStrike" kern="1200" dirty="0">
                        <a:solidFill>
                          <a:srgbClr val="000000"/>
                        </a:solidFill>
                        <a:effectLst/>
                        <a:latin typeface="Calibri" panose="020F0502020204030204" pitchFamily="34" charset="0"/>
                        <a:ea typeface="+mn-ea"/>
                        <a:cs typeface="+mn-cs"/>
                      </a:endParaRPr>
                    </a:p>
                  </a:txBody>
                  <a:tcPr marL="9525" marR="9525" marT="9525"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3 500</a:t>
                      </a:r>
                      <a:endParaRPr lang="ru-RU" sz="1050" b="0" i="0" u="none" strike="noStrike" kern="1200" dirty="0">
                        <a:solidFill>
                          <a:srgbClr val="000000"/>
                        </a:solidFill>
                        <a:effectLst/>
                        <a:latin typeface="Calibri" panose="020F0502020204030204" pitchFamily="34" charset="0"/>
                        <a:ea typeface="+mn-ea"/>
                        <a:cs typeface="+mn-cs"/>
                      </a:endParaRPr>
                    </a:p>
                  </a:txBody>
                  <a:tcPr marL="3952" marR="3952" marT="395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3 500</a:t>
                      </a:r>
                      <a:endParaRPr lang="ru-RU" sz="1050" b="0" i="0" u="none" strike="noStrike" kern="1200" dirty="0">
                        <a:solidFill>
                          <a:srgbClr val="000000"/>
                        </a:solidFill>
                        <a:effectLst/>
                        <a:latin typeface="Calibri" panose="020F0502020204030204" pitchFamily="34" charset="0"/>
                        <a:ea typeface="+mn-ea"/>
                        <a:cs typeface="+mn-cs"/>
                      </a:endParaRPr>
                    </a:p>
                  </a:txBody>
                  <a:tcPr marL="3952" marR="3952" marT="395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3 500</a:t>
                      </a:r>
                      <a:endParaRPr lang="ru-RU" sz="1050" b="0" i="0" u="none" strike="noStrike" kern="1200" dirty="0">
                        <a:solidFill>
                          <a:srgbClr val="000000"/>
                        </a:solidFill>
                        <a:effectLst/>
                        <a:latin typeface="Calibri" panose="020F0502020204030204" pitchFamily="34" charset="0"/>
                        <a:ea typeface="+mn-ea"/>
                        <a:cs typeface="+mn-cs"/>
                      </a:endParaRPr>
                    </a:p>
                  </a:txBody>
                  <a:tcPr marL="3952" marR="3952" marT="395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3 500</a:t>
                      </a:r>
                      <a:endParaRPr lang="ru-RU" sz="1050" b="0" i="0" u="none" strike="noStrike" kern="1200" dirty="0">
                        <a:solidFill>
                          <a:srgbClr val="000000"/>
                        </a:solidFill>
                        <a:effectLst/>
                        <a:latin typeface="Calibri" panose="020F0502020204030204" pitchFamily="34" charset="0"/>
                        <a:ea typeface="+mn-ea"/>
                        <a:cs typeface="+mn-cs"/>
                      </a:endParaRPr>
                    </a:p>
                  </a:txBody>
                  <a:tcPr marL="3952" marR="3952" marT="3952" marB="0" anchor="ctr"/>
                </a:tc>
                <a:extLst>
                  <a:ext uri="{0D108BD9-81ED-4DB2-BD59-A6C34878D82A}">
                    <a16:rowId xmlns:a16="http://schemas.microsoft.com/office/drawing/2014/main" val="2571348632"/>
                  </a:ext>
                </a:extLst>
              </a:tr>
              <a:tr h="540463">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4.</a:t>
                      </a:r>
                      <a:endParaRPr lang="ru-RU" sz="1050" b="0" i="0" u="none" strike="noStrike" kern="1200" dirty="0">
                        <a:solidFill>
                          <a:srgbClr val="000000"/>
                        </a:solidFill>
                        <a:effectLst/>
                        <a:latin typeface="Calibri" panose="020F0502020204030204" pitchFamily="34" charset="0"/>
                        <a:ea typeface="+mn-ea"/>
                        <a:cs typeface="+mn-cs"/>
                      </a:endParaRPr>
                    </a:p>
                  </a:txBody>
                  <a:tcPr marL="3952" marR="3952" marT="3952" marB="0" anchor="ctr"/>
                </a:tc>
                <a:tc>
                  <a:txBody>
                    <a:bodyPr/>
                    <a:lstStyle/>
                    <a:p>
                      <a:pPr algn="l" fontAlgn="ctr"/>
                      <a:r>
                        <a:rPr lang="ru-RU" sz="1050" b="0" i="0" u="none" strike="noStrike" kern="1200" dirty="0" smtClean="0">
                          <a:solidFill>
                            <a:srgbClr val="000000"/>
                          </a:solidFill>
                          <a:effectLst/>
                          <a:latin typeface="Calibri" panose="020F0502020204030204" pitchFamily="34" charset="0"/>
                          <a:ea typeface="+mn-ea"/>
                          <a:cs typeface="+mn-cs"/>
                        </a:rPr>
                        <a:t>Количество участников мероприятий по социально-культурной адаптации и интеграции иностранных граждан в Московской области</a:t>
                      </a:r>
                      <a:endParaRPr lang="ru-RU" sz="1050" b="0" i="0" u="none" strike="noStrike" kern="1200" dirty="0">
                        <a:solidFill>
                          <a:srgbClr val="000000"/>
                        </a:solidFill>
                        <a:effectLst/>
                        <a:latin typeface="Calibri" panose="020F0502020204030204" pitchFamily="34" charset="0"/>
                        <a:ea typeface="+mn-ea"/>
                        <a:cs typeface="+mn-cs"/>
                      </a:endParaRPr>
                    </a:p>
                  </a:txBody>
                  <a:tcPr marL="3952" marR="3952" marT="395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dirty="0" smtClean="0">
                          <a:solidFill>
                            <a:srgbClr val="000000"/>
                          </a:solidFill>
                          <a:effectLst/>
                          <a:latin typeface="Calibri" panose="020F0502020204030204" pitchFamily="34" charset="0"/>
                          <a:ea typeface="+mn-ea"/>
                          <a:cs typeface="+mn-cs"/>
                        </a:rPr>
                        <a:t>Показатель муниципальной программы </a:t>
                      </a:r>
                    </a:p>
                  </a:txBody>
                  <a:tcPr marL="3952" marR="3952" marT="395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Человек</a:t>
                      </a:r>
                      <a:endParaRPr lang="ru-RU" sz="1050" b="0" i="0" u="none" strike="noStrike" kern="1200" dirty="0">
                        <a:solidFill>
                          <a:srgbClr val="000000"/>
                        </a:solidFill>
                        <a:effectLst/>
                        <a:latin typeface="Calibri" panose="020F0502020204030204" pitchFamily="34" charset="0"/>
                        <a:ea typeface="+mn-ea"/>
                        <a:cs typeface="+mn-cs"/>
                      </a:endParaRPr>
                    </a:p>
                  </a:txBody>
                  <a:tcPr marL="3952" marR="3952" marT="3952" marB="0" anchor="ctr"/>
                </a:tc>
                <a:tc>
                  <a:txBody>
                    <a:bodyPr/>
                    <a:lstStyle/>
                    <a:p>
                      <a:pPr algn="ctr" fontAlgn="ctr"/>
                      <a:r>
                        <a:rPr lang="ru-RU" sz="1050" b="0" i="0" u="none" strike="noStrike" smtClean="0">
                          <a:solidFill>
                            <a:srgbClr val="000000"/>
                          </a:solidFill>
                          <a:effectLst/>
                          <a:latin typeface="Calibri" panose="020F0502020204030204" pitchFamily="34" charset="0"/>
                        </a:rPr>
                        <a:t>0</a:t>
                      </a:r>
                      <a:endParaRPr lang="ru-RU" sz="1050" b="0" i="0" u="none" strike="noStrike" kern="1200" dirty="0">
                        <a:solidFill>
                          <a:srgbClr val="000000"/>
                        </a:solidFill>
                        <a:effectLst/>
                        <a:latin typeface="Calibri" panose="020F0502020204030204" pitchFamily="34" charset="0"/>
                        <a:ea typeface="+mn-ea"/>
                        <a:cs typeface="+mn-cs"/>
                      </a:endParaRPr>
                    </a:p>
                  </a:txBody>
                  <a:tcPr marL="3952" marR="3952" marT="3952" marB="0" anchor="ctr"/>
                </a:tc>
                <a:tc>
                  <a:txBody>
                    <a:bodyPr/>
                    <a:lstStyle/>
                    <a:p>
                      <a:pPr algn="ctr" fontAlgn="t"/>
                      <a:r>
                        <a:rPr lang="ru-RU" sz="1050" b="0" i="0" u="none" strike="noStrike" smtClean="0">
                          <a:solidFill>
                            <a:srgbClr val="000000"/>
                          </a:solidFill>
                          <a:effectLst/>
                          <a:latin typeface="Calibri" panose="020F0502020204030204" pitchFamily="34" charset="0"/>
                        </a:rPr>
                        <a:t>0</a:t>
                      </a:r>
                      <a:endParaRPr lang="ru-RU" sz="1050" b="0" i="0" u="none" strike="noStrike" kern="1200" dirty="0">
                        <a:solidFill>
                          <a:srgbClr val="000000"/>
                        </a:solidFill>
                        <a:effectLst/>
                        <a:latin typeface="Calibri" panose="020F0502020204030204" pitchFamily="34" charset="0"/>
                        <a:ea typeface="+mn-ea"/>
                        <a:cs typeface="+mn-cs"/>
                      </a:endParaRPr>
                    </a:p>
                  </a:txBody>
                  <a:tcPr marL="9525" marR="9525" marT="9525" marB="0" anchor="ctr"/>
                </a:tc>
                <a:tc>
                  <a:txBody>
                    <a:bodyPr/>
                    <a:lstStyle/>
                    <a:p>
                      <a:pPr algn="ctr" fontAlgn="ctr"/>
                      <a:r>
                        <a:rPr lang="ru-RU" sz="1050" b="0" i="0" u="none" strike="noStrike" smtClean="0">
                          <a:solidFill>
                            <a:srgbClr val="000000"/>
                          </a:solidFill>
                          <a:effectLst/>
                          <a:latin typeface="Calibri" panose="020F0502020204030204" pitchFamily="34" charset="0"/>
                        </a:rPr>
                        <a:t>0</a:t>
                      </a:r>
                      <a:endParaRPr lang="ru-RU" sz="1050" b="0" i="0" u="none" strike="noStrike" kern="1200" dirty="0">
                        <a:solidFill>
                          <a:srgbClr val="000000"/>
                        </a:solidFill>
                        <a:effectLst/>
                        <a:latin typeface="Calibri" panose="020F0502020204030204" pitchFamily="34" charset="0"/>
                        <a:ea typeface="+mn-ea"/>
                        <a:cs typeface="+mn-cs"/>
                      </a:endParaRPr>
                    </a:p>
                  </a:txBody>
                  <a:tcPr marL="3952" marR="3952" marT="3952" marB="0" anchor="ctr"/>
                </a:tc>
                <a:tc>
                  <a:txBody>
                    <a:bodyPr/>
                    <a:lstStyle/>
                    <a:p>
                      <a:pPr algn="ctr" fontAlgn="ctr"/>
                      <a:r>
                        <a:rPr lang="ru-RU" sz="1050" b="0" i="0" u="none" strike="noStrike" smtClean="0">
                          <a:solidFill>
                            <a:srgbClr val="000000"/>
                          </a:solidFill>
                          <a:effectLst/>
                          <a:latin typeface="Calibri" panose="020F0502020204030204" pitchFamily="34" charset="0"/>
                        </a:rPr>
                        <a:t>0</a:t>
                      </a:r>
                      <a:endParaRPr lang="ru-RU" sz="1050" b="0" i="0" u="none" strike="noStrike" kern="1200" dirty="0">
                        <a:solidFill>
                          <a:srgbClr val="000000"/>
                        </a:solidFill>
                        <a:effectLst/>
                        <a:latin typeface="Calibri" panose="020F0502020204030204" pitchFamily="34" charset="0"/>
                        <a:ea typeface="+mn-ea"/>
                        <a:cs typeface="+mn-cs"/>
                      </a:endParaRPr>
                    </a:p>
                  </a:txBody>
                  <a:tcPr marL="3952" marR="3952" marT="3952" marB="0" anchor="ctr"/>
                </a:tc>
                <a:tc>
                  <a:txBody>
                    <a:bodyPr/>
                    <a:lstStyle/>
                    <a:p>
                      <a:pPr algn="ctr" fontAlgn="ctr"/>
                      <a:r>
                        <a:rPr lang="ru-RU" sz="1050" b="0" i="0" u="none" strike="noStrike" smtClean="0">
                          <a:solidFill>
                            <a:srgbClr val="000000"/>
                          </a:solidFill>
                          <a:effectLst/>
                          <a:latin typeface="Calibri" panose="020F0502020204030204" pitchFamily="34" charset="0"/>
                        </a:rPr>
                        <a:t>0</a:t>
                      </a:r>
                      <a:endParaRPr lang="ru-RU" sz="1050" b="0" i="0" u="none" strike="noStrike" kern="1200" dirty="0">
                        <a:solidFill>
                          <a:srgbClr val="000000"/>
                        </a:solidFill>
                        <a:effectLst/>
                        <a:latin typeface="Calibri" panose="020F0502020204030204" pitchFamily="34" charset="0"/>
                        <a:ea typeface="+mn-ea"/>
                        <a:cs typeface="+mn-cs"/>
                      </a:endParaRPr>
                    </a:p>
                  </a:txBody>
                  <a:tcPr marL="3952" marR="3952" marT="3952" marB="0" anchor="ctr"/>
                </a:tc>
                <a:tc>
                  <a:txBody>
                    <a:bodyPr/>
                    <a:lstStyle/>
                    <a:p>
                      <a:pPr algn="ctr" fontAlgn="ctr"/>
                      <a:r>
                        <a:rPr lang="ru-RU" sz="1050" b="0" i="0" u="none" strike="noStrike" dirty="0" smtClean="0">
                          <a:solidFill>
                            <a:srgbClr val="000000"/>
                          </a:solidFill>
                          <a:effectLst/>
                          <a:latin typeface="Calibri" panose="020F0502020204030204" pitchFamily="34" charset="0"/>
                        </a:rPr>
                        <a:t>0</a:t>
                      </a:r>
                      <a:endParaRPr lang="ru-RU" sz="1050" b="0" i="0" u="none" strike="noStrike" kern="1200" dirty="0">
                        <a:solidFill>
                          <a:srgbClr val="000000"/>
                        </a:solidFill>
                        <a:effectLst/>
                        <a:latin typeface="Calibri" panose="020F0502020204030204" pitchFamily="34" charset="0"/>
                        <a:ea typeface="+mn-ea"/>
                        <a:cs typeface="+mn-cs"/>
                      </a:endParaRPr>
                    </a:p>
                  </a:txBody>
                  <a:tcPr marL="3952" marR="3952" marT="3952" marB="0" anchor="ctr"/>
                </a:tc>
                <a:extLst>
                  <a:ext uri="{0D108BD9-81ED-4DB2-BD59-A6C34878D82A}">
                    <a16:rowId xmlns:a16="http://schemas.microsoft.com/office/drawing/2014/main" val="346448470"/>
                  </a:ext>
                </a:extLst>
              </a:tr>
            </a:tbl>
          </a:graphicData>
        </a:graphic>
      </p:graphicFrame>
    </p:spTree>
    <p:extLst>
      <p:ext uri="{BB962C8B-B14F-4D97-AF65-F5344CB8AC3E}">
        <p14:creationId xmlns:p14="http://schemas.microsoft.com/office/powerpoint/2010/main" val="81032539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64</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BE447E9B-A199-423A-9C53-43F22E4B09CE}"/>
              </a:ext>
            </a:extLst>
          </p:cNvPr>
          <p:cNvGraphicFramePr>
            <a:graphicFrameLocks noGrp="1"/>
          </p:cNvGraphicFramePr>
          <p:nvPr>
            <p:ph idx="1"/>
            <p:extLst/>
          </p:nvPr>
        </p:nvGraphicFramePr>
        <p:xfrm>
          <a:off x="280657" y="851026"/>
          <a:ext cx="11552224" cy="4886995"/>
        </p:xfrm>
        <a:graphic>
          <a:graphicData uri="http://schemas.openxmlformats.org/drawingml/2006/table">
            <a:tbl>
              <a:tblPr>
                <a:tableStyleId>{5C22544A-7EE6-4342-B048-85BDC9FD1C3A}</a:tableStyleId>
              </a:tblPr>
              <a:tblGrid>
                <a:gridCol w="550630">
                  <a:extLst>
                    <a:ext uri="{9D8B030D-6E8A-4147-A177-3AD203B41FA5}">
                      <a16:colId xmlns:a16="http://schemas.microsoft.com/office/drawing/2014/main" val="2328597583"/>
                    </a:ext>
                  </a:extLst>
                </a:gridCol>
                <a:gridCol w="2984415">
                  <a:extLst>
                    <a:ext uri="{9D8B030D-6E8A-4147-A177-3AD203B41FA5}">
                      <a16:colId xmlns:a16="http://schemas.microsoft.com/office/drawing/2014/main" val="2260677149"/>
                    </a:ext>
                  </a:extLst>
                </a:gridCol>
                <a:gridCol w="1123285">
                  <a:extLst>
                    <a:ext uri="{9D8B030D-6E8A-4147-A177-3AD203B41FA5}">
                      <a16:colId xmlns:a16="http://schemas.microsoft.com/office/drawing/2014/main" val="1168792731"/>
                    </a:ext>
                  </a:extLst>
                </a:gridCol>
                <a:gridCol w="951450">
                  <a:extLst>
                    <a:ext uri="{9D8B030D-6E8A-4147-A177-3AD203B41FA5}">
                      <a16:colId xmlns:a16="http://schemas.microsoft.com/office/drawing/2014/main" val="3491624124"/>
                    </a:ext>
                  </a:extLst>
                </a:gridCol>
                <a:gridCol w="942720">
                  <a:extLst>
                    <a:ext uri="{9D8B030D-6E8A-4147-A177-3AD203B41FA5}">
                      <a16:colId xmlns:a16="http://schemas.microsoft.com/office/drawing/2014/main" val="1187162035"/>
                    </a:ext>
                  </a:extLst>
                </a:gridCol>
                <a:gridCol w="991134">
                  <a:extLst>
                    <a:ext uri="{9D8B030D-6E8A-4147-A177-3AD203B41FA5}">
                      <a16:colId xmlns:a16="http://schemas.microsoft.com/office/drawing/2014/main" val="1722246928"/>
                    </a:ext>
                  </a:extLst>
                </a:gridCol>
                <a:gridCol w="969110">
                  <a:extLst>
                    <a:ext uri="{9D8B030D-6E8A-4147-A177-3AD203B41FA5}">
                      <a16:colId xmlns:a16="http://schemas.microsoft.com/office/drawing/2014/main" val="2308220531"/>
                    </a:ext>
                  </a:extLst>
                </a:gridCol>
                <a:gridCol w="1068223">
                  <a:extLst>
                    <a:ext uri="{9D8B030D-6E8A-4147-A177-3AD203B41FA5}">
                      <a16:colId xmlns:a16="http://schemas.microsoft.com/office/drawing/2014/main" val="2958776191"/>
                    </a:ext>
                  </a:extLst>
                </a:gridCol>
                <a:gridCol w="969110">
                  <a:extLst>
                    <a:ext uri="{9D8B030D-6E8A-4147-A177-3AD203B41FA5}">
                      <a16:colId xmlns:a16="http://schemas.microsoft.com/office/drawing/2014/main" val="3181687445"/>
                    </a:ext>
                  </a:extLst>
                </a:gridCol>
                <a:gridCol w="1002147">
                  <a:extLst>
                    <a:ext uri="{9D8B030D-6E8A-4147-A177-3AD203B41FA5}">
                      <a16:colId xmlns:a16="http://schemas.microsoft.com/office/drawing/2014/main" val="1549368239"/>
                    </a:ext>
                  </a:extLst>
                </a:gridCol>
              </a:tblGrid>
              <a:tr h="410640">
                <a:tc>
                  <a:txBody>
                    <a:bodyPr/>
                    <a:lstStyle/>
                    <a:p>
                      <a:pPr algn="ctr" fontAlgn="ctr"/>
                      <a:r>
                        <a:rPr lang="ru-RU" sz="1050" u="none" strike="noStrike" dirty="0">
                          <a:solidFill>
                            <a:schemeClr val="tx1"/>
                          </a:solidFill>
                          <a:effectLst/>
                        </a:rPr>
                        <a:t>№ п/п</a:t>
                      </a:r>
                      <a:endParaRPr lang="ru-RU" sz="105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Наименование муниципальной программы/подпрограммы/показателя</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smtClean="0">
                          <a:effectLst/>
                        </a:rPr>
                        <a:t>Вид </a:t>
                      </a:r>
                      <a:r>
                        <a:rPr lang="ru-RU" sz="1050" u="none" strike="noStrike" dirty="0">
                          <a:effectLst/>
                        </a:rPr>
                        <a:t>показателя</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Единица измерения</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Базовое значение</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dirty="0">
                          <a:effectLst/>
                        </a:rPr>
                        <a:t>Достигнутое </a:t>
                      </a:r>
                      <a:r>
                        <a:rPr lang="ru-RU" sz="1050" u="none" strike="noStrike" dirty="0" smtClean="0">
                          <a:effectLst/>
                        </a:rPr>
                        <a:t>2023 </a:t>
                      </a:r>
                      <a:r>
                        <a:rPr lang="ru-RU" sz="1050" u="none" strike="noStrike" dirty="0">
                          <a:effectLst/>
                        </a:rPr>
                        <a:t>года</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2024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2025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2026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2027 </a:t>
                      </a:r>
                      <a:r>
                        <a:rPr lang="ru-RU" sz="1050" b="0" i="0" u="none" strike="noStrike" kern="1200" dirty="0">
                          <a:solidFill>
                            <a:schemeClr val="tx1"/>
                          </a:solidFill>
                          <a:effectLst/>
                          <a:latin typeface="+mn-lt"/>
                          <a:ea typeface="+mn-ea"/>
                          <a:cs typeface="+mn-cs"/>
                        </a:rPr>
                        <a:t>год</a:t>
                      </a:r>
                    </a:p>
                  </a:txBody>
                  <a:tcPr marL="6562" marR="6562" marT="6562" marB="0" anchor="ctr"/>
                </a:tc>
                <a:extLst>
                  <a:ext uri="{0D108BD9-81ED-4DB2-BD59-A6C34878D82A}">
                    <a16:rowId xmlns:a16="http://schemas.microsoft.com/office/drawing/2014/main" val="1107160890"/>
                  </a:ext>
                </a:extLst>
              </a:tr>
              <a:tr h="410640">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5.</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l" fontAlgn="ctr"/>
                      <a:r>
                        <a:rPr lang="ru-RU" sz="1050" b="0" i="0" u="none" strike="noStrike" kern="1200" dirty="0" smtClean="0">
                          <a:solidFill>
                            <a:srgbClr val="000000"/>
                          </a:solidFill>
                          <a:effectLst/>
                          <a:latin typeface="Calibri" panose="020F0502020204030204" pitchFamily="34" charset="0"/>
                          <a:ea typeface="+mn-ea"/>
                          <a:cs typeface="+mn-cs"/>
                        </a:rPr>
                        <a:t>Доля реализованных проектов инициативного бюджетирования от общего числа заявленных проектов</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smtClean="0">
                          <a:solidFill>
                            <a:srgbClr val="000000"/>
                          </a:solidFill>
                          <a:effectLst/>
                          <a:latin typeface="Calibri" panose="020F0502020204030204" pitchFamily="34" charset="0"/>
                          <a:ea typeface="+mn-ea"/>
                          <a:cs typeface="+mn-cs"/>
                        </a:rPr>
                        <a:t>Показатель муниципальной программы </a:t>
                      </a:r>
                      <a:endParaRPr lang="ru-RU" sz="1050" b="0" i="0" u="none" strike="noStrike" kern="1200" dirty="0" smtClean="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процентов к общей численности</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0</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smtClean="0">
                          <a:solidFill>
                            <a:srgbClr val="000000"/>
                          </a:solidFill>
                          <a:effectLst/>
                          <a:latin typeface="Calibri" panose="020F0502020204030204" pitchFamily="34" charset="0"/>
                          <a:ea typeface="+mn-ea"/>
                          <a:cs typeface="+mn-cs"/>
                        </a:rPr>
                        <a:t>100</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smtClean="0">
                          <a:solidFill>
                            <a:srgbClr val="000000"/>
                          </a:solidFill>
                          <a:effectLst/>
                          <a:latin typeface="Calibri" panose="020F0502020204030204" pitchFamily="34" charset="0"/>
                          <a:ea typeface="+mn-ea"/>
                          <a:cs typeface="+mn-cs"/>
                        </a:rPr>
                        <a:t>100</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smtClean="0">
                          <a:solidFill>
                            <a:srgbClr val="000000"/>
                          </a:solidFill>
                          <a:effectLst/>
                          <a:latin typeface="Calibri" panose="020F0502020204030204" pitchFamily="34" charset="0"/>
                          <a:ea typeface="+mn-ea"/>
                          <a:cs typeface="+mn-cs"/>
                        </a:rPr>
                        <a:t>100</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smtClean="0">
                          <a:solidFill>
                            <a:srgbClr val="000000"/>
                          </a:solidFill>
                          <a:effectLst/>
                          <a:latin typeface="Calibri" panose="020F0502020204030204" pitchFamily="34" charset="0"/>
                          <a:ea typeface="+mn-ea"/>
                          <a:cs typeface="+mn-cs"/>
                        </a:rPr>
                        <a:t>100</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100</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extLst>
                  <a:ext uri="{0D108BD9-81ED-4DB2-BD59-A6C34878D82A}">
                    <a16:rowId xmlns:a16="http://schemas.microsoft.com/office/drawing/2014/main" val="18674682"/>
                  </a:ext>
                </a:extLst>
              </a:tr>
              <a:tr h="615959">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6.</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l" fontAlgn="ctr"/>
                      <a:r>
                        <a:rPr lang="ru-RU" sz="1050" b="0" i="0" u="none" strike="noStrike" kern="1200" dirty="0" smtClean="0">
                          <a:solidFill>
                            <a:srgbClr val="000000"/>
                          </a:solidFill>
                          <a:effectLst/>
                          <a:latin typeface="Calibri" panose="020F0502020204030204" pitchFamily="34" charset="0"/>
                          <a:ea typeface="+mn-ea"/>
                          <a:cs typeface="+mn-cs"/>
                        </a:rPr>
                        <a:t>Доля молодежи,  задействованной в  мероприятиях по  вовлечению в творческую  деятельность, от общего числа молодежи в  городском округе  Московской области</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smtClean="0">
                          <a:solidFill>
                            <a:srgbClr val="000000"/>
                          </a:solidFill>
                          <a:effectLst/>
                          <a:latin typeface="Calibri" panose="020F0502020204030204" pitchFamily="34" charset="0"/>
                          <a:ea typeface="+mn-ea"/>
                          <a:cs typeface="+mn-cs"/>
                        </a:rPr>
                        <a:t>Показатель муниципальной программы </a:t>
                      </a:r>
                      <a:endParaRPr lang="ru-RU" sz="1050" b="0" i="0" u="none" strike="noStrike" kern="1200" dirty="0" smtClean="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Процент</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39</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dirty="0" smtClean="0">
                          <a:solidFill>
                            <a:srgbClr val="000000"/>
                          </a:solidFill>
                          <a:effectLst/>
                          <a:latin typeface="Calibri" panose="020F0502020204030204" pitchFamily="34" charset="0"/>
                          <a:ea typeface="+mn-ea"/>
                          <a:cs typeface="+mn-cs"/>
                        </a:rPr>
                        <a:t>42</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42</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42</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42</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42</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extLst>
                  <a:ext uri="{0D108BD9-81ED-4DB2-BD59-A6C34878D82A}">
                    <a16:rowId xmlns:a16="http://schemas.microsoft.com/office/drawing/2014/main" val="3906658384"/>
                  </a:ext>
                </a:extLst>
              </a:tr>
              <a:tr h="615959">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7.</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ru-RU" sz="1050" b="0" i="0" u="none" strike="noStrike" kern="1200" dirty="0" smtClean="0">
                          <a:solidFill>
                            <a:srgbClr val="000000"/>
                          </a:solidFill>
                          <a:effectLst/>
                          <a:latin typeface="Calibri" panose="020F0502020204030204" pitchFamily="34" charset="0"/>
                          <a:ea typeface="+mn-ea"/>
                          <a:cs typeface="+mn-cs"/>
                        </a:rPr>
                        <a:t>Доля молодежи, задействованной в мероприятиях по вовлечению в общественную жизнь, от общего числа молодежи в городском округе Московской области</a:t>
                      </a:r>
                    </a:p>
                  </a:txBody>
                  <a:tcPr marL="6562" marR="6562" marT="656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dirty="0" smtClean="0">
                          <a:solidFill>
                            <a:srgbClr val="000000"/>
                          </a:solidFill>
                          <a:effectLst/>
                          <a:latin typeface="Calibri" panose="020F0502020204030204" pitchFamily="34" charset="0"/>
                          <a:ea typeface="+mn-ea"/>
                          <a:cs typeface="+mn-cs"/>
                        </a:rPr>
                        <a:t>Показатель муниципальной программы </a:t>
                      </a:r>
                    </a:p>
                  </a:txBody>
                  <a:tcPr marL="6562" marR="6562" marT="6562" marB="0" anchor="ctr"/>
                </a:tc>
                <a:tc>
                  <a:txBody>
                    <a:bodyPr/>
                    <a:lstStyle/>
                    <a:p>
                      <a:pPr algn="ctr" fontAlgn="ctr"/>
                      <a:r>
                        <a:rPr lang="ru-RU" sz="1050" b="0" i="0" u="none" strike="noStrike" kern="1200" smtClean="0">
                          <a:solidFill>
                            <a:srgbClr val="000000"/>
                          </a:solidFill>
                          <a:effectLst/>
                          <a:latin typeface="Calibri" panose="020F0502020204030204" pitchFamily="34" charset="0"/>
                          <a:ea typeface="+mn-ea"/>
                          <a:cs typeface="+mn-cs"/>
                        </a:rPr>
                        <a:t>Процент</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39</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dirty="0" smtClean="0">
                          <a:solidFill>
                            <a:srgbClr val="000000"/>
                          </a:solidFill>
                          <a:effectLst/>
                          <a:latin typeface="Calibri" panose="020F0502020204030204" pitchFamily="34" charset="0"/>
                          <a:ea typeface="+mn-ea"/>
                          <a:cs typeface="+mn-cs"/>
                        </a:rPr>
                        <a:t>42</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42</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42</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42</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42</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extLst>
                  <a:ext uri="{0D108BD9-81ED-4DB2-BD59-A6C34878D82A}">
                    <a16:rowId xmlns:a16="http://schemas.microsoft.com/office/drawing/2014/main" val="10003"/>
                  </a:ext>
                </a:extLst>
              </a:tr>
              <a:tr h="531807">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8.</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l" fontAlgn="ctr"/>
                      <a:r>
                        <a:rPr lang="ru-RU" sz="1050" b="0" i="0" u="none" strike="noStrike" kern="1200" dirty="0" smtClean="0">
                          <a:solidFill>
                            <a:srgbClr val="000000"/>
                          </a:solidFill>
                          <a:effectLst/>
                          <a:latin typeface="Calibri" panose="020F0502020204030204" pitchFamily="34" charset="0"/>
                          <a:ea typeface="+mn-ea"/>
                          <a:cs typeface="+mn-cs"/>
                        </a:rPr>
                        <a:t>2023 Наличие незаконных рекламных конструкций, установленных на территории муниципального образования</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dirty="0" smtClean="0">
                          <a:solidFill>
                            <a:srgbClr val="000000"/>
                          </a:solidFill>
                          <a:effectLst/>
                          <a:latin typeface="Calibri" panose="020F0502020204030204" pitchFamily="34" charset="0"/>
                          <a:ea typeface="+mn-ea"/>
                          <a:cs typeface="+mn-cs"/>
                        </a:rPr>
                        <a:t>Показатель муниципальной программы </a:t>
                      </a:r>
                    </a:p>
                  </a:txBody>
                  <a:tcPr marL="6562" marR="6562" marT="656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Процент</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0</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0</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0</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0</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0</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0</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extLst>
                  <a:ext uri="{0D108BD9-81ED-4DB2-BD59-A6C34878D82A}">
                    <a16:rowId xmlns:a16="http://schemas.microsoft.com/office/drawing/2014/main" val="3126706980"/>
                  </a:ext>
                </a:extLst>
              </a:tr>
              <a:tr h="421105">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14</a:t>
                      </a:r>
                      <a:endParaRPr lang="ru-RU" sz="1050" b="0" i="0" u="none" strike="noStrike" kern="1200" dirty="0">
                        <a:solidFill>
                          <a:srgbClr val="000000"/>
                        </a:solidFill>
                        <a:effectLst/>
                        <a:latin typeface="Calibri" panose="020F0502020204030204" pitchFamily="34" charset="0"/>
                        <a:ea typeface="+mn-ea"/>
                        <a:cs typeface="+mn-cs"/>
                      </a:endParaRPr>
                    </a:p>
                  </a:txBody>
                  <a:tcPr marL="4200" marR="4200" marT="4200" marB="0" anchor="ctr"/>
                </a:tc>
                <a:tc>
                  <a:txBody>
                    <a:bodyPr/>
                    <a:lstStyle/>
                    <a:p>
                      <a:pPr algn="l" fontAlgn="ctr"/>
                      <a:r>
                        <a:rPr lang="ru-RU" sz="1050" b="0" i="0" u="none" strike="noStrike" kern="1200" dirty="0">
                          <a:solidFill>
                            <a:srgbClr val="000000"/>
                          </a:solidFill>
                          <a:effectLst/>
                          <a:latin typeface="Calibri" panose="020F0502020204030204" pitchFamily="34" charset="0"/>
                          <a:ea typeface="+mn-ea"/>
                          <a:cs typeface="+mn-cs"/>
                        </a:rPr>
                        <a:t>Муниципальная программа </a:t>
                      </a:r>
                      <a:r>
                        <a:rPr lang="ru-RU" sz="1050" b="0" i="0" u="none" strike="noStrike" kern="1200" dirty="0" smtClean="0">
                          <a:solidFill>
                            <a:srgbClr val="000000"/>
                          </a:solidFill>
                          <a:effectLst/>
                          <a:latin typeface="Calibri" panose="020F0502020204030204" pitchFamily="34" charset="0"/>
                          <a:ea typeface="+mn-ea"/>
                          <a:cs typeface="+mn-cs"/>
                        </a:rPr>
                        <a:t>«Развитие и функционирование дорожно-транспортного комплекса»</a:t>
                      </a:r>
                      <a:endParaRPr lang="ru-RU" sz="1050" b="0" i="0" u="none" strike="noStrike" kern="1200" dirty="0">
                        <a:solidFill>
                          <a:srgbClr val="000000"/>
                        </a:solidFill>
                        <a:effectLst/>
                        <a:latin typeface="Calibri" panose="020F0502020204030204" pitchFamily="34" charset="0"/>
                        <a:ea typeface="+mn-ea"/>
                        <a:cs typeface="+mn-cs"/>
                      </a:endParaRPr>
                    </a:p>
                  </a:txBody>
                  <a:tcPr marL="4200" marR="4200" marT="4200" marB="0" anchor="ctr"/>
                </a:tc>
                <a:tc>
                  <a:txBody>
                    <a:bodyPr/>
                    <a:lstStyle/>
                    <a:p>
                      <a:pPr algn="ctr" fontAlgn="ctr"/>
                      <a:endParaRPr lang="ru-RU" sz="1050" b="0" i="0" u="none" strike="noStrike" kern="120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endParaRPr lang="ru-RU" sz="1050" b="0" i="0" u="none" strike="noStrike" kern="120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extLst>
                  <a:ext uri="{0D108BD9-81ED-4DB2-BD59-A6C34878D82A}">
                    <a16:rowId xmlns:a16="http://schemas.microsoft.com/office/drawing/2014/main" val="4092256592"/>
                  </a:ext>
                </a:extLst>
              </a:tr>
              <a:tr h="1026597">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1.</a:t>
                      </a:r>
                      <a:endParaRPr lang="ru-RU" sz="1050" b="0" i="0" u="none" strike="noStrike" kern="1200" dirty="0">
                        <a:solidFill>
                          <a:srgbClr val="000000"/>
                        </a:solidFill>
                        <a:effectLst/>
                        <a:latin typeface="Calibri" panose="020F0502020204030204" pitchFamily="34" charset="0"/>
                        <a:ea typeface="+mn-ea"/>
                        <a:cs typeface="+mn-cs"/>
                      </a:endParaRPr>
                    </a:p>
                  </a:txBody>
                  <a:tcPr marL="4200" marR="4200" marT="4200" marB="0" anchor="ctr"/>
                </a:tc>
                <a:tc>
                  <a:txBody>
                    <a:bodyPr/>
                    <a:lstStyle/>
                    <a:p>
                      <a:pPr algn="l" fontAlgn="ctr"/>
                      <a:r>
                        <a:rPr lang="ru-RU" sz="1050" b="0" i="0" u="none" strike="noStrike" kern="1200" dirty="0" smtClean="0">
                          <a:solidFill>
                            <a:srgbClr val="000000"/>
                          </a:solidFill>
                          <a:effectLst/>
                          <a:latin typeface="Calibri" panose="020F0502020204030204" pitchFamily="34" charset="0"/>
                          <a:ea typeface="+mn-ea"/>
                          <a:cs typeface="+mn-cs"/>
                        </a:rPr>
                        <a:t>Обеспечение организации транспортного обслуживания населения на муниципальных маршрутах регулярных перевозок по регулируемым тарифам в границах муниципального образования Московской области, включенных в Перечень маршрутов регулярных перевозок по регулируемым тарифам, на которых отдельным категориям граждан предоставляются меры социальной поддержки, утверждаемый Правительством Московской области</a:t>
                      </a:r>
                      <a:endParaRPr lang="ru-RU" sz="1050" b="0" i="0" u="none" strike="noStrike" kern="1200" dirty="0">
                        <a:solidFill>
                          <a:srgbClr val="000000"/>
                        </a:solidFill>
                        <a:effectLst/>
                        <a:latin typeface="Calibri" panose="020F0502020204030204" pitchFamily="34" charset="0"/>
                        <a:ea typeface="+mn-ea"/>
                        <a:cs typeface="+mn-cs"/>
                      </a:endParaRPr>
                    </a:p>
                  </a:txBody>
                  <a:tcPr marL="4200" marR="4200" marT="420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dirty="0" smtClean="0">
                          <a:solidFill>
                            <a:srgbClr val="000000"/>
                          </a:solidFill>
                          <a:effectLst/>
                          <a:latin typeface="Calibri" panose="020F0502020204030204" pitchFamily="34" charset="0"/>
                          <a:ea typeface="+mn-ea"/>
                          <a:cs typeface="+mn-cs"/>
                        </a:rPr>
                        <a:t>Показатель муниципальной программы </a:t>
                      </a:r>
                    </a:p>
                  </a:txBody>
                  <a:tcPr marL="6562" marR="6562" marT="656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Процент</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0</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0</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0</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0</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0</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0</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287553769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65</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17C7EB03-5C64-4F3C-8F13-7E0A0BBF6BB4}"/>
              </a:ext>
            </a:extLst>
          </p:cNvPr>
          <p:cNvGraphicFramePr>
            <a:graphicFrameLocks noGrp="1"/>
          </p:cNvGraphicFramePr>
          <p:nvPr>
            <p:ph idx="1"/>
            <p:extLst/>
          </p:nvPr>
        </p:nvGraphicFramePr>
        <p:xfrm>
          <a:off x="307818" y="867127"/>
          <a:ext cx="11461689" cy="5605862"/>
        </p:xfrm>
        <a:graphic>
          <a:graphicData uri="http://schemas.openxmlformats.org/drawingml/2006/table">
            <a:tbl>
              <a:tblPr>
                <a:tableStyleId>{5C22544A-7EE6-4342-B048-85BDC9FD1C3A}</a:tableStyleId>
              </a:tblPr>
              <a:tblGrid>
                <a:gridCol w="546315">
                  <a:extLst>
                    <a:ext uri="{9D8B030D-6E8A-4147-A177-3AD203B41FA5}">
                      <a16:colId xmlns:a16="http://schemas.microsoft.com/office/drawing/2014/main" val="2418663963"/>
                    </a:ext>
                  </a:extLst>
                </a:gridCol>
                <a:gridCol w="2961027">
                  <a:extLst>
                    <a:ext uri="{9D8B030D-6E8A-4147-A177-3AD203B41FA5}">
                      <a16:colId xmlns:a16="http://schemas.microsoft.com/office/drawing/2014/main" val="226521530"/>
                    </a:ext>
                  </a:extLst>
                </a:gridCol>
                <a:gridCol w="1114482">
                  <a:extLst>
                    <a:ext uri="{9D8B030D-6E8A-4147-A177-3AD203B41FA5}">
                      <a16:colId xmlns:a16="http://schemas.microsoft.com/office/drawing/2014/main" val="3112572790"/>
                    </a:ext>
                  </a:extLst>
                </a:gridCol>
                <a:gridCol w="939663">
                  <a:extLst>
                    <a:ext uri="{9D8B030D-6E8A-4147-A177-3AD203B41FA5}">
                      <a16:colId xmlns:a16="http://schemas.microsoft.com/office/drawing/2014/main" val="2342029125"/>
                    </a:ext>
                  </a:extLst>
                </a:gridCol>
                <a:gridCol w="939663">
                  <a:extLst>
                    <a:ext uri="{9D8B030D-6E8A-4147-A177-3AD203B41FA5}">
                      <a16:colId xmlns:a16="http://schemas.microsoft.com/office/drawing/2014/main" val="2401358849"/>
                    </a:ext>
                  </a:extLst>
                </a:gridCol>
                <a:gridCol w="983367">
                  <a:extLst>
                    <a:ext uri="{9D8B030D-6E8A-4147-A177-3AD203B41FA5}">
                      <a16:colId xmlns:a16="http://schemas.microsoft.com/office/drawing/2014/main" val="3630323590"/>
                    </a:ext>
                  </a:extLst>
                </a:gridCol>
                <a:gridCol w="961514">
                  <a:extLst>
                    <a:ext uri="{9D8B030D-6E8A-4147-A177-3AD203B41FA5}">
                      <a16:colId xmlns:a16="http://schemas.microsoft.com/office/drawing/2014/main" val="3579153101"/>
                    </a:ext>
                  </a:extLst>
                </a:gridCol>
                <a:gridCol w="1059851">
                  <a:extLst>
                    <a:ext uri="{9D8B030D-6E8A-4147-A177-3AD203B41FA5}">
                      <a16:colId xmlns:a16="http://schemas.microsoft.com/office/drawing/2014/main" val="3802733584"/>
                    </a:ext>
                  </a:extLst>
                </a:gridCol>
                <a:gridCol w="961514">
                  <a:extLst>
                    <a:ext uri="{9D8B030D-6E8A-4147-A177-3AD203B41FA5}">
                      <a16:colId xmlns:a16="http://schemas.microsoft.com/office/drawing/2014/main" val="1524333560"/>
                    </a:ext>
                  </a:extLst>
                </a:gridCol>
                <a:gridCol w="994293">
                  <a:extLst>
                    <a:ext uri="{9D8B030D-6E8A-4147-A177-3AD203B41FA5}">
                      <a16:colId xmlns:a16="http://schemas.microsoft.com/office/drawing/2014/main" val="881488776"/>
                    </a:ext>
                  </a:extLst>
                </a:gridCol>
              </a:tblGrid>
              <a:tr h="275716">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 п/п</a:t>
                      </a:r>
                    </a:p>
                  </a:txBody>
                  <a:tcPr marL="5346" marR="5346" marT="5346" marB="0"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Наименование муниципальной программы/подпрограммы/показателя</a:t>
                      </a:r>
                    </a:p>
                  </a:txBody>
                  <a:tcPr marL="5346" marR="5346" marT="5346"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Вид </a:t>
                      </a:r>
                      <a:r>
                        <a:rPr lang="ru-RU" sz="1050" b="0" i="0" u="none" strike="noStrike" kern="1200" dirty="0">
                          <a:solidFill>
                            <a:srgbClr val="000000"/>
                          </a:solidFill>
                          <a:effectLst/>
                          <a:latin typeface="Calibri" panose="020F0502020204030204" pitchFamily="34" charset="0"/>
                          <a:ea typeface="+mn-ea"/>
                          <a:cs typeface="+mn-cs"/>
                        </a:rPr>
                        <a:t>показателя</a:t>
                      </a:r>
                    </a:p>
                  </a:txBody>
                  <a:tcPr marL="5346" marR="5346" marT="5346" marB="0"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Единица измерения</a:t>
                      </a:r>
                    </a:p>
                  </a:txBody>
                  <a:tcPr marL="5346" marR="5346" marT="5346" marB="0"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Базовое значение</a:t>
                      </a:r>
                    </a:p>
                  </a:txBody>
                  <a:tcPr marL="6181" marR="6181" marT="6181" marB="0" anchor="ctr"/>
                </a:tc>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Достигнутое </a:t>
                      </a:r>
                      <a:r>
                        <a:rPr lang="ru-RU" sz="1050" b="0" i="0" u="none" strike="noStrike" kern="1200" dirty="0" smtClean="0">
                          <a:solidFill>
                            <a:srgbClr val="000000"/>
                          </a:solidFill>
                          <a:effectLst/>
                          <a:latin typeface="Calibri" panose="020F0502020204030204" pitchFamily="34" charset="0"/>
                          <a:ea typeface="+mn-ea"/>
                          <a:cs typeface="+mn-cs"/>
                        </a:rPr>
                        <a:t>2023 </a:t>
                      </a:r>
                      <a:r>
                        <a:rPr lang="ru-RU" sz="1050" b="0" i="0" u="none" strike="noStrike" kern="1200" dirty="0">
                          <a:solidFill>
                            <a:srgbClr val="000000"/>
                          </a:solidFill>
                          <a:effectLst/>
                          <a:latin typeface="Calibri" panose="020F0502020204030204" pitchFamily="34" charset="0"/>
                          <a:ea typeface="+mn-ea"/>
                          <a:cs typeface="+mn-cs"/>
                        </a:rPr>
                        <a:t>года</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2024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2025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2026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2027 </a:t>
                      </a:r>
                      <a:r>
                        <a:rPr lang="ru-RU" sz="1050" b="0" i="0" u="none" strike="noStrike" kern="1200" dirty="0">
                          <a:solidFill>
                            <a:schemeClr val="tx1"/>
                          </a:solidFill>
                          <a:effectLst/>
                          <a:latin typeface="+mn-lt"/>
                          <a:ea typeface="+mn-ea"/>
                          <a:cs typeface="+mn-cs"/>
                        </a:rPr>
                        <a:t>год</a:t>
                      </a:r>
                    </a:p>
                  </a:txBody>
                  <a:tcPr marL="6562" marR="6562" marT="6562" marB="0" anchor="ctr"/>
                </a:tc>
                <a:extLst>
                  <a:ext uri="{0D108BD9-81ED-4DB2-BD59-A6C34878D82A}">
                    <a16:rowId xmlns:a16="http://schemas.microsoft.com/office/drawing/2014/main" val="1871487314"/>
                  </a:ext>
                </a:extLst>
              </a:tr>
              <a:tr h="275716">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2.</a:t>
                      </a:r>
                      <a:endParaRPr lang="ru-RU" sz="1050" b="0" i="0" u="none" strike="noStrike" kern="1200" dirty="0">
                        <a:solidFill>
                          <a:srgbClr val="000000"/>
                        </a:solidFill>
                        <a:effectLst/>
                        <a:latin typeface="Calibri" panose="020F0502020204030204" pitchFamily="34" charset="0"/>
                        <a:ea typeface="+mn-ea"/>
                        <a:cs typeface="+mn-cs"/>
                      </a:endParaRPr>
                    </a:p>
                  </a:txBody>
                  <a:tcPr marL="5346" marR="5346" marT="5346" marB="0" anchor="ctr"/>
                </a:tc>
                <a:tc>
                  <a:txBody>
                    <a:bodyPr/>
                    <a:lstStyle/>
                    <a:p>
                      <a:pPr fontAlgn="ctr"/>
                      <a:r>
                        <a:rPr lang="ru-RU" sz="1050" b="0" i="0" u="none" strike="noStrike" kern="1200" dirty="0" smtClean="0">
                          <a:solidFill>
                            <a:srgbClr val="000000"/>
                          </a:solidFill>
                          <a:effectLst/>
                          <a:latin typeface="Calibri" panose="020F0502020204030204" pitchFamily="34" charset="0"/>
                          <a:ea typeface="+mn-ea"/>
                          <a:cs typeface="+mn-cs"/>
                        </a:rPr>
                        <a:t>Количество погибших в дорожно-транспортных происшествиях, человек на 100 тысяч населения</a:t>
                      </a:r>
                      <a:endParaRPr lang="ru-RU" sz="1050" b="0" i="0" u="none" strike="noStrike" kern="1200" dirty="0">
                        <a:solidFill>
                          <a:srgbClr val="000000"/>
                        </a:solidFill>
                        <a:effectLst/>
                        <a:latin typeface="Calibri" panose="020F0502020204030204" pitchFamily="34" charset="0"/>
                        <a:ea typeface="+mn-ea"/>
                        <a:cs typeface="+mn-cs"/>
                      </a:endParaRPr>
                    </a:p>
                  </a:txBody>
                  <a:tcPr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dirty="0" smtClean="0">
                          <a:solidFill>
                            <a:srgbClr val="000000"/>
                          </a:solidFill>
                          <a:effectLst/>
                          <a:latin typeface="Calibri" panose="020F0502020204030204" pitchFamily="34" charset="0"/>
                          <a:ea typeface="+mn-ea"/>
                          <a:cs typeface="+mn-cs"/>
                        </a:rPr>
                        <a:t>Показатель муниципальной программы </a:t>
                      </a:r>
                    </a:p>
                  </a:txBody>
                  <a:tcPr anchor="ctr"/>
                </a:tc>
                <a:tc>
                  <a:txBody>
                    <a:bodyPr/>
                    <a:lstStyle/>
                    <a:p>
                      <a:pPr fontAlgn="ctr"/>
                      <a:r>
                        <a:rPr lang="ru-RU" sz="1050" b="0" i="0" u="none" strike="noStrike" kern="1200" dirty="0">
                          <a:solidFill>
                            <a:srgbClr val="000000"/>
                          </a:solidFill>
                          <a:effectLst/>
                          <a:latin typeface="Calibri" panose="020F0502020204030204" pitchFamily="34" charset="0"/>
                          <a:ea typeface="+mn-ea"/>
                          <a:cs typeface="+mn-cs"/>
                        </a:rPr>
                        <a:t>единиц на 100000 человек</a:t>
                      </a:r>
                    </a:p>
                  </a:txBody>
                  <a:tcPr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1,95</a:t>
                      </a:r>
                      <a:endParaRPr lang="ru-RU" sz="1050" b="0" i="0" u="none" strike="noStrike" kern="1200" dirty="0">
                        <a:solidFill>
                          <a:srgbClr val="000000"/>
                        </a:solidFill>
                        <a:effectLst/>
                        <a:latin typeface="Calibri" panose="020F0502020204030204" pitchFamily="34" charset="0"/>
                        <a:ea typeface="+mn-ea"/>
                        <a:cs typeface="+mn-cs"/>
                      </a:endParaRPr>
                    </a:p>
                  </a:txBody>
                  <a:tcPr marL="5346" marR="5346" marT="5346"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10,53</a:t>
                      </a:r>
                      <a:endParaRPr lang="ru-RU" sz="1050" b="0" i="0" u="none" strike="noStrike" kern="1200" dirty="0">
                        <a:solidFill>
                          <a:srgbClr val="000000"/>
                        </a:solidFill>
                        <a:effectLst/>
                        <a:latin typeface="Calibri" panose="020F0502020204030204" pitchFamily="34" charset="0"/>
                        <a:ea typeface="+mn-ea"/>
                        <a:cs typeface="+mn-cs"/>
                      </a:endParaRPr>
                    </a:p>
                  </a:txBody>
                  <a:tcPr marL="5346" marR="5346" marT="5346" marB="0" anchor="ctr"/>
                </a:tc>
                <a:tc>
                  <a:txBody>
                    <a:bodyPr/>
                    <a:lstStyle/>
                    <a:p>
                      <a:pPr algn="ctr" fontAlgn="ctr"/>
                      <a:r>
                        <a:rPr lang="ru-RU" sz="1050" b="0" i="0" u="none" strike="noStrike" kern="1200" smtClean="0">
                          <a:solidFill>
                            <a:srgbClr val="000000"/>
                          </a:solidFill>
                          <a:effectLst/>
                          <a:latin typeface="Calibri" panose="020F0502020204030204" pitchFamily="34" charset="0"/>
                          <a:ea typeface="+mn-ea"/>
                          <a:cs typeface="+mn-cs"/>
                        </a:rPr>
                        <a:t>10,53</a:t>
                      </a:r>
                      <a:endParaRPr lang="ru-RU" sz="1050" b="0" i="0" u="none" strike="noStrike" kern="1200" dirty="0">
                        <a:solidFill>
                          <a:srgbClr val="000000"/>
                        </a:solidFill>
                        <a:effectLst/>
                        <a:latin typeface="Calibri" panose="020F0502020204030204" pitchFamily="34" charset="0"/>
                        <a:ea typeface="+mn-ea"/>
                        <a:cs typeface="+mn-cs"/>
                      </a:endParaRPr>
                    </a:p>
                  </a:txBody>
                  <a:tcPr marL="5346" marR="5346" marT="5346" marB="0" anchor="ctr"/>
                </a:tc>
                <a:tc>
                  <a:txBody>
                    <a:bodyPr/>
                    <a:lstStyle/>
                    <a:p>
                      <a:pPr algn="ctr" fontAlgn="ctr"/>
                      <a:r>
                        <a:rPr lang="ru-RU" sz="1050" b="0" i="0" u="none" strike="noStrike" kern="1200" smtClean="0">
                          <a:solidFill>
                            <a:srgbClr val="000000"/>
                          </a:solidFill>
                          <a:effectLst/>
                          <a:latin typeface="Calibri" panose="020F0502020204030204" pitchFamily="34" charset="0"/>
                          <a:ea typeface="+mn-ea"/>
                          <a:cs typeface="+mn-cs"/>
                        </a:rPr>
                        <a:t>10,53</a:t>
                      </a:r>
                      <a:endParaRPr lang="ru-RU" sz="1050" b="0" i="0" u="none" strike="noStrike" kern="1200" dirty="0">
                        <a:solidFill>
                          <a:srgbClr val="000000"/>
                        </a:solidFill>
                        <a:effectLst/>
                        <a:latin typeface="Calibri" panose="020F0502020204030204" pitchFamily="34" charset="0"/>
                        <a:ea typeface="+mn-ea"/>
                        <a:cs typeface="+mn-cs"/>
                      </a:endParaRPr>
                    </a:p>
                  </a:txBody>
                  <a:tcPr marL="5346" marR="5346" marT="5346" marB="0" anchor="ctr"/>
                </a:tc>
                <a:tc>
                  <a:txBody>
                    <a:bodyPr/>
                    <a:lstStyle/>
                    <a:p>
                      <a:pPr algn="ctr" fontAlgn="ctr"/>
                      <a:r>
                        <a:rPr lang="ru-RU" sz="1050" b="0" i="0" u="none" strike="noStrike" kern="1200" smtClean="0">
                          <a:solidFill>
                            <a:srgbClr val="000000"/>
                          </a:solidFill>
                          <a:effectLst/>
                          <a:latin typeface="Calibri" panose="020F0502020204030204" pitchFamily="34" charset="0"/>
                          <a:ea typeface="+mn-ea"/>
                          <a:cs typeface="+mn-cs"/>
                        </a:rPr>
                        <a:t>10,53</a:t>
                      </a:r>
                      <a:endParaRPr lang="ru-RU" sz="1050" b="0" i="0" u="none" strike="noStrike" kern="1200" dirty="0">
                        <a:solidFill>
                          <a:srgbClr val="000000"/>
                        </a:solidFill>
                        <a:effectLst/>
                        <a:latin typeface="Calibri" panose="020F0502020204030204" pitchFamily="34" charset="0"/>
                        <a:ea typeface="+mn-ea"/>
                        <a:cs typeface="+mn-cs"/>
                      </a:endParaRPr>
                    </a:p>
                  </a:txBody>
                  <a:tcPr marL="5346" marR="5346" marT="5346"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10,53</a:t>
                      </a:r>
                      <a:endParaRPr lang="ru-RU" sz="1050" b="0" i="0" u="none" strike="noStrike" kern="1200" dirty="0">
                        <a:solidFill>
                          <a:srgbClr val="000000"/>
                        </a:solidFill>
                        <a:effectLst/>
                        <a:latin typeface="Calibri" panose="020F0502020204030204" pitchFamily="34" charset="0"/>
                        <a:ea typeface="+mn-ea"/>
                        <a:cs typeface="+mn-cs"/>
                      </a:endParaRPr>
                    </a:p>
                  </a:txBody>
                  <a:tcPr marL="5346" marR="5346" marT="5346" marB="0" anchor="ctr"/>
                </a:tc>
                <a:extLst>
                  <a:ext uri="{0D108BD9-81ED-4DB2-BD59-A6C34878D82A}">
                    <a16:rowId xmlns:a16="http://schemas.microsoft.com/office/drawing/2014/main" val="244864936"/>
                  </a:ext>
                </a:extLst>
              </a:tr>
              <a:tr h="275716">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3.</a:t>
                      </a:r>
                      <a:endParaRPr lang="ru-RU" sz="1050" b="0" i="0" u="none" strike="noStrike" kern="1200" dirty="0">
                        <a:solidFill>
                          <a:srgbClr val="000000"/>
                        </a:solidFill>
                        <a:effectLst/>
                        <a:latin typeface="Calibri" panose="020F0502020204030204" pitchFamily="34" charset="0"/>
                        <a:ea typeface="+mn-ea"/>
                        <a:cs typeface="+mn-cs"/>
                      </a:endParaRPr>
                    </a:p>
                  </a:txBody>
                  <a:tcPr marL="5346" marR="5346" marT="5346" marB="0" anchor="ctr"/>
                </a:tc>
                <a:tc>
                  <a:txBody>
                    <a:bodyPr/>
                    <a:lstStyle/>
                    <a:p>
                      <a:pPr algn="l" fontAlgn="ctr"/>
                      <a:r>
                        <a:rPr lang="ru-RU" sz="1050" b="0" i="0" u="none" strike="noStrike" kern="1200" dirty="0" smtClean="0">
                          <a:solidFill>
                            <a:srgbClr val="000000"/>
                          </a:solidFill>
                          <a:effectLst/>
                          <a:latin typeface="Calibri" panose="020F0502020204030204" pitchFamily="34" charset="0"/>
                          <a:ea typeface="+mn-ea"/>
                          <a:cs typeface="+mn-cs"/>
                        </a:rPr>
                        <a:t>Количество объектов, на которых реализуются мероприятия по обеспечению транспортной безопасности</a:t>
                      </a:r>
                      <a:endParaRPr lang="ru-RU" sz="1050" b="0" i="0" u="none" strike="noStrike" kern="1200" dirty="0">
                        <a:solidFill>
                          <a:srgbClr val="000000"/>
                        </a:solidFill>
                        <a:effectLst/>
                        <a:latin typeface="Calibri" panose="020F0502020204030204" pitchFamily="34" charset="0"/>
                        <a:ea typeface="+mn-ea"/>
                        <a:cs typeface="+mn-cs"/>
                      </a:endParaRPr>
                    </a:p>
                  </a:txBody>
                  <a:tcPr marL="5346" marR="5346" marT="5346"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dirty="0" smtClean="0">
                          <a:solidFill>
                            <a:srgbClr val="000000"/>
                          </a:solidFill>
                          <a:effectLst/>
                          <a:latin typeface="Calibri" panose="020F0502020204030204" pitchFamily="34" charset="0"/>
                          <a:ea typeface="+mn-ea"/>
                          <a:cs typeface="+mn-cs"/>
                        </a:rPr>
                        <a:t>Показатель муниципальной программы </a:t>
                      </a:r>
                    </a:p>
                  </a:txBody>
                  <a:tcPr marL="5346" marR="5346" marT="5346"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единиц</a:t>
                      </a:r>
                      <a:endParaRPr lang="ru-RU" sz="1050" b="0" i="0" u="none" strike="noStrike" kern="1200" dirty="0">
                        <a:solidFill>
                          <a:srgbClr val="000000"/>
                        </a:solidFill>
                        <a:effectLst/>
                        <a:latin typeface="Calibri" panose="020F0502020204030204" pitchFamily="34" charset="0"/>
                        <a:ea typeface="+mn-ea"/>
                        <a:cs typeface="+mn-cs"/>
                      </a:endParaRPr>
                    </a:p>
                  </a:txBody>
                  <a:tcPr marL="5346" marR="5346" marT="5346"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0</a:t>
                      </a:r>
                      <a:endParaRPr lang="ru-RU" sz="1050" b="0" i="0" u="none" strike="noStrike" kern="1200" dirty="0">
                        <a:solidFill>
                          <a:srgbClr val="000000"/>
                        </a:solidFill>
                        <a:effectLst/>
                        <a:latin typeface="Calibri" panose="020F0502020204030204" pitchFamily="34" charset="0"/>
                        <a:ea typeface="+mn-ea"/>
                        <a:cs typeface="+mn-cs"/>
                      </a:endParaRPr>
                    </a:p>
                  </a:txBody>
                  <a:tcPr marL="5346" marR="5346" marT="5346"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0</a:t>
                      </a:r>
                      <a:endParaRPr lang="ru-RU" sz="1050" b="0" i="0" u="none" strike="noStrike" kern="1200" dirty="0">
                        <a:solidFill>
                          <a:srgbClr val="000000"/>
                        </a:solidFill>
                        <a:effectLst/>
                        <a:latin typeface="Calibri" panose="020F0502020204030204" pitchFamily="34" charset="0"/>
                        <a:ea typeface="+mn-ea"/>
                        <a:cs typeface="+mn-cs"/>
                      </a:endParaRPr>
                    </a:p>
                  </a:txBody>
                  <a:tcPr marL="5346" marR="5346" marT="5346"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0</a:t>
                      </a:r>
                      <a:endParaRPr lang="ru-RU" sz="1050" b="0" i="0" u="none" strike="noStrike" kern="1200" dirty="0">
                        <a:solidFill>
                          <a:srgbClr val="000000"/>
                        </a:solidFill>
                        <a:effectLst/>
                        <a:latin typeface="Calibri" panose="020F0502020204030204" pitchFamily="34" charset="0"/>
                        <a:ea typeface="+mn-ea"/>
                        <a:cs typeface="+mn-cs"/>
                      </a:endParaRPr>
                    </a:p>
                  </a:txBody>
                  <a:tcPr marL="5346" marR="5346" marT="5346"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0</a:t>
                      </a:r>
                      <a:endParaRPr lang="ru-RU" sz="1050" b="0" i="0" u="none" strike="noStrike" kern="1200" dirty="0">
                        <a:solidFill>
                          <a:srgbClr val="000000"/>
                        </a:solidFill>
                        <a:effectLst/>
                        <a:latin typeface="Calibri" panose="020F0502020204030204" pitchFamily="34" charset="0"/>
                        <a:ea typeface="+mn-ea"/>
                        <a:cs typeface="+mn-cs"/>
                      </a:endParaRPr>
                    </a:p>
                  </a:txBody>
                  <a:tcPr marL="5346" marR="5346" marT="5346"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0</a:t>
                      </a:r>
                      <a:endParaRPr lang="ru-RU" sz="1050" b="0" i="0" u="none" strike="noStrike" kern="1200" dirty="0">
                        <a:solidFill>
                          <a:srgbClr val="000000"/>
                        </a:solidFill>
                        <a:effectLst/>
                        <a:latin typeface="Calibri" panose="020F0502020204030204" pitchFamily="34" charset="0"/>
                        <a:ea typeface="+mn-ea"/>
                        <a:cs typeface="+mn-cs"/>
                      </a:endParaRPr>
                    </a:p>
                  </a:txBody>
                  <a:tcPr marL="5346" marR="5346" marT="5346"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0</a:t>
                      </a:r>
                      <a:endParaRPr lang="ru-RU" sz="1050" b="0" i="0" u="none" strike="noStrike" kern="1200" dirty="0">
                        <a:solidFill>
                          <a:srgbClr val="000000"/>
                        </a:solidFill>
                        <a:effectLst/>
                        <a:latin typeface="Calibri" panose="020F0502020204030204" pitchFamily="34" charset="0"/>
                        <a:ea typeface="+mn-ea"/>
                        <a:cs typeface="+mn-cs"/>
                      </a:endParaRPr>
                    </a:p>
                  </a:txBody>
                  <a:tcPr marL="5346" marR="5346" marT="5346" marB="0" anchor="ctr"/>
                </a:tc>
                <a:extLst>
                  <a:ext uri="{0D108BD9-81ED-4DB2-BD59-A6C34878D82A}">
                    <a16:rowId xmlns:a16="http://schemas.microsoft.com/office/drawing/2014/main" val="2638376347"/>
                  </a:ext>
                </a:extLst>
              </a:tr>
              <a:tr h="546903">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4.</a:t>
                      </a:r>
                      <a:endParaRPr lang="ru-RU" sz="1050" b="0" i="0" u="none" strike="noStrike" kern="1200" dirty="0">
                        <a:solidFill>
                          <a:srgbClr val="000000"/>
                        </a:solidFill>
                        <a:effectLst/>
                        <a:latin typeface="Calibri" panose="020F0502020204030204" pitchFamily="34" charset="0"/>
                        <a:ea typeface="+mn-ea"/>
                        <a:cs typeface="+mn-cs"/>
                      </a:endParaRPr>
                    </a:p>
                  </a:txBody>
                  <a:tcPr marL="5346" marR="5346" marT="5346" marB="0" anchor="ctr"/>
                </a:tc>
                <a:tc>
                  <a:txBody>
                    <a:bodyPr/>
                    <a:lstStyle/>
                    <a:p>
                      <a:pPr algn="l" fontAlgn="ctr"/>
                      <a:r>
                        <a:rPr lang="ru-RU" sz="1050" b="0" i="0" u="none" strike="noStrike" kern="1200" dirty="0" smtClean="0">
                          <a:solidFill>
                            <a:srgbClr val="000000"/>
                          </a:solidFill>
                          <a:effectLst/>
                          <a:latin typeface="Calibri" panose="020F0502020204030204" pitchFamily="34" charset="0"/>
                          <a:ea typeface="+mn-ea"/>
                          <a:cs typeface="+mn-cs"/>
                        </a:rPr>
                        <a:t>Доля автомобильных дорог местного значения, соответствующих нормативным требованиям</a:t>
                      </a:r>
                      <a:endParaRPr lang="ru-RU" sz="1050" b="0" i="0" u="none" strike="noStrike" kern="1200" dirty="0">
                        <a:solidFill>
                          <a:srgbClr val="000000"/>
                        </a:solidFill>
                        <a:effectLst/>
                        <a:latin typeface="Calibri" panose="020F0502020204030204" pitchFamily="34" charset="0"/>
                        <a:ea typeface="+mn-ea"/>
                        <a:cs typeface="+mn-cs"/>
                      </a:endParaRPr>
                    </a:p>
                  </a:txBody>
                  <a:tcPr marL="5346" marR="5346" marT="5346"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dirty="0" smtClean="0">
                          <a:solidFill>
                            <a:srgbClr val="000000"/>
                          </a:solidFill>
                          <a:effectLst/>
                          <a:latin typeface="Calibri" panose="020F0502020204030204" pitchFamily="34" charset="0"/>
                          <a:ea typeface="+mn-ea"/>
                          <a:cs typeface="+mn-cs"/>
                        </a:rPr>
                        <a:t>Показатель муниципальной программы </a:t>
                      </a:r>
                    </a:p>
                  </a:txBody>
                  <a:tcPr marL="5346" marR="5346" marT="5346"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dirty="0" smtClean="0">
                          <a:solidFill>
                            <a:srgbClr val="000000"/>
                          </a:solidFill>
                          <a:effectLst/>
                          <a:latin typeface="Calibri" panose="020F0502020204030204" pitchFamily="34" charset="0"/>
                          <a:ea typeface="+mn-ea"/>
                          <a:cs typeface="+mn-cs"/>
                        </a:rPr>
                        <a:t>Процент</a:t>
                      </a:r>
                    </a:p>
                  </a:txBody>
                  <a:tcPr marL="5346" marR="5346" marT="5346"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90</a:t>
                      </a:r>
                      <a:endParaRPr lang="ru-RU" sz="1050" b="0" i="0" u="none" strike="noStrike" kern="1200" dirty="0">
                        <a:solidFill>
                          <a:srgbClr val="000000"/>
                        </a:solidFill>
                        <a:effectLst/>
                        <a:latin typeface="Calibri" panose="020F0502020204030204" pitchFamily="34" charset="0"/>
                        <a:ea typeface="+mn-ea"/>
                        <a:cs typeface="+mn-cs"/>
                      </a:endParaRPr>
                    </a:p>
                  </a:txBody>
                  <a:tcPr marL="5346" marR="5346" marT="5346"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98,35</a:t>
                      </a:r>
                      <a:endParaRPr lang="ru-RU" sz="1050" b="0" i="0" u="none" strike="noStrike" kern="1200" dirty="0">
                        <a:solidFill>
                          <a:srgbClr val="000000"/>
                        </a:solidFill>
                        <a:effectLst/>
                        <a:latin typeface="Calibri" panose="020F0502020204030204" pitchFamily="34" charset="0"/>
                        <a:ea typeface="+mn-ea"/>
                        <a:cs typeface="+mn-cs"/>
                      </a:endParaRPr>
                    </a:p>
                  </a:txBody>
                  <a:tcPr marL="5346" marR="5346" marT="5346" marB="0" anchor="ctr"/>
                </a:tc>
                <a:tc>
                  <a:txBody>
                    <a:bodyPr/>
                    <a:lstStyle/>
                    <a:p>
                      <a:pPr algn="ctr" fontAlgn="ctr"/>
                      <a:r>
                        <a:rPr lang="ru-RU" sz="1050" b="0" i="0" u="none" strike="noStrike" kern="1200" smtClean="0">
                          <a:solidFill>
                            <a:srgbClr val="000000"/>
                          </a:solidFill>
                          <a:effectLst/>
                          <a:latin typeface="Calibri" panose="020F0502020204030204" pitchFamily="34" charset="0"/>
                          <a:ea typeface="+mn-ea"/>
                          <a:cs typeface="+mn-cs"/>
                        </a:rPr>
                        <a:t>98,35</a:t>
                      </a:r>
                      <a:endParaRPr lang="ru-RU" sz="1050" b="0" i="0" u="none" strike="noStrike" kern="1200" dirty="0">
                        <a:solidFill>
                          <a:srgbClr val="000000"/>
                        </a:solidFill>
                        <a:effectLst/>
                        <a:latin typeface="Calibri" panose="020F0502020204030204" pitchFamily="34" charset="0"/>
                        <a:ea typeface="+mn-ea"/>
                        <a:cs typeface="+mn-cs"/>
                      </a:endParaRPr>
                    </a:p>
                  </a:txBody>
                  <a:tcPr marL="5346" marR="5346" marT="5346" marB="0" anchor="ctr"/>
                </a:tc>
                <a:tc>
                  <a:txBody>
                    <a:bodyPr/>
                    <a:lstStyle/>
                    <a:p>
                      <a:pPr algn="ctr" fontAlgn="ctr"/>
                      <a:r>
                        <a:rPr lang="ru-RU" sz="1050" b="0" i="0" u="none" strike="noStrike" kern="1200" smtClean="0">
                          <a:solidFill>
                            <a:srgbClr val="000000"/>
                          </a:solidFill>
                          <a:effectLst/>
                          <a:latin typeface="Calibri" panose="020F0502020204030204" pitchFamily="34" charset="0"/>
                          <a:ea typeface="+mn-ea"/>
                          <a:cs typeface="+mn-cs"/>
                        </a:rPr>
                        <a:t>98,35</a:t>
                      </a:r>
                      <a:endParaRPr lang="ru-RU" sz="1050" b="0" i="0" u="none" strike="noStrike" kern="1200" dirty="0">
                        <a:solidFill>
                          <a:srgbClr val="000000"/>
                        </a:solidFill>
                        <a:effectLst/>
                        <a:latin typeface="Calibri" panose="020F0502020204030204" pitchFamily="34" charset="0"/>
                        <a:ea typeface="+mn-ea"/>
                        <a:cs typeface="+mn-cs"/>
                      </a:endParaRPr>
                    </a:p>
                  </a:txBody>
                  <a:tcPr marL="5346" marR="5346" marT="5346" marB="0" anchor="ctr"/>
                </a:tc>
                <a:tc>
                  <a:txBody>
                    <a:bodyPr/>
                    <a:lstStyle/>
                    <a:p>
                      <a:pPr algn="ctr" fontAlgn="ctr"/>
                      <a:r>
                        <a:rPr lang="ru-RU" sz="1050" b="0" i="0" u="none" strike="noStrike" kern="1200" smtClean="0">
                          <a:solidFill>
                            <a:srgbClr val="000000"/>
                          </a:solidFill>
                          <a:effectLst/>
                          <a:latin typeface="Calibri" panose="020F0502020204030204" pitchFamily="34" charset="0"/>
                          <a:ea typeface="+mn-ea"/>
                          <a:cs typeface="+mn-cs"/>
                        </a:rPr>
                        <a:t>98,35</a:t>
                      </a:r>
                      <a:endParaRPr lang="ru-RU" sz="1050" b="0" i="0" u="none" strike="noStrike" kern="1200" dirty="0">
                        <a:solidFill>
                          <a:srgbClr val="000000"/>
                        </a:solidFill>
                        <a:effectLst/>
                        <a:latin typeface="Calibri" panose="020F0502020204030204" pitchFamily="34" charset="0"/>
                        <a:ea typeface="+mn-ea"/>
                        <a:cs typeface="+mn-cs"/>
                      </a:endParaRPr>
                    </a:p>
                  </a:txBody>
                  <a:tcPr marL="5346" marR="5346" marT="5346"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98,35</a:t>
                      </a:r>
                      <a:endParaRPr lang="ru-RU" sz="1050" b="0" i="0" u="none" strike="noStrike" kern="1200" dirty="0">
                        <a:solidFill>
                          <a:srgbClr val="000000"/>
                        </a:solidFill>
                        <a:effectLst/>
                        <a:latin typeface="Calibri" panose="020F0502020204030204" pitchFamily="34" charset="0"/>
                        <a:ea typeface="+mn-ea"/>
                        <a:cs typeface="+mn-cs"/>
                      </a:endParaRPr>
                    </a:p>
                  </a:txBody>
                  <a:tcPr marL="5346" marR="5346" marT="5346" marB="0" anchor="ctr"/>
                </a:tc>
                <a:extLst>
                  <a:ext uri="{0D108BD9-81ED-4DB2-BD59-A6C34878D82A}">
                    <a16:rowId xmlns:a16="http://schemas.microsoft.com/office/drawing/2014/main" val="2012519713"/>
                  </a:ext>
                </a:extLst>
              </a:tr>
              <a:tr h="411309">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15</a:t>
                      </a:r>
                      <a:endParaRPr lang="ru-RU" sz="1050" b="0" i="0" u="none" strike="noStrike" kern="1200" dirty="0">
                        <a:solidFill>
                          <a:srgbClr val="000000"/>
                        </a:solidFill>
                        <a:effectLst/>
                        <a:latin typeface="Calibri" panose="020F0502020204030204" pitchFamily="34" charset="0"/>
                        <a:ea typeface="+mn-ea"/>
                        <a:cs typeface="+mn-cs"/>
                      </a:endParaRPr>
                    </a:p>
                  </a:txBody>
                  <a:tcPr marL="4200" marR="4200" marT="4200" marB="0" anchor="ctr"/>
                </a:tc>
                <a:tc>
                  <a:txBody>
                    <a:bodyPr/>
                    <a:lstStyle/>
                    <a:p>
                      <a:pPr algn="l" fontAlgn="ctr"/>
                      <a:r>
                        <a:rPr lang="ru-RU" sz="1050" b="0" i="0" u="none" strike="noStrike" kern="1200" dirty="0">
                          <a:solidFill>
                            <a:srgbClr val="000000"/>
                          </a:solidFill>
                          <a:effectLst/>
                          <a:latin typeface="Calibri" panose="020F0502020204030204" pitchFamily="34" charset="0"/>
                          <a:ea typeface="+mn-ea"/>
                          <a:cs typeface="+mn-cs"/>
                        </a:rPr>
                        <a:t>Муниципальная программа </a:t>
                      </a:r>
                      <a:r>
                        <a:rPr lang="ru-RU" sz="1050" b="0" i="0" u="none" strike="noStrike" kern="1200" dirty="0" smtClean="0">
                          <a:solidFill>
                            <a:srgbClr val="000000"/>
                          </a:solidFill>
                          <a:effectLst/>
                          <a:latin typeface="Calibri" panose="020F0502020204030204" pitchFamily="34" charset="0"/>
                          <a:ea typeface="+mn-ea"/>
                          <a:cs typeface="+mn-cs"/>
                        </a:rPr>
                        <a:t>«Цифровое муниципальное образование»</a:t>
                      </a:r>
                      <a:endParaRPr lang="ru-RU" sz="1050" b="0" i="0" u="none" strike="noStrike" kern="1200" dirty="0">
                        <a:solidFill>
                          <a:srgbClr val="000000"/>
                        </a:solidFill>
                        <a:effectLst/>
                        <a:latin typeface="Calibri" panose="020F0502020204030204" pitchFamily="34" charset="0"/>
                        <a:ea typeface="+mn-ea"/>
                        <a:cs typeface="+mn-cs"/>
                      </a:endParaRPr>
                    </a:p>
                  </a:txBody>
                  <a:tcPr marL="4200" marR="4200" marT="4200" marB="0" anchor="ctr"/>
                </a:tc>
                <a:tc>
                  <a:txBody>
                    <a:bodyPr/>
                    <a:lstStyle/>
                    <a:p>
                      <a:pPr algn="ctr" fontAlgn="ctr"/>
                      <a:endParaRPr lang="ru-RU" sz="1050" b="0" i="0" u="none" strike="noStrike" kern="1200" dirty="0">
                        <a:solidFill>
                          <a:srgbClr val="000000"/>
                        </a:solidFill>
                        <a:effectLst/>
                        <a:latin typeface="Calibri" panose="020F0502020204030204" pitchFamily="34" charset="0"/>
                        <a:ea typeface="+mn-ea"/>
                        <a:cs typeface="+mn-cs"/>
                      </a:endParaRPr>
                    </a:p>
                  </a:txBody>
                  <a:tcPr marL="5346" marR="5346" marT="5346" marB="0" anchor="ctr"/>
                </a:tc>
                <a:tc>
                  <a:txBody>
                    <a:bodyPr/>
                    <a:lstStyle/>
                    <a:p>
                      <a:pPr algn="ctr" fontAlgn="ctr"/>
                      <a:endParaRPr lang="ru-RU" sz="1050" b="0" i="0" u="none" strike="noStrike" kern="1200" dirty="0">
                        <a:solidFill>
                          <a:srgbClr val="000000"/>
                        </a:solidFill>
                        <a:effectLst/>
                        <a:latin typeface="Calibri" panose="020F0502020204030204" pitchFamily="34" charset="0"/>
                        <a:ea typeface="+mn-ea"/>
                        <a:cs typeface="+mn-cs"/>
                      </a:endParaRPr>
                    </a:p>
                  </a:txBody>
                  <a:tcPr marL="5346" marR="5346" marT="5346" marB="0" anchor="ctr"/>
                </a:tc>
                <a:tc>
                  <a:txBody>
                    <a:bodyPr/>
                    <a:lstStyle/>
                    <a:p>
                      <a:pPr algn="ctr" fontAlgn="ctr"/>
                      <a:endParaRPr lang="ru-RU" sz="1050" b="0" i="0" u="none" strike="noStrike" kern="1200">
                        <a:solidFill>
                          <a:srgbClr val="000000"/>
                        </a:solidFill>
                        <a:effectLst/>
                        <a:latin typeface="Calibri" panose="020F0502020204030204" pitchFamily="34" charset="0"/>
                        <a:ea typeface="+mn-ea"/>
                        <a:cs typeface="+mn-cs"/>
                      </a:endParaRPr>
                    </a:p>
                  </a:txBody>
                  <a:tcPr marL="5346" marR="5346" marT="5346" marB="0" anchor="ctr"/>
                </a:tc>
                <a:tc>
                  <a:txBody>
                    <a:bodyPr/>
                    <a:lstStyle/>
                    <a:p>
                      <a:pPr marL="0" algn="ctr" defTabSz="914400" rtl="0" eaLnBrk="1" fontAlgn="ctr" latinLnBrk="0" hangingPunct="1"/>
                      <a:endParaRPr lang="ru-RU" sz="1050" b="0" i="0" u="none" strike="noStrike" kern="1200" dirty="0">
                        <a:solidFill>
                          <a:srgbClr val="000000"/>
                        </a:solidFill>
                        <a:effectLst/>
                        <a:latin typeface="Calibri" panose="020F0502020204030204" pitchFamily="34" charset="0"/>
                        <a:ea typeface="+mn-ea"/>
                        <a:cs typeface="+mn-cs"/>
                      </a:endParaRPr>
                    </a:p>
                  </a:txBody>
                  <a:tcPr marL="5346" marR="5346" marT="5346" marB="0" anchor="ctr"/>
                </a:tc>
                <a:tc>
                  <a:txBody>
                    <a:bodyPr/>
                    <a:lstStyle/>
                    <a:p>
                      <a:pPr algn="ctr" fontAlgn="ctr"/>
                      <a:endParaRPr lang="ru-RU" sz="1050" b="0" i="0" u="none" strike="noStrike" kern="1200" dirty="0">
                        <a:solidFill>
                          <a:srgbClr val="000000"/>
                        </a:solidFill>
                        <a:effectLst/>
                        <a:latin typeface="Calibri" panose="020F0502020204030204" pitchFamily="34" charset="0"/>
                        <a:ea typeface="+mn-ea"/>
                        <a:cs typeface="+mn-cs"/>
                      </a:endParaRPr>
                    </a:p>
                  </a:txBody>
                  <a:tcPr marL="5346" marR="5346" marT="5346" marB="0" anchor="ctr"/>
                </a:tc>
                <a:tc>
                  <a:txBody>
                    <a:bodyPr/>
                    <a:lstStyle/>
                    <a:p>
                      <a:pPr algn="ctr" fontAlgn="ctr"/>
                      <a:endParaRPr lang="ru-RU" sz="1050" b="0" i="0" u="none" strike="noStrike" kern="1200">
                        <a:solidFill>
                          <a:srgbClr val="000000"/>
                        </a:solidFill>
                        <a:effectLst/>
                        <a:latin typeface="Calibri" panose="020F0502020204030204" pitchFamily="34" charset="0"/>
                        <a:ea typeface="+mn-ea"/>
                        <a:cs typeface="+mn-cs"/>
                      </a:endParaRPr>
                    </a:p>
                  </a:txBody>
                  <a:tcPr marL="5346" marR="5346" marT="5346" marB="0" anchor="ctr"/>
                </a:tc>
                <a:tc>
                  <a:txBody>
                    <a:bodyPr/>
                    <a:lstStyle/>
                    <a:p>
                      <a:pPr algn="ctr" fontAlgn="ctr"/>
                      <a:endParaRPr lang="ru-RU" sz="1050" b="0" i="0" u="none" strike="noStrike" kern="1200">
                        <a:solidFill>
                          <a:srgbClr val="000000"/>
                        </a:solidFill>
                        <a:effectLst/>
                        <a:latin typeface="Calibri" panose="020F0502020204030204" pitchFamily="34" charset="0"/>
                        <a:ea typeface="+mn-ea"/>
                        <a:cs typeface="+mn-cs"/>
                      </a:endParaRPr>
                    </a:p>
                  </a:txBody>
                  <a:tcPr marL="5346" marR="5346" marT="5346" marB="0" anchor="ctr"/>
                </a:tc>
                <a:tc>
                  <a:txBody>
                    <a:bodyPr/>
                    <a:lstStyle/>
                    <a:p>
                      <a:pPr algn="ctr" fontAlgn="ctr"/>
                      <a:endParaRPr lang="ru-RU" sz="1050" b="0" i="0" u="none" strike="noStrike" kern="1200">
                        <a:solidFill>
                          <a:srgbClr val="000000"/>
                        </a:solidFill>
                        <a:effectLst/>
                        <a:latin typeface="Calibri" panose="020F0502020204030204" pitchFamily="34" charset="0"/>
                        <a:ea typeface="+mn-ea"/>
                        <a:cs typeface="+mn-cs"/>
                      </a:endParaRPr>
                    </a:p>
                  </a:txBody>
                  <a:tcPr marL="5346" marR="5346" marT="5346" marB="0" anchor="ctr"/>
                </a:tc>
                <a:extLst>
                  <a:ext uri="{0D108BD9-81ED-4DB2-BD59-A6C34878D82A}">
                    <a16:rowId xmlns:a16="http://schemas.microsoft.com/office/drawing/2014/main" val="3885586825"/>
                  </a:ext>
                </a:extLst>
              </a:tr>
              <a:tr h="749542">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1.</a:t>
                      </a:r>
                      <a:endParaRPr lang="ru-RU" sz="1050" b="0" i="0" u="none" strike="noStrike" kern="1200" dirty="0">
                        <a:solidFill>
                          <a:srgbClr val="000000"/>
                        </a:solidFill>
                        <a:effectLst/>
                        <a:latin typeface="Calibri" panose="020F0502020204030204" pitchFamily="34" charset="0"/>
                        <a:ea typeface="+mn-ea"/>
                        <a:cs typeface="+mn-cs"/>
                      </a:endParaRPr>
                    </a:p>
                  </a:txBody>
                  <a:tcPr marL="5346" marR="5346" marT="5346" marB="0" anchor="ctr"/>
                </a:tc>
                <a:tc>
                  <a:txBody>
                    <a:bodyPr/>
                    <a:lstStyle/>
                    <a:p>
                      <a:pPr fontAlgn="ctr"/>
                      <a:r>
                        <a:rPr lang="ru-RU" sz="1050" b="0" i="0" u="none" strike="noStrike" kern="1200" dirty="0" smtClean="0">
                          <a:solidFill>
                            <a:schemeClr val="tx1"/>
                          </a:solidFill>
                          <a:effectLst/>
                          <a:latin typeface="Calibri" panose="020F0502020204030204" pitchFamily="34" charset="0"/>
                          <a:ea typeface="+mn-ea"/>
                          <a:cs typeface="+mn-cs"/>
                        </a:rPr>
                        <a:t>2024 </a:t>
                      </a:r>
                      <a:r>
                        <a:rPr lang="ru-RU" sz="1050" b="0" i="0" u="none" strike="noStrike" kern="1200" dirty="0">
                          <a:solidFill>
                            <a:schemeClr val="tx1"/>
                          </a:solidFill>
                          <a:effectLst/>
                          <a:latin typeface="Calibri" panose="020F0502020204030204" pitchFamily="34" charset="0"/>
                          <a:ea typeface="+mn-ea"/>
                          <a:cs typeface="+mn-cs"/>
                        </a:rPr>
                        <a:t>Образовательные организации обеспечены материально-технической базой для внедрения цифровой образовательной среды</a:t>
                      </a:r>
                    </a:p>
                  </a:txBody>
                  <a:tcPr anchor="ctr"/>
                </a:tc>
                <a:tc>
                  <a:txBody>
                    <a:bodyPr/>
                    <a:lstStyle/>
                    <a:p>
                      <a:pPr fontAlgn="ctr"/>
                      <a:r>
                        <a:rPr lang="ru-RU" sz="1050" b="0" i="0" u="none" strike="noStrike" kern="1200" dirty="0">
                          <a:solidFill>
                            <a:schemeClr val="tx1"/>
                          </a:solidFill>
                          <a:effectLst/>
                          <a:latin typeface="Calibri" panose="020F0502020204030204" pitchFamily="34" charset="0"/>
                          <a:ea typeface="+mn-ea"/>
                          <a:cs typeface="+mn-cs"/>
                        </a:rPr>
                        <a:t>Целевые показатели (Региональный проект)</a:t>
                      </a:r>
                    </a:p>
                  </a:txBody>
                  <a:tcPr anchor="ctr"/>
                </a:tc>
                <a:tc>
                  <a:txBody>
                    <a:bodyPr/>
                    <a:lstStyle/>
                    <a:p>
                      <a:pPr fontAlgn="ctr"/>
                      <a:r>
                        <a:rPr lang="ru-RU" sz="1050" b="0" i="0" u="none" strike="noStrike" kern="1200" dirty="0">
                          <a:solidFill>
                            <a:schemeClr val="tx1"/>
                          </a:solidFill>
                          <a:effectLst/>
                          <a:latin typeface="Calibri" panose="020F0502020204030204" pitchFamily="34" charset="0"/>
                          <a:ea typeface="+mn-ea"/>
                          <a:cs typeface="+mn-cs"/>
                        </a:rPr>
                        <a:t>Единица</a:t>
                      </a:r>
                    </a:p>
                  </a:txBody>
                  <a:tcPr anchor="ctr"/>
                </a:tc>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1</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1</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1</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0</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0</a:t>
                      </a:r>
                    </a:p>
                  </a:txBody>
                  <a:tcPr anchor="ctr"/>
                </a:tc>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0</a:t>
                      </a:r>
                    </a:p>
                  </a:txBody>
                  <a:tcPr anchor="ctr"/>
                </a:tc>
                <a:extLst>
                  <a:ext uri="{0D108BD9-81ED-4DB2-BD59-A6C34878D82A}">
                    <a16:rowId xmlns:a16="http://schemas.microsoft.com/office/drawing/2014/main" val="1115410172"/>
                  </a:ext>
                </a:extLst>
              </a:tr>
              <a:tr h="411309">
                <a:tc>
                  <a:txBody>
                    <a:bodyPr/>
                    <a:lstStyle/>
                    <a:p>
                      <a:pPr algn="ctr" fontAlgn="ctr"/>
                      <a:r>
                        <a:rPr lang="ru-RU" sz="1050" b="0" i="0" u="none" strike="noStrike" kern="1200" dirty="0" smtClean="0">
                          <a:solidFill>
                            <a:schemeClr val="tx1"/>
                          </a:solidFill>
                          <a:effectLst/>
                          <a:latin typeface="Calibri" panose="020F0502020204030204" pitchFamily="34" charset="0"/>
                          <a:ea typeface="+mn-ea"/>
                          <a:cs typeface="+mn-cs"/>
                        </a:rPr>
                        <a:t>2.</a:t>
                      </a:r>
                      <a:endParaRPr lang="ru-RU" sz="1050" b="0" i="0" u="none" strike="noStrike" kern="1200" dirty="0">
                        <a:solidFill>
                          <a:schemeClr val="tx1"/>
                        </a:solidFill>
                        <a:effectLst/>
                        <a:latin typeface="Calibri" panose="020F0502020204030204" pitchFamily="34" charset="0"/>
                        <a:ea typeface="+mn-ea"/>
                        <a:cs typeface="+mn-cs"/>
                      </a:endParaRPr>
                    </a:p>
                  </a:txBody>
                  <a:tcPr marL="5346" marR="5346" marT="5346" marB="0" anchor="ctr"/>
                </a:tc>
                <a:tc>
                  <a:txBody>
                    <a:bodyPr/>
                    <a:lstStyle/>
                    <a:p>
                      <a:pPr fontAlgn="ctr"/>
                      <a:r>
                        <a:rPr lang="ru-RU" sz="1050" b="0" i="0" u="none" strike="noStrike" kern="1200" dirty="0" smtClean="0">
                          <a:solidFill>
                            <a:schemeClr val="tx1"/>
                          </a:solidFill>
                          <a:effectLst/>
                          <a:latin typeface="Calibri" panose="020F0502020204030204" pitchFamily="34" charset="0"/>
                          <a:ea typeface="+mn-ea"/>
                          <a:cs typeface="+mn-cs"/>
                        </a:rPr>
                        <a:t>2024 </a:t>
                      </a:r>
                      <a:r>
                        <a:rPr lang="ru-RU" sz="1050" b="0" i="0" u="none" strike="noStrike" kern="1200" dirty="0">
                          <a:solidFill>
                            <a:schemeClr val="tx1"/>
                          </a:solidFill>
                          <a:effectLst/>
                          <a:latin typeface="Calibri" panose="020F0502020204030204" pitchFamily="34" charset="0"/>
                          <a:ea typeface="+mn-ea"/>
                          <a:cs typeface="+mn-cs"/>
                        </a:rPr>
                        <a:t>Доля обращений за получением муниципальных (государственных) услуг в электронном виде с использованием РПГУ без необходимости личного посещения органов местного самоуправления и МФЦ от общего количества таких услуг</a:t>
                      </a:r>
                    </a:p>
                  </a:txBody>
                  <a:tcPr anchor="ctr"/>
                </a:tc>
                <a:tc>
                  <a:txBody>
                    <a:bodyPr/>
                    <a:lstStyle/>
                    <a:p>
                      <a:pPr fontAlgn="ctr"/>
                      <a:r>
                        <a:rPr lang="ru-RU" sz="1050" b="0" i="0" u="none" strike="noStrike" kern="1200" dirty="0">
                          <a:solidFill>
                            <a:schemeClr val="tx1"/>
                          </a:solidFill>
                          <a:effectLst/>
                          <a:latin typeface="Calibri" panose="020F0502020204030204" pitchFamily="34" charset="0"/>
                          <a:ea typeface="+mn-ea"/>
                          <a:cs typeface="+mn-cs"/>
                        </a:rPr>
                        <a:t>Целевые показатели (Региональный проект)</a:t>
                      </a:r>
                    </a:p>
                  </a:txBody>
                  <a:tcPr anchor="ctr"/>
                </a:tc>
                <a:tc>
                  <a:txBody>
                    <a:bodyPr/>
                    <a:lstStyle/>
                    <a:p>
                      <a:pPr fontAlgn="ctr"/>
                      <a:r>
                        <a:rPr lang="ru-RU" sz="1050" b="0" i="0" u="none" strike="noStrike" kern="1200" dirty="0">
                          <a:solidFill>
                            <a:schemeClr val="tx1"/>
                          </a:solidFill>
                          <a:effectLst/>
                          <a:latin typeface="Calibri" panose="020F0502020204030204" pitchFamily="34" charset="0"/>
                          <a:ea typeface="+mn-ea"/>
                          <a:cs typeface="+mn-cs"/>
                        </a:rPr>
                        <a:t>Процент</a:t>
                      </a:r>
                    </a:p>
                  </a:txBody>
                  <a:tcPr anchor="ctr"/>
                </a:tc>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95,6</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95,7</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95,7</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95,8</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96</a:t>
                      </a:r>
                    </a:p>
                  </a:txBody>
                  <a:tcPr anchor="ctr"/>
                </a:tc>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96,2</a:t>
                      </a:r>
                    </a:p>
                  </a:txBody>
                  <a:tcPr anchor="ctr"/>
                </a:tc>
                <a:extLst>
                  <a:ext uri="{0D108BD9-81ED-4DB2-BD59-A6C34878D82A}">
                    <a16:rowId xmlns:a16="http://schemas.microsoft.com/office/drawing/2014/main" val="393567503"/>
                  </a:ext>
                </a:extLst>
              </a:tr>
              <a:tr h="411309">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3.</a:t>
                      </a:r>
                      <a:endParaRPr lang="ru-RU" sz="1050" b="0" i="0" u="none" strike="noStrike" kern="1200" dirty="0">
                        <a:solidFill>
                          <a:srgbClr val="000000"/>
                        </a:solidFill>
                        <a:effectLst/>
                        <a:latin typeface="Calibri" panose="020F0502020204030204" pitchFamily="34" charset="0"/>
                        <a:ea typeface="+mn-ea"/>
                        <a:cs typeface="+mn-cs"/>
                      </a:endParaRPr>
                    </a:p>
                  </a:txBody>
                  <a:tcPr marL="5346" marR="5346" marT="5346" marB="0" anchor="ctr"/>
                </a:tc>
                <a:tc>
                  <a:txBody>
                    <a:bodyPr/>
                    <a:lstStyle/>
                    <a:p>
                      <a:pPr fontAlgn="ctr"/>
                      <a:r>
                        <a:rPr lang="ru-RU" sz="1050" b="0" i="0" u="none" strike="noStrike" kern="1200" dirty="0">
                          <a:solidFill>
                            <a:schemeClr val="tx1"/>
                          </a:solidFill>
                          <a:effectLst/>
                          <a:latin typeface="Calibri" panose="020F0502020204030204" pitchFamily="34" charset="0"/>
                          <a:ea typeface="+mn-ea"/>
                          <a:cs typeface="+mn-cs"/>
                        </a:rPr>
                        <a:t>2024 Уровень удовлетворенности граждан качеством предоставления государственных и муниципальных услуг в МФЦ</a:t>
                      </a:r>
                    </a:p>
                  </a:txBody>
                  <a:tcPr anchor="ctr"/>
                </a:tc>
                <a:tc>
                  <a:txBody>
                    <a:bodyPr/>
                    <a:lstStyle/>
                    <a:p>
                      <a:pPr fontAlgn="ctr"/>
                      <a:r>
                        <a:rPr lang="ru-RU" sz="1050" b="0" i="0" u="none" strike="noStrike" kern="1200">
                          <a:solidFill>
                            <a:schemeClr val="tx1"/>
                          </a:solidFill>
                          <a:effectLst/>
                          <a:latin typeface="Calibri" panose="020F0502020204030204" pitchFamily="34" charset="0"/>
                          <a:ea typeface="+mn-ea"/>
                          <a:cs typeface="+mn-cs"/>
                        </a:rPr>
                        <a:t>Целевые показатели (Отраслевой)</a:t>
                      </a:r>
                    </a:p>
                  </a:txBody>
                  <a:tcPr anchor="ctr"/>
                </a:tc>
                <a:tc>
                  <a:txBody>
                    <a:bodyPr/>
                    <a:lstStyle/>
                    <a:p>
                      <a:pPr fontAlgn="ctr"/>
                      <a:r>
                        <a:rPr lang="ru-RU" sz="1050" b="0" i="0" u="none" strike="noStrike" kern="1200" dirty="0">
                          <a:solidFill>
                            <a:schemeClr val="tx1"/>
                          </a:solidFill>
                          <a:effectLst/>
                          <a:latin typeface="Calibri" panose="020F0502020204030204" pitchFamily="34" charset="0"/>
                          <a:ea typeface="+mn-ea"/>
                          <a:cs typeface="+mn-cs"/>
                        </a:rPr>
                        <a:t>Процент</a:t>
                      </a:r>
                    </a:p>
                  </a:txBody>
                  <a:tcPr anchor="ctr"/>
                </a:tc>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95,53</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97,42</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97,44</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97,46</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97,48</a:t>
                      </a:r>
                    </a:p>
                  </a:txBody>
                  <a:tcPr anchor="ctr"/>
                </a:tc>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97,50</a:t>
                      </a:r>
                    </a:p>
                  </a:txBody>
                  <a:tcPr anchor="ctr"/>
                </a:tc>
                <a:extLst>
                  <a:ext uri="{0D108BD9-81ED-4DB2-BD59-A6C34878D82A}">
                    <a16:rowId xmlns:a16="http://schemas.microsoft.com/office/drawing/2014/main" val="2699484281"/>
                  </a:ext>
                </a:extLst>
              </a:tr>
              <a:tr h="411309">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4.</a:t>
                      </a:r>
                      <a:endParaRPr lang="ru-RU" sz="1050" b="0" i="0" u="none" strike="noStrike" kern="1200" dirty="0">
                        <a:solidFill>
                          <a:srgbClr val="000000"/>
                        </a:solidFill>
                        <a:effectLst/>
                        <a:latin typeface="Calibri" panose="020F0502020204030204" pitchFamily="34" charset="0"/>
                        <a:ea typeface="+mn-ea"/>
                        <a:cs typeface="+mn-cs"/>
                      </a:endParaRPr>
                    </a:p>
                  </a:txBody>
                  <a:tcPr marL="5346" marR="5346" marT="5346" marB="0" anchor="ctr"/>
                </a:tc>
                <a:tc>
                  <a:txBody>
                    <a:bodyPr/>
                    <a:lstStyle/>
                    <a:p>
                      <a:pPr fontAlgn="ctr"/>
                      <a:r>
                        <a:rPr lang="ru-RU" sz="1050" b="0" i="0" u="none" strike="noStrike" kern="1200" dirty="0" smtClean="0">
                          <a:solidFill>
                            <a:schemeClr val="tx1"/>
                          </a:solidFill>
                          <a:effectLst/>
                          <a:latin typeface="Calibri" panose="020F0502020204030204" pitchFamily="34" charset="0"/>
                          <a:ea typeface="+mn-ea"/>
                          <a:cs typeface="+mn-cs"/>
                        </a:rPr>
                        <a:t>2024 </a:t>
                      </a:r>
                      <a:r>
                        <a:rPr lang="ru-RU" sz="1050" b="0" i="0" u="none" strike="noStrike" kern="1200" dirty="0">
                          <a:solidFill>
                            <a:schemeClr val="tx1"/>
                          </a:solidFill>
                          <a:effectLst/>
                          <a:latin typeface="Calibri" panose="020F0502020204030204" pitchFamily="34" charset="0"/>
                          <a:ea typeface="+mn-ea"/>
                          <a:cs typeface="+mn-cs"/>
                        </a:rPr>
                        <a:t>Доля юридически значимого электронного документооборота в органах местного самоуправления и подведомственных им учреждениях в Московской области</a:t>
                      </a:r>
                    </a:p>
                  </a:txBody>
                  <a:tcPr anchor="ctr"/>
                </a:tc>
                <a:tc>
                  <a:txBody>
                    <a:bodyPr/>
                    <a:lstStyle/>
                    <a:p>
                      <a:pPr fontAlgn="ctr"/>
                      <a:r>
                        <a:rPr lang="ru-RU" sz="1050" b="0" i="0" u="none" strike="noStrike" kern="1200">
                          <a:solidFill>
                            <a:schemeClr val="tx1"/>
                          </a:solidFill>
                          <a:effectLst/>
                          <a:latin typeface="Calibri" panose="020F0502020204030204" pitchFamily="34" charset="0"/>
                          <a:ea typeface="+mn-ea"/>
                          <a:cs typeface="+mn-cs"/>
                        </a:rPr>
                        <a:t>Целевые показатели (Указ Президента РФ)</a:t>
                      </a:r>
                    </a:p>
                  </a:txBody>
                  <a:tcPr anchor="ctr"/>
                </a:tc>
                <a:tc>
                  <a:txBody>
                    <a:bodyPr/>
                    <a:lstStyle/>
                    <a:p>
                      <a:pPr fontAlgn="ctr"/>
                      <a:r>
                        <a:rPr lang="ru-RU" sz="1050" b="0" i="0" u="none" strike="noStrike" kern="1200" dirty="0">
                          <a:solidFill>
                            <a:schemeClr val="tx1"/>
                          </a:solidFill>
                          <a:effectLst/>
                          <a:latin typeface="Calibri" panose="020F0502020204030204" pitchFamily="34" charset="0"/>
                          <a:ea typeface="+mn-ea"/>
                          <a:cs typeface="+mn-cs"/>
                        </a:rPr>
                        <a:t>Процент</a:t>
                      </a:r>
                    </a:p>
                  </a:txBody>
                  <a:tcPr anchor="ctr"/>
                </a:tc>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93</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93</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93</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95</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97</a:t>
                      </a:r>
                    </a:p>
                  </a:txBody>
                  <a:tcPr anchor="ctr"/>
                </a:tc>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99</a:t>
                      </a:r>
                    </a:p>
                  </a:txBody>
                  <a:tcPr anchor="ct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161414588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66</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7CE260B6-0AC8-48C8-83E1-2B7FF4042629}"/>
              </a:ext>
            </a:extLst>
          </p:cNvPr>
          <p:cNvGraphicFramePr>
            <a:graphicFrameLocks noGrp="1"/>
          </p:cNvGraphicFramePr>
          <p:nvPr>
            <p:ph idx="1"/>
            <p:extLst/>
          </p:nvPr>
        </p:nvGraphicFramePr>
        <p:xfrm>
          <a:off x="289712" y="999649"/>
          <a:ext cx="11443579" cy="5675842"/>
        </p:xfrm>
        <a:graphic>
          <a:graphicData uri="http://schemas.openxmlformats.org/drawingml/2006/table">
            <a:tbl>
              <a:tblPr>
                <a:tableStyleId>{5C22544A-7EE6-4342-B048-85BDC9FD1C3A}</a:tableStyleId>
              </a:tblPr>
              <a:tblGrid>
                <a:gridCol w="545451">
                  <a:extLst>
                    <a:ext uri="{9D8B030D-6E8A-4147-A177-3AD203B41FA5}">
                      <a16:colId xmlns:a16="http://schemas.microsoft.com/office/drawing/2014/main" val="3054606468"/>
                    </a:ext>
                  </a:extLst>
                </a:gridCol>
                <a:gridCol w="3438074">
                  <a:extLst>
                    <a:ext uri="{9D8B030D-6E8A-4147-A177-3AD203B41FA5}">
                      <a16:colId xmlns:a16="http://schemas.microsoft.com/office/drawing/2014/main" val="289384207"/>
                    </a:ext>
                  </a:extLst>
                </a:gridCol>
                <a:gridCol w="1131683">
                  <a:extLst>
                    <a:ext uri="{9D8B030D-6E8A-4147-A177-3AD203B41FA5}">
                      <a16:colId xmlns:a16="http://schemas.microsoft.com/office/drawing/2014/main" val="938674211"/>
                    </a:ext>
                  </a:extLst>
                </a:gridCol>
                <a:gridCol w="731185">
                  <a:extLst>
                    <a:ext uri="{9D8B030D-6E8A-4147-A177-3AD203B41FA5}">
                      <a16:colId xmlns:a16="http://schemas.microsoft.com/office/drawing/2014/main" val="2571162253"/>
                    </a:ext>
                  </a:extLst>
                </a:gridCol>
                <a:gridCol w="644484">
                  <a:extLst>
                    <a:ext uri="{9D8B030D-6E8A-4147-A177-3AD203B41FA5}">
                      <a16:colId xmlns:a16="http://schemas.microsoft.com/office/drawing/2014/main" val="1310296353"/>
                    </a:ext>
                  </a:extLst>
                </a:gridCol>
                <a:gridCol w="981813">
                  <a:extLst>
                    <a:ext uri="{9D8B030D-6E8A-4147-A177-3AD203B41FA5}">
                      <a16:colId xmlns:a16="http://schemas.microsoft.com/office/drawing/2014/main" val="1303468196"/>
                    </a:ext>
                  </a:extLst>
                </a:gridCol>
                <a:gridCol w="959995">
                  <a:extLst>
                    <a:ext uri="{9D8B030D-6E8A-4147-A177-3AD203B41FA5}">
                      <a16:colId xmlns:a16="http://schemas.microsoft.com/office/drawing/2014/main" val="3042368692"/>
                    </a:ext>
                  </a:extLst>
                </a:gridCol>
                <a:gridCol w="1058177">
                  <a:extLst>
                    <a:ext uri="{9D8B030D-6E8A-4147-A177-3AD203B41FA5}">
                      <a16:colId xmlns:a16="http://schemas.microsoft.com/office/drawing/2014/main" val="924486237"/>
                    </a:ext>
                  </a:extLst>
                </a:gridCol>
                <a:gridCol w="959995">
                  <a:extLst>
                    <a:ext uri="{9D8B030D-6E8A-4147-A177-3AD203B41FA5}">
                      <a16:colId xmlns:a16="http://schemas.microsoft.com/office/drawing/2014/main" val="2915610932"/>
                    </a:ext>
                  </a:extLst>
                </a:gridCol>
                <a:gridCol w="992722">
                  <a:extLst>
                    <a:ext uri="{9D8B030D-6E8A-4147-A177-3AD203B41FA5}">
                      <a16:colId xmlns:a16="http://schemas.microsoft.com/office/drawing/2014/main" val="1919861385"/>
                    </a:ext>
                  </a:extLst>
                </a:gridCol>
              </a:tblGrid>
              <a:tr h="274692">
                <a:tc>
                  <a:txBody>
                    <a:bodyPr/>
                    <a:lstStyle/>
                    <a:p>
                      <a:pPr algn="ctr" fontAlgn="ctr"/>
                      <a:r>
                        <a:rPr lang="ru-RU" sz="1050" b="0" i="0" u="none" strike="noStrike" kern="1200" dirty="0">
                          <a:solidFill>
                            <a:schemeClr val="tx1"/>
                          </a:solidFill>
                          <a:effectLst/>
                          <a:latin typeface="Calibri" panose="020F0502020204030204" pitchFamily="34" charset="0"/>
                          <a:ea typeface="+mn-ea"/>
                          <a:cs typeface="+mn-cs"/>
                        </a:rPr>
                        <a:t>№ п/п</a:t>
                      </a:r>
                    </a:p>
                  </a:txBody>
                  <a:tcPr marL="4300" marR="4300" marT="4300" marB="0" anchor="ctr"/>
                </a:tc>
                <a:tc>
                  <a:txBody>
                    <a:bodyPr/>
                    <a:lstStyle/>
                    <a:p>
                      <a:pPr algn="ctr" fontAlgn="ctr"/>
                      <a:r>
                        <a:rPr lang="ru-RU" sz="1050" b="0" i="0" u="none" strike="noStrike" kern="1200" dirty="0">
                          <a:solidFill>
                            <a:schemeClr val="tx1"/>
                          </a:solidFill>
                          <a:effectLst/>
                          <a:latin typeface="Calibri" panose="020F0502020204030204" pitchFamily="34" charset="0"/>
                          <a:ea typeface="+mn-ea"/>
                          <a:cs typeface="+mn-cs"/>
                        </a:rPr>
                        <a:t>Наименование муниципальной программы/подпрограммы/показателя</a:t>
                      </a:r>
                    </a:p>
                  </a:txBody>
                  <a:tcPr marL="4300" marR="4300" marT="4300" marB="0" anchor="ctr"/>
                </a:tc>
                <a:tc>
                  <a:txBody>
                    <a:bodyPr/>
                    <a:lstStyle/>
                    <a:p>
                      <a:pPr algn="ctr" fontAlgn="ctr"/>
                      <a:r>
                        <a:rPr lang="ru-RU" sz="1050" b="0" i="0" u="none" strike="noStrike" kern="1200" dirty="0" smtClean="0">
                          <a:solidFill>
                            <a:schemeClr val="tx1"/>
                          </a:solidFill>
                          <a:effectLst/>
                          <a:latin typeface="Calibri" panose="020F0502020204030204" pitchFamily="34" charset="0"/>
                          <a:ea typeface="+mn-ea"/>
                          <a:cs typeface="+mn-cs"/>
                        </a:rPr>
                        <a:t>Вид </a:t>
                      </a:r>
                      <a:r>
                        <a:rPr lang="ru-RU" sz="1050" b="0" i="0" u="none" strike="noStrike" kern="1200" dirty="0">
                          <a:solidFill>
                            <a:schemeClr val="tx1"/>
                          </a:solidFill>
                          <a:effectLst/>
                          <a:latin typeface="Calibri" panose="020F0502020204030204" pitchFamily="34" charset="0"/>
                          <a:ea typeface="+mn-ea"/>
                          <a:cs typeface="+mn-cs"/>
                        </a:rPr>
                        <a:t>показателя</a:t>
                      </a:r>
                    </a:p>
                  </a:txBody>
                  <a:tcPr marL="4300" marR="4300" marT="4300" marB="0" anchor="ctr"/>
                </a:tc>
                <a:tc>
                  <a:txBody>
                    <a:bodyPr/>
                    <a:lstStyle/>
                    <a:p>
                      <a:pPr algn="ctr" fontAlgn="ctr"/>
                      <a:r>
                        <a:rPr lang="ru-RU" sz="1050" b="0" i="0" u="none" strike="noStrike" kern="1200" dirty="0">
                          <a:solidFill>
                            <a:schemeClr val="tx1"/>
                          </a:solidFill>
                          <a:effectLst/>
                          <a:latin typeface="Calibri" panose="020F0502020204030204" pitchFamily="34" charset="0"/>
                          <a:ea typeface="+mn-ea"/>
                          <a:cs typeface="+mn-cs"/>
                        </a:rPr>
                        <a:t>Единица измерения</a:t>
                      </a:r>
                    </a:p>
                  </a:txBody>
                  <a:tcPr marL="4300" marR="4300" marT="4300" marB="0" anchor="ctr"/>
                </a:tc>
                <a:tc>
                  <a:txBody>
                    <a:bodyPr/>
                    <a:lstStyle/>
                    <a:p>
                      <a:pPr algn="ctr" fontAlgn="ctr"/>
                      <a:r>
                        <a:rPr lang="ru-RU" sz="1050" b="0" i="0" u="none" strike="noStrike" kern="1200" dirty="0">
                          <a:solidFill>
                            <a:schemeClr val="tx1"/>
                          </a:solidFill>
                          <a:effectLst/>
                          <a:latin typeface="Calibri" panose="020F0502020204030204" pitchFamily="34" charset="0"/>
                          <a:ea typeface="+mn-ea"/>
                          <a:cs typeface="+mn-cs"/>
                        </a:rPr>
                        <a:t>Базовое значение</a:t>
                      </a:r>
                    </a:p>
                  </a:txBody>
                  <a:tcPr marL="4300" marR="4300" marT="4300" marB="0" anchor="ctr"/>
                </a:tc>
                <a:tc>
                  <a:txBody>
                    <a:bodyPr/>
                    <a:lstStyle/>
                    <a:p>
                      <a:pPr algn="ctr" fontAlgn="ctr"/>
                      <a:r>
                        <a:rPr lang="ru-RU" sz="1050" b="0" i="0" u="none" strike="noStrike" kern="1200" dirty="0">
                          <a:solidFill>
                            <a:schemeClr val="tx1"/>
                          </a:solidFill>
                          <a:effectLst/>
                          <a:latin typeface="Calibri" panose="020F0502020204030204" pitchFamily="34" charset="0"/>
                          <a:ea typeface="+mn-ea"/>
                          <a:cs typeface="+mn-cs"/>
                        </a:rPr>
                        <a:t>Достигнутое </a:t>
                      </a:r>
                      <a:r>
                        <a:rPr lang="ru-RU" sz="1050" b="0" i="0" u="none" strike="noStrike" kern="1200" dirty="0" smtClean="0">
                          <a:solidFill>
                            <a:schemeClr val="tx1"/>
                          </a:solidFill>
                          <a:effectLst/>
                          <a:latin typeface="Calibri" panose="020F0502020204030204" pitchFamily="34" charset="0"/>
                          <a:ea typeface="+mn-ea"/>
                          <a:cs typeface="+mn-cs"/>
                        </a:rPr>
                        <a:t>2023 </a:t>
                      </a:r>
                      <a:r>
                        <a:rPr lang="ru-RU" sz="1050" b="0" i="0" u="none" strike="noStrike" kern="1200" dirty="0">
                          <a:solidFill>
                            <a:schemeClr val="tx1"/>
                          </a:solidFill>
                          <a:effectLst/>
                          <a:latin typeface="Calibri" panose="020F0502020204030204" pitchFamily="34" charset="0"/>
                          <a:ea typeface="+mn-ea"/>
                          <a:cs typeface="+mn-cs"/>
                        </a:rPr>
                        <a:t>года</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2024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2025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2026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2027 </a:t>
                      </a:r>
                      <a:r>
                        <a:rPr lang="ru-RU" sz="1050" b="0" i="0" u="none" strike="noStrike" kern="1200" dirty="0">
                          <a:solidFill>
                            <a:schemeClr val="tx1"/>
                          </a:solidFill>
                          <a:effectLst/>
                          <a:latin typeface="+mn-lt"/>
                          <a:ea typeface="+mn-ea"/>
                          <a:cs typeface="+mn-cs"/>
                        </a:rPr>
                        <a:t>год</a:t>
                      </a:r>
                    </a:p>
                  </a:txBody>
                  <a:tcPr marL="6562" marR="6562" marT="6562" marB="0" anchor="ctr"/>
                </a:tc>
                <a:extLst>
                  <a:ext uri="{0D108BD9-81ED-4DB2-BD59-A6C34878D82A}">
                    <a16:rowId xmlns:a16="http://schemas.microsoft.com/office/drawing/2014/main" val="3809809769"/>
                  </a:ext>
                </a:extLst>
              </a:tr>
              <a:tr h="406617">
                <a:tc>
                  <a:txBody>
                    <a:bodyPr/>
                    <a:lstStyle/>
                    <a:p>
                      <a:pPr algn="ctr" fontAlgn="ctr"/>
                      <a:r>
                        <a:rPr lang="ru-RU" sz="900" b="1" i="0" u="none" strike="noStrike" dirty="0" smtClean="0">
                          <a:solidFill>
                            <a:schemeClr val="tx1"/>
                          </a:solidFill>
                          <a:effectLst/>
                          <a:latin typeface="Arial" panose="020B0604020202020204" pitchFamily="34" charset="0"/>
                        </a:rPr>
                        <a:t>5.</a:t>
                      </a:r>
                      <a:endParaRPr lang="ru-RU" sz="900" b="1" i="0" u="none" strike="noStrike" dirty="0">
                        <a:solidFill>
                          <a:schemeClr val="tx1"/>
                        </a:solidFill>
                        <a:effectLst/>
                        <a:latin typeface="Arial" panose="020B0604020202020204" pitchFamily="34" charset="0"/>
                      </a:endParaRPr>
                    </a:p>
                  </a:txBody>
                  <a:tcPr marL="4300" marR="4300" marT="4300" marB="0" anchor="ctr"/>
                </a:tc>
                <a:tc>
                  <a:txBody>
                    <a:bodyPr/>
                    <a:lstStyle/>
                    <a:p>
                      <a:pPr fontAlgn="ctr"/>
                      <a:r>
                        <a:rPr lang="ru-RU" sz="1050" b="0" i="0" u="none" strike="noStrike" kern="1200" dirty="0">
                          <a:solidFill>
                            <a:schemeClr val="tx1"/>
                          </a:solidFill>
                          <a:effectLst/>
                          <a:latin typeface="Calibri" panose="020F0502020204030204" pitchFamily="34" charset="0"/>
                          <a:ea typeface="+mn-ea"/>
                          <a:cs typeface="+mn-cs"/>
                        </a:rPr>
                        <a:t>2024 Доля муниципальных (государственных) услуг, предоставленных без нарушения регламентного срока при оказании услуг в электронном виде на региональном портале государственных услуг</a:t>
                      </a:r>
                    </a:p>
                  </a:txBody>
                  <a:tcPr anchor="ctr"/>
                </a:tc>
                <a:tc>
                  <a:txBody>
                    <a:bodyPr/>
                    <a:lstStyle/>
                    <a:p>
                      <a:pPr fontAlgn="ctr"/>
                      <a:r>
                        <a:rPr lang="ru-RU" sz="1050" b="0" i="0" u="none" strike="noStrike" kern="1200">
                          <a:solidFill>
                            <a:schemeClr val="tx1"/>
                          </a:solidFill>
                          <a:effectLst/>
                          <a:latin typeface="Calibri" panose="020F0502020204030204" pitchFamily="34" charset="0"/>
                          <a:ea typeface="+mn-ea"/>
                          <a:cs typeface="+mn-cs"/>
                        </a:rPr>
                        <a:t>Целевые показатели (Указ Президента РФ)</a:t>
                      </a:r>
                    </a:p>
                  </a:txBody>
                  <a:tcPr anchor="ctr"/>
                </a:tc>
                <a:tc>
                  <a:txBody>
                    <a:bodyPr/>
                    <a:lstStyle/>
                    <a:p>
                      <a:pPr algn="ctr" fontAlgn="ctr"/>
                      <a:r>
                        <a:rPr lang="ru-RU" sz="1050" b="0" i="0" u="none" strike="noStrike" kern="1200" dirty="0">
                          <a:solidFill>
                            <a:schemeClr val="tx1"/>
                          </a:solidFill>
                          <a:effectLst/>
                          <a:latin typeface="Calibri" panose="020F0502020204030204" pitchFamily="34" charset="0"/>
                          <a:ea typeface="+mn-ea"/>
                          <a:cs typeface="+mn-cs"/>
                        </a:rPr>
                        <a:t>Процент</a:t>
                      </a:r>
                    </a:p>
                  </a:txBody>
                  <a:tcPr anchor="ctr"/>
                </a:tc>
                <a:tc>
                  <a:txBody>
                    <a:bodyPr/>
                    <a:lstStyle/>
                    <a:p>
                      <a:pPr algn="ctr" fontAlgn="ctr"/>
                      <a:r>
                        <a:rPr lang="ru-RU" sz="1050" b="0" i="0" u="none" strike="noStrike" kern="1200" dirty="0" smtClean="0">
                          <a:solidFill>
                            <a:schemeClr val="tx1"/>
                          </a:solidFill>
                          <a:effectLst/>
                          <a:latin typeface="Calibri" panose="020F0502020204030204" pitchFamily="34" charset="0"/>
                          <a:ea typeface="+mn-ea"/>
                          <a:cs typeface="+mn-cs"/>
                        </a:rPr>
                        <a:t>98</a:t>
                      </a:r>
                      <a:endParaRPr lang="ru-RU" sz="1050" b="0" i="0" u="none" strike="noStrike" kern="1200" dirty="0">
                        <a:solidFill>
                          <a:schemeClr val="tx1"/>
                        </a:solidFill>
                        <a:effectLst/>
                        <a:latin typeface="Calibri" panose="020F0502020204030204" pitchFamily="34" charset="0"/>
                        <a:ea typeface="+mn-ea"/>
                        <a:cs typeface="+mn-cs"/>
                      </a:endParaRPr>
                    </a:p>
                  </a:txBody>
                  <a:tcPr marL="4300" marR="4300" marT="4300" marB="0" anchor="ctr"/>
                </a:tc>
                <a:tc>
                  <a:txBody>
                    <a:bodyPr/>
                    <a:lstStyle/>
                    <a:p>
                      <a:pPr algn="ctr" fontAlgn="ctr"/>
                      <a:r>
                        <a:rPr lang="ru-RU" sz="1050" b="0" i="0" u="none" strike="noStrike" kern="1200" dirty="0" smtClean="0">
                          <a:solidFill>
                            <a:schemeClr val="tx1"/>
                          </a:solidFill>
                          <a:effectLst/>
                          <a:latin typeface="Calibri" panose="020F0502020204030204" pitchFamily="34" charset="0"/>
                          <a:ea typeface="+mn-ea"/>
                          <a:cs typeface="+mn-cs"/>
                        </a:rPr>
                        <a:t>98</a:t>
                      </a:r>
                      <a:endParaRPr lang="ru-RU" sz="1050" b="0" i="0" u="none" strike="noStrike" kern="1200" dirty="0">
                        <a:solidFill>
                          <a:schemeClr val="tx1"/>
                        </a:solidFill>
                        <a:effectLst/>
                        <a:latin typeface="Calibri" panose="020F0502020204030204" pitchFamily="34" charset="0"/>
                        <a:ea typeface="+mn-ea"/>
                        <a:cs typeface="+mn-cs"/>
                      </a:endParaRPr>
                    </a:p>
                  </a:txBody>
                  <a:tcPr marL="4300" marR="4300" marT="4300" marB="0" anchor="ctr"/>
                </a:tc>
                <a:tc>
                  <a:txBody>
                    <a:bodyPr/>
                    <a:lstStyle/>
                    <a:p>
                      <a:pPr algn="ctr" fontAlgn="ctr"/>
                      <a:r>
                        <a:rPr lang="ru-RU" sz="1050" b="0" i="0" u="none" strike="noStrike" kern="1200" dirty="0" smtClean="0">
                          <a:solidFill>
                            <a:schemeClr val="tx1"/>
                          </a:solidFill>
                          <a:effectLst/>
                          <a:latin typeface="Calibri" panose="020F0502020204030204" pitchFamily="34" charset="0"/>
                          <a:ea typeface="+mn-ea"/>
                          <a:cs typeface="+mn-cs"/>
                        </a:rPr>
                        <a:t>98</a:t>
                      </a:r>
                      <a:endParaRPr lang="ru-RU" sz="1050" b="0" i="0" u="none" strike="noStrike" kern="1200" dirty="0">
                        <a:solidFill>
                          <a:schemeClr val="tx1"/>
                        </a:solidFill>
                        <a:effectLst/>
                        <a:latin typeface="Calibri" panose="020F0502020204030204" pitchFamily="34" charset="0"/>
                        <a:ea typeface="+mn-ea"/>
                        <a:cs typeface="+mn-cs"/>
                      </a:endParaRPr>
                    </a:p>
                  </a:txBody>
                  <a:tcPr marL="4300" marR="4300" marT="4300" marB="0" anchor="ctr"/>
                </a:tc>
                <a:tc>
                  <a:txBody>
                    <a:bodyPr/>
                    <a:lstStyle/>
                    <a:p>
                      <a:pPr algn="ctr" fontAlgn="ctr"/>
                      <a:r>
                        <a:rPr lang="ru-RU" sz="1050" b="0" i="0" u="none" strike="noStrike" kern="1200" dirty="0" smtClean="0">
                          <a:solidFill>
                            <a:schemeClr val="tx1"/>
                          </a:solidFill>
                          <a:effectLst/>
                          <a:latin typeface="Calibri" panose="020F0502020204030204" pitchFamily="34" charset="0"/>
                          <a:ea typeface="+mn-ea"/>
                          <a:cs typeface="+mn-cs"/>
                        </a:rPr>
                        <a:t>98</a:t>
                      </a:r>
                      <a:endParaRPr lang="ru-RU" sz="1050" b="0" i="0" u="none" strike="noStrike" kern="1200" dirty="0">
                        <a:solidFill>
                          <a:schemeClr val="tx1"/>
                        </a:solidFill>
                        <a:effectLst/>
                        <a:latin typeface="Calibri" panose="020F0502020204030204" pitchFamily="34" charset="0"/>
                        <a:ea typeface="+mn-ea"/>
                        <a:cs typeface="+mn-cs"/>
                      </a:endParaRPr>
                    </a:p>
                  </a:txBody>
                  <a:tcPr marL="4300" marR="4300" marT="4300" marB="0" anchor="ctr"/>
                </a:tc>
                <a:tc>
                  <a:txBody>
                    <a:bodyPr/>
                    <a:lstStyle/>
                    <a:p>
                      <a:pPr algn="ctr" fontAlgn="ctr"/>
                      <a:r>
                        <a:rPr lang="ru-RU" sz="1050" b="0" i="0" u="none" strike="noStrike" kern="1200" dirty="0" smtClean="0">
                          <a:solidFill>
                            <a:schemeClr val="tx1"/>
                          </a:solidFill>
                          <a:effectLst/>
                          <a:latin typeface="Calibri" panose="020F0502020204030204" pitchFamily="34" charset="0"/>
                          <a:ea typeface="+mn-ea"/>
                          <a:cs typeface="+mn-cs"/>
                        </a:rPr>
                        <a:t>98</a:t>
                      </a:r>
                      <a:endParaRPr lang="ru-RU" sz="1050" b="0" i="0" u="none" strike="noStrike" kern="1200" dirty="0">
                        <a:solidFill>
                          <a:schemeClr val="tx1"/>
                        </a:solidFill>
                        <a:effectLst/>
                        <a:latin typeface="Calibri" panose="020F0502020204030204" pitchFamily="34" charset="0"/>
                        <a:ea typeface="+mn-ea"/>
                        <a:cs typeface="+mn-cs"/>
                      </a:endParaRPr>
                    </a:p>
                  </a:txBody>
                  <a:tcPr marL="4300" marR="4300" marT="4300" marB="0" anchor="ctr"/>
                </a:tc>
                <a:tc>
                  <a:txBody>
                    <a:bodyPr/>
                    <a:lstStyle/>
                    <a:p>
                      <a:pPr algn="ctr" fontAlgn="ctr"/>
                      <a:r>
                        <a:rPr lang="ru-RU" sz="1050" b="0" i="0" u="none" strike="noStrike" kern="1200" dirty="0" smtClean="0">
                          <a:solidFill>
                            <a:schemeClr val="tx1"/>
                          </a:solidFill>
                          <a:effectLst/>
                          <a:latin typeface="Calibri" panose="020F0502020204030204" pitchFamily="34" charset="0"/>
                          <a:ea typeface="+mn-ea"/>
                          <a:cs typeface="+mn-cs"/>
                        </a:rPr>
                        <a:t>98</a:t>
                      </a:r>
                      <a:endParaRPr lang="ru-RU" sz="1050" b="0" i="0" u="none" strike="noStrike" kern="1200" dirty="0">
                        <a:solidFill>
                          <a:schemeClr val="tx1"/>
                        </a:solidFill>
                        <a:effectLst/>
                        <a:latin typeface="Calibri" panose="020F0502020204030204" pitchFamily="34" charset="0"/>
                        <a:ea typeface="+mn-ea"/>
                        <a:cs typeface="+mn-cs"/>
                      </a:endParaRPr>
                    </a:p>
                  </a:txBody>
                  <a:tcPr marL="4300" marR="4300" marT="4300" marB="0" anchor="ctr"/>
                </a:tc>
                <a:extLst>
                  <a:ext uri="{0D108BD9-81ED-4DB2-BD59-A6C34878D82A}">
                    <a16:rowId xmlns:a16="http://schemas.microsoft.com/office/drawing/2014/main" val="2844329475"/>
                  </a:ext>
                </a:extLst>
              </a:tr>
              <a:tr h="449641">
                <a:tc>
                  <a:txBody>
                    <a:bodyPr/>
                    <a:lstStyle/>
                    <a:p>
                      <a:pPr algn="ctr" fontAlgn="ctr"/>
                      <a:r>
                        <a:rPr lang="ru-RU" sz="900" b="0" i="0" u="none" strike="noStrike" dirty="0" smtClean="0">
                          <a:solidFill>
                            <a:schemeClr val="tx1"/>
                          </a:solidFill>
                          <a:effectLst/>
                          <a:latin typeface="Arial" panose="020B0604020202020204" pitchFamily="34" charset="0"/>
                        </a:rPr>
                        <a:t>6.</a:t>
                      </a:r>
                      <a:endParaRPr lang="ru-RU" sz="900" b="0" i="0" u="none" strike="noStrike" dirty="0">
                        <a:solidFill>
                          <a:schemeClr val="tx1"/>
                        </a:solidFill>
                        <a:effectLst/>
                        <a:latin typeface="Arial" panose="020B0604020202020204" pitchFamily="34" charset="0"/>
                      </a:endParaRPr>
                    </a:p>
                  </a:txBody>
                  <a:tcPr marL="4300" marR="4300" marT="4300" marB="0" anchor="ctr"/>
                </a:tc>
                <a:tc>
                  <a:txBody>
                    <a:bodyPr/>
                    <a:lstStyle/>
                    <a:p>
                      <a:pPr fontAlgn="ctr"/>
                      <a:r>
                        <a:rPr lang="ru-RU" sz="1050" b="0" i="0" u="none" strike="noStrike" kern="1200" dirty="0">
                          <a:solidFill>
                            <a:schemeClr val="tx1"/>
                          </a:solidFill>
                          <a:effectLst/>
                          <a:latin typeface="Calibri" panose="020F0502020204030204" pitchFamily="34" charset="0"/>
                          <a:ea typeface="+mn-ea"/>
                          <a:cs typeface="+mn-cs"/>
                        </a:rPr>
                        <a:t>2024 Доля рабочих мест, обеспеченных необходимым компьютерным оборудованием и услугами связи в соответствии с требованиями нормативных правовых актов Московской области</a:t>
                      </a:r>
                    </a:p>
                  </a:txBody>
                  <a:tcPr anchor="ctr"/>
                </a:tc>
                <a:tc>
                  <a:txBody>
                    <a:bodyPr/>
                    <a:lstStyle/>
                    <a:p>
                      <a:pPr fontAlgn="ctr"/>
                      <a:r>
                        <a:rPr lang="ru-RU" sz="1050" b="0" i="0" u="none" strike="noStrike" kern="1200">
                          <a:solidFill>
                            <a:schemeClr val="tx1"/>
                          </a:solidFill>
                          <a:effectLst/>
                          <a:latin typeface="Calibri" panose="020F0502020204030204" pitchFamily="34" charset="0"/>
                          <a:ea typeface="+mn-ea"/>
                          <a:cs typeface="+mn-cs"/>
                        </a:rPr>
                        <a:t>Целевые показатели (Отраслевой)</a:t>
                      </a:r>
                    </a:p>
                  </a:txBody>
                  <a:tcPr anchor="ctr"/>
                </a:tc>
                <a:tc>
                  <a:txBody>
                    <a:bodyPr/>
                    <a:lstStyle/>
                    <a:p>
                      <a:pPr algn="ctr" fontAlgn="ctr"/>
                      <a:r>
                        <a:rPr lang="ru-RU" sz="1050" b="0" i="0" u="none" strike="noStrike" kern="1200" dirty="0">
                          <a:solidFill>
                            <a:schemeClr val="tx1"/>
                          </a:solidFill>
                          <a:effectLst/>
                          <a:latin typeface="Calibri" panose="020F0502020204030204" pitchFamily="34" charset="0"/>
                          <a:ea typeface="+mn-ea"/>
                          <a:cs typeface="+mn-cs"/>
                        </a:rPr>
                        <a:t>Процент</a:t>
                      </a:r>
                    </a:p>
                  </a:txBody>
                  <a:tcPr anchor="ctr"/>
                </a:tc>
                <a:tc>
                  <a:txBody>
                    <a:bodyPr/>
                    <a:lstStyle/>
                    <a:p>
                      <a:pPr algn="ctr" fontAlgn="ctr"/>
                      <a:r>
                        <a:rPr lang="ru-RU" sz="1050" b="0" i="0" u="none" strike="noStrike" kern="1200" dirty="0" smtClean="0">
                          <a:solidFill>
                            <a:schemeClr val="tx1"/>
                          </a:solidFill>
                          <a:effectLst/>
                          <a:latin typeface="Calibri" panose="020F0502020204030204" pitchFamily="34" charset="0"/>
                          <a:ea typeface="+mn-ea"/>
                          <a:cs typeface="+mn-cs"/>
                        </a:rPr>
                        <a:t>100</a:t>
                      </a:r>
                      <a:endParaRPr lang="ru-RU" sz="1050" b="0" i="0" u="none" strike="noStrike" kern="1200" dirty="0">
                        <a:solidFill>
                          <a:schemeClr val="tx1"/>
                        </a:solidFill>
                        <a:effectLst/>
                        <a:latin typeface="Calibri" panose="020F0502020204030204" pitchFamily="34" charset="0"/>
                        <a:ea typeface="+mn-ea"/>
                        <a:cs typeface="+mn-cs"/>
                      </a:endParaRPr>
                    </a:p>
                  </a:txBody>
                  <a:tcPr marL="4300" marR="4300" marT="4300" marB="0" anchor="ctr"/>
                </a:tc>
                <a:tc>
                  <a:txBody>
                    <a:bodyPr/>
                    <a:lstStyle/>
                    <a:p>
                      <a:pPr algn="ctr" fontAlgn="ctr"/>
                      <a:r>
                        <a:rPr lang="ru-RU" sz="1050" b="0" i="0" u="none" strike="noStrike" kern="1200" dirty="0" smtClean="0">
                          <a:solidFill>
                            <a:schemeClr val="tx1"/>
                          </a:solidFill>
                          <a:effectLst/>
                          <a:latin typeface="Calibri" panose="020F0502020204030204" pitchFamily="34" charset="0"/>
                          <a:ea typeface="+mn-ea"/>
                          <a:cs typeface="+mn-cs"/>
                        </a:rPr>
                        <a:t>100</a:t>
                      </a:r>
                      <a:endParaRPr lang="ru-RU" sz="1050" b="0" i="0" u="none" strike="noStrike" kern="1200" dirty="0">
                        <a:solidFill>
                          <a:schemeClr val="tx1"/>
                        </a:solidFill>
                        <a:effectLst/>
                        <a:latin typeface="Calibri" panose="020F0502020204030204" pitchFamily="34" charset="0"/>
                        <a:ea typeface="+mn-ea"/>
                        <a:cs typeface="+mn-cs"/>
                      </a:endParaRPr>
                    </a:p>
                  </a:txBody>
                  <a:tcPr marL="4300" marR="4300" marT="4300" marB="0" anchor="ctr"/>
                </a:tc>
                <a:tc>
                  <a:txBody>
                    <a:bodyPr/>
                    <a:lstStyle/>
                    <a:p>
                      <a:pPr algn="ctr" fontAlgn="ctr"/>
                      <a:r>
                        <a:rPr lang="ru-RU" sz="1050" b="0" i="0" u="none" strike="noStrike" kern="1200" dirty="0" smtClean="0">
                          <a:solidFill>
                            <a:schemeClr val="tx1"/>
                          </a:solidFill>
                          <a:effectLst/>
                          <a:latin typeface="Calibri" panose="020F0502020204030204" pitchFamily="34" charset="0"/>
                          <a:ea typeface="+mn-ea"/>
                          <a:cs typeface="+mn-cs"/>
                        </a:rPr>
                        <a:t>100</a:t>
                      </a:r>
                      <a:endParaRPr lang="ru-RU" sz="1050" b="0" i="0" u="none" strike="noStrike" kern="1200" dirty="0">
                        <a:solidFill>
                          <a:schemeClr val="tx1"/>
                        </a:solidFill>
                        <a:effectLst/>
                        <a:latin typeface="Calibri" panose="020F0502020204030204" pitchFamily="34" charset="0"/>
                        <a:ea typeface="+mn-ea"/>
                        <a:cs typeface="+mn-cs"/>
                      </a:endParaRPr>
                    </a:p>
                  </a:txBody>
                  <a:tcPr marL="4300" marR="4300" marT="4300" marB="0" anchor="ctr"/>
                </a:tc>
                <a:tc>
                  <a:txBody>
                    <a:bodyPr/>
                    <a:lstStyle/>
                    <a:p>
                      <a:pPr algn="ctr" fontAlgn="ctr"/>
                      <a:r>
                        <a:rPr lang="ru-RU" sz="1050" b="0" i="0" u="none" strike="noStrike" kern="1200" dirty="0" smtClean="0">
                          <a:solidFill>
                            <a:schemeClr val="tx1"/>
                          </a:solidFill>
                          <a:effectLst/>
                          <a:latin typeface="Calibri" panose="020F0502020204030204" pitchFamily="34" charset="0"/>
                          <a:ea typeface="+mn-ea"/>
                          <a:cs typeface="+mn-cs"/>
                        </a:rPr>
                        <a:t>100</a:t>
                      </a:r>
                      <a:endParaRPr lang="ru-RU" sz="1050" b="0" i="0" u="none" strike="noStrike" kern="1200" dirty="0">
                        <a:solidFill>
                          <a:schemeClr val="tx1"/>
                        </a:solidFill>
                        <a:effectLst/>
                        <a:latin typeface="Calibri" panose="020F0502020204030204" pitchFamily="34" charset="0"/>
                        <a:ea typeface="+mn-ea"/>
                        <a:cs typeface="+mn-cs"/>
                      </a:endParaRPr>
                    </a:p>
                  </a:txBody>
                  <a:tcPr marL="4300" marR="4300" marT="4300" marB="0" anchor="ctr"/>
                </a:tc>
                <a:tc>
                  <a:txBody>
                    <a:bodyPr/>
                    <a:lstStyle/>
                    <a:p>
                      <a:pPr algn="ctr" fontAlgn="ctr"/>
                      <a:r>
                        <a:rPr lang="ru-RU" sz="1050" b="0" i="0" u="none" strike="noStrike" kern="1200" dirty="0" smtClean="0">
                          <a:solidFill>
                            <a:schemeClr val="tx1"/>
                          </a:solidFill>
                          <a:effectLst/>
                          <a:latin typeface="Calibri" panose="020F0502020204030204" pitchFamily="34" charset="0"/>
                          <a:ea typeface="+mn-ea"/>
                          <a:cs typeface="+mn-cs"/>
                        </a:rPr>
                        <a:t>100</a:t>
                      </a:r>
                      <a:endParaRPr lang="ru-RU" sz="1050" b="0" i="0" u="none" strike="noStrike" kern="1200" dirty="0">
                        <a:solidFill>
                          <a:schemeClr val="tx1"/>
                        </a:solidFill>
                        <a:effectLst/>
                        <a:latin typeface="Calibri" panose="020F0502020204030204" pitchFamily="34" charset="0"/>
                        <a:ea typeface="+mn-ea"/>
                        <a:cs typeface="+mn-cs"/>
                      </a:endParaRPr>
                    </a:p>
                  </a:txBody>
                  <a:tcPr marL="4300" marR="4300" marT="4300" marB="0" anchor="ctr"/>
                </a:tc>
                <a:tc>
                  <a:txBody>
                    <a:bodyPr/>
                    <a:lstStyle/>
                    <a:p>
                      <a:pPr algn="ctr" fontAlgn="ctr"/>
                      <a:r>
                        <a:rPr lang="ru-RU" sz="1050" b="0" i="0" u="none" strike="noStrike" kern="1200" dirty="0" smtClean="0">
                          <a:solidFill>
                            <a:schemeClr val="tx1"/>
                          </a:solidFill>
                          <a:effectLst/>
                          <a:latin typeface="Calibri" panose="020F0502020204030204" pitchFamily="34" charset="0"/>
                          <a:ea typeface="+mn-ea"/>
                          <a:cs typeface="+mn-cs"/>
                        </a:rPr>
                        <a:t>100</a:t>
                      </a:r>
                      <a:endParaRPr lang="ru-RU" sz="1050" b="0" i="0" u="none" strike="noStrike" kern="1200" dirty="0">
                        <a:solidFill>
                          <a:schemeClr val="tx1"/>
                        </a:solidFill>
                        <a:effectLst/>
                        <a:latin typeface="Calibri" panose="020F0502020204030204" pitchFamily="34" charset="0"/>
                        <a:ea typeface="+mn-ea"/>
                        <a:cs typeface="+mn-cs"/>
                      </a:endParaRPr>
                    </a:p>
                  </a:txBody>
                  <a:tcPr marL="4300" marR="4300" marT="4300" marB="0" anchor="ctr"/>
                </a:tc>
                <a:extLst>
                  <a:ext uri="{0D108BD9-81ED-4DB2-BD59-A6C34878D82A}">
                    <a16:rowId xmlns:a16="http://schemas.microsoft.com/office/drawing/2014/main" val="3991335689"/>
                  </a:ext>
                </a:extLst>
              </a:tr>
              <a:tr h="272480">
                <a:tc>
                  <a:txBody>
                    <a:bodyPr/>
                    <a:lstStyle/>
                    <a:p>
                      <a:pPr algn="ctr" fontAlgn="ctr"/>
                      <a:r>
                        <a:rPr lang="ru-RU" sz="900" u="none" strike="noStrike" kern="1200" dirty="0" smtClean="0">
                          <a:solidFill>
                            <a:schemeClr val="tx1"/>
                          </a:solidFill>
                          <a:effectLst/>
                          <a:latin typeface="+mn-lt"/>
                          <a:ea typeface="+mn-ea"/>
                          <a:cs typeface="+mn-cs"/>
                        </a:rPr>
                        <a:t>7.</a:t>
                      </a:r>
                      <a:endParaRPr lang="ru-RU" sz="900" u="none" strike="noStrike" kern="1200" dirty="0">
                        <a:solidFill>
                          <a:schemeClr val="tx1"/>
                        </a:solidFill>
                        <a:effectLst/>
                        <a:latin typeface="+mn-lt"/>
                        <a:ea typeface="+mn-ea"/>
                        <a:cs typeface="+mn-cs"/>
                      </a:endParaRPr>
                    </a:p>
                  </a:txBody>
                  <a:tcPr marL="4300" marR="4300" marT="4300" marB="0" anchor="ctr"/>
                </a:tc>
                <a:tc>
                  <a:txBody>
                    <a:bodyPr/>
                    <a:lstStyle/>
                    <a:p>
                      <a:pPr fontAlgn="ctr"/>
                      <a:r>
                        <a:rPr lang="ru-RU" sz="1050" b="0" i="0" u="none" strike="noStrike" kern="1200" dirty="0" smtClean="0">
                          <a:solidFill>
                            <a:schemeClr val="tx1"/>
                          </a:solidFill>
                          <a:effectLst/>
                          <a:latin typeface="Calibri" panose="020F0502020204030204" pitchFamily="34" charset="0"/>
                          <a:ea typeface="+mn-ea"/>
                          <a:cs typeface="+mn-cs"/>
                        </a:rPr>
                        <a:t>2024 </a:t>
                      </a:r>
                      <a:r>
                        <a:rPr lang="ru-RU" sz="1050" b="0" i="0" u="none" strike="noStrike" kern="1200" dirty="0">
                          <a:solidFill>
                            <a:schemeClr val="tx1"/>
                          </a:solidFill>
                          <a:effectLst/>
                          <a:latin typeface="Calibri" panose="020F0502020204030204" pitchFamily="34" charset="0"/>
                          <a:ea typeface="+mn-ea"/>
                          <a:cs typeface="+mn-cs"/>
                        </a:rPr>
                        <a:t>Стоимостная доля закупаемого и (или) арендуемого ОМСУ муниципального образования Московской области отечественного программного обеспечения</a:t>
                      </a:r>
                    </a:p>
                  </a:txBody>
                  <a:tcPr anchor="ctr"/>
                </a:tc>
                <a:tc>
                  <a:txBody>
                    <a:bodyPr/>
                    <a:lstStyle/>
                    <a:p>
                      <a:pPr fontAlgn="ctr"/>
                      <a:r>
                        <a:rPr lang="ru-RU" sz="1050" b="0" i="0" u="none" strike="noStrike" kern="1200" dirty="0">
                          <a:solidFill>
                            <a:schemeClr val="tx1"/>
                          </a:solidFill>
                          <a:effectLst/>
                          <a:latin typeface="Calibri" panose="020F0502020204030204" pitchFamily="34" charset="0"/>
                          <a:ea typeface="+mn-ea"/>
                          <a:cs typeface="+mn-cs"/>
                        </a:rPr>
                        <a:t>Целевые показатели (Региональный проект)</a:t>
                      </a:r>
                    </a:p>
                  </a:txBody>
                  <a:tcPr anchor="ctr"/>
                </a:tc>
                <a:tc>
                  <a:txBody>
                    <a:bodyPr/>
                    <a:lstStyle/>
                    <a:p>
                      <a:pPr algn="ctr" fontAlgn="ctr"/>
                      <a:r>
                        <a:rPr lang="ru-RU" sz="1050" b="0" i="0" u="none" strike="noStrike" kern="1200" dirty="0">
                          <a:solidFill>
                            <a:schemeClr val="tx1"/>
                          </a:solidFill>
                          <a:effectLst/>
                          <a:latin typeface="Calibri" panose="020F0502020204030204" pitchFamily="34" charset="0"/>
                          <a:ea typeface="+mn-ea"/>
                          <a:cs typeface="+mn-cs"/>
                        </a:rPr>
                        <a:t>Процент</a:t>
                      </a:r>
                    </a:p>
                  </a:txBody>
                  <a:tcPr anchor="ctr"/>
                </a:tc>
                <a:tc>
                  <a:txBody>
                    <a:bodyPr/>
                    <a:lstStyle/>
                    <a:p>
                      <a:pPr algn="ctr" fontAlgn="ctr"/>
                      <a:r>
                        <a:rPr lang="ru-RU" sz="1050" b="0" i="0" u="none" strike="noStrike" kern="1200">
                          <a:solidFill>
                            <a:schemeClr val="tx1"/>
                          </a:solidFill>
                          <a:effectLst/>
                          <a:latin typeface="Calibri" panose="020F0502020204030204" pitchFamily="34" charset="0"/>
                          <a:ea typeface="+mn-ea"/>
                          <a:cs typeface="+mn-cs"/>
                        </a:rPr>
                        <a:t>75</a:t>
                      </a:r>
                    </a:p>
                  </a:txBody>
                  <a:tcPr anchor="ctr"/>
                </a:tc>
                <a:tc>
                  <a:txBody>
                    <a:bodyPr/>
                    <a:lstStyle/>
                    <a:p>
                      <a:pPr algn="ctr" fontAlgn="ctr"/>
                      <a:r>
                        <a:rPr lang="ru-RU" sz="1050" b="0" i="0" u="none" strike="noStrike" kern="1200">
                          <a:solidFill>
                            <a:schemeClr val="tx1"/>
                          </a:solidFill>
                          <a:effectLst/>
                          <a:latin typeface="Calibri" panose="020F0502020204030204" pitchFamily="34" charset="0"/>
                          <a:ea typeface="+mn-ea"/>
                          <a:cs typeface="+mn-cs"/>
                        </a:rPr>
                        <a:t>75</a:t>
                      </a:r>
                    </a:p>
                  </a:txBody>
                  <a:tcPr anchor="ctr"/>
                </a:tc>
                <a:tc>
                  <a:txBody>
                    <a:bodyPr/>
                    <a:lstStyle/>
                    <a:p>
                      <a:pPr algn="ctr" fontAlgn="ctr"/>
                      <a:r>
                        <a:rPr lang="ru-RU" sz="1050" b="0" i="0" u="none" strike="noStrike" kern="1200">
                          <a:solidFill>
                            <a:schemeClr val="tx1"/>
                          </a:solidFill>
                          <a:effectLst/>
                          <a:latin typeface="Calibri" panose="020F0502020204030204" pitchFamily="34" charset="0"/>
                          <a:ea typeface="+mn-ea"/>
                          <a:cs typeface="+mn-cs"/>
                        </a:rPr>
                        <a:t>95</a:t>
                      </a:r>
                    </a:p>
                  </a:txBody>
                  <a:tcPr anchor="ctr"/>
                </a:tc>
                <a:tc>
                  <a:txBody>
                    <a:bodyPr/>
                    <a:lstStyle/>
                    <a:p>
                      <a:pPr algn="ctr" fontAlgn="ctr"/>
                      <a:r>
                        <a:rPr lang="ru-RU" sz="1050" b="0" i="0" u="none" strike="noStrike" kern="1200">
                          <a:solidFill>
                            <a:schemeClr val="tx1"/>
                          </a:solidFill>
                          <a:effectLst/>
                          <a:latin typeface="Calibri" panose="020F0502020204030204" pitchFamily="34" charset="0"/>
                          <a:ea typeface="+mn-ea"/>
                          <a:cs typeface="+mn-cs"/>
                        </a:rPr>
                        <a:t>95</a:t>
                      </a:r>
                    </a:p>
                  </a:txBody>
                  <a:tcPr anchor="ctr"/>
                </a:tc>
                <a:tc>
                  <a:txBody>
                    <a:bodyPr/>
                    <a:lstStyle/>
                    <a:p>
                      <a:pPr algn="ctr" fontAlgn="ctr"/>
                      <a:r>
                        <a:rPr lang="ru-RU" sz="1050" b="0" i="0" u="none" strike="noStrike" kern="1200">
                          <a:solidFill>
                            <a:schemeClr val="tx1"/>
                          </a:solidFill>
                          <a:effectLst/>
                          <a:latin typeface="Calibri" panose="020F0502020204030204" pitchFamily="34" charset="0"/>
                          <a:ea typeface="+mn-ea"/>
                          <a:cs typeface="+mn-cs"/>
                        </a:rPr>
                        <a:t>95</a:t>
                      </a:r>
                    </a:p>
                  </a:txBody>
                  <a:tcPr anchor="ctr"/>
                </a:tc>
                <a:tc>
                  <a:txBody>
                    <a:bodyPr/>
                    <a:lstStyle/>
                    <a:p>
                      <a:pPr algn="ctr" fontAlgn="ctr"/>
                      <a:r>
                        <a:rPr lang="ru-RU" sz="1050" b="0" i="0" u="none" strike="noStrike" kern="1200" dirty="0">
                          <a:solidFill>
                            <a:schemeClr val="tx1"/>
                          </a:solidFill>
                          <a:effectLst/>
                          <a:latin typeface="Calibri" panose="020F0502020204030204" pitchFamily="34" charset="0"/>
                          <a:ea typeface="+mn-ea"/>
                          <a:cs typeface="+mn-cs"/>
                        </a:rPr>
                        <a:t>95</a:t>
                      </a:r>
                    </a:p>
                  </a:txBody>
                  <a:tcPr anchor="ctr"/>
                </a:tc>
                <a:extLst>
                  <a:ext uri="{0D108BD9-81ED-4DB2-BD59-A6C34878D82A}">
                    <a16:rowId xmlns:a16="http://schemas.microsoft.com/office/drawing/2014/main" val="975464111"/>
                  </a:ext>
                </a:extLst>
              </a:tr>
              <a:tr h="406617">
                <a:tc>
                  <a:txBody>
                    <a:bodyPr/>
                    <a:lstStyle/>
                    <a:p>
                      <a:pPr algn="ctr" fontAlgn="ctr"/>
                      <a:r>
                        <a:rPr lang="ru-RU" sz="900" u="none" strike="noStrike" kern="1200" dirty="0" smtClean="0">
                          <a:solidFill>
                            <a:schemeClr val="tx1"/>
                          </a:solidFill>
                          <a:effectLst/>
                          <a:latin typeface="+mn-lt"/>
                          <a:ea typeface="+mn-ea"/>
                          <a:cs typeface="+mn-cs"/>
                        </a:rPr>
                        <a:t>8.</a:t>
                      </a:r>
                      <a:endParaRPr lang="ru-RU" sz="900" u="none" strike="noStrike" kern="1200" dirty="0">
                        <a:solidFill>
                          <a:schemeClr val="tx1"/>
                        </a:solidFill>
                        <a:effectLst/>
                        <a:latin typeface="+mn-lt"/>
                        <a:ea typeface="+mn-ea"/>
                        <a:cs typeface="+mn-cs"/>
                      </a:endParaRPr>
                    </a:p>
                  </a:txBody>
                  <a:tcPr marL="4300" marR="4300" marT="4300" marB="0" anchor="ctr"/>
                </a:tc>
                <a:tc>
                  <a:txBody>
                    <a:bodyPr/>
                    <a:lstStyle/>
                    <a:p>
                      <a:pPr fontAlgn="ctr"/>
                      <a:r>
                        <a:rPr lang="ru-RU" sz="1050" b="0" i="0" u="none" strike="noStrike" kern="1200" dirty="0">
                          <a:solidFill>
                            <a:schemeClr val="tx1"/>
                          </a:solidFill>
                          <a:effectLst/>
                          <a:latin typeface="Calibri" panose="020F0502020204030204" pitchFamily="34" charset="0"/>
                          <a:ea typeface="+mn-ea"/>
                          <a:cs typeface="+mn-cs"/>
                        </a:rPr>
                        <a:t>2024 Увеличение доли защищенных по требованиям безопасности информации информационных систем, используемых ОМСУ муниципального образования Московской области, в соответствии с категорией обрабатываемой информации, а также персональных компьютеров, используемых на рабочих местах работников, обеспеченных антивирусным программным обеспечением с регулярным обновлением соответствующих баз</a:t>
                      </a:r>
                    </a:p>
                  </a:txBody>
                  <a:tcPr anchor="ctr"/>
                </a:tc>
                <a:tc>
                  <a:txBody>
                    <a:bodyPr/>
                    <a:lstStyle/>
                    <a:p>
                      <a:pPr fontAlgn="ctr"/>
                      <a:r>
                        <a:rPr lang="ru-RU" sz="1050" b="0" i="0" u="none" strike="noStrike" kern="1200" dirty="0">
                          <a:solidFill>
                            <a:schemeClr val="tx1"/>
                          </a:solidFill>
                          <a:effectLst/>
                          <a:latin typeface="Calibri" panose="020F0502020204030204" pitchFamily="34" charset="0"/>
                          <a:ea typeface="+mn-ea"/>
                          <a:cs typeface="+mn-cs"/>
                        </a:rPr>
                        <a:t>Целевые показатели (Отраслевой)</a:t>
                      </a:r>
                    </a:p>
                  </a:txBody>
                  <a:tcPr anchor="ctr"/>
                </a:tc>
                <a:tc>
                  <a:txBody>
                    <a:bodyPr/>
                    <a:lstStyle/>
                    <a:p>
                      <a:pPr algn="ctr" fontAlgn="ctr"/>
                      <a:r>
                        <a:rPr lang="ru-RU" sz="1050" b="0" i="0" u="none" strike="noStrike" kern="1200" dirty="0">
                          <a:solidFill>
                            <a:schemeClr val="tx1"/>
                          </a:solidFill>
                          <a:effectLst/>
                          <a:latin typeface="Calibri" panose="020F0502020204030204" pitchFamily="34" charset="0"/>
                          <a:ea typeface="+mn-ea"/>
                          <a:cs typeface="+mn-cs"/>
                        </a:rPr>
                        <a:t>Процент</a:t>
                      </a:r>
                    </a:p>
                  </a:txBody>
                  <a:tcPr anchor="ctr"/>
                </a:tc>
                <a:tc>
                  <a:txBody>
                    <a:bodyPr/>
                    <a:lstStyle/>
                    <a:p>
                      <a:pPr algn="ctr" fontAlgn="ctr"/>
                      <a:r>
                        <a:rPr lang="ru-RU" sz="1050" b="0" i="0" u="none" strike="noStrike" kern="1200" dirty="0" smtClean="0">
                          <a:solidFill>
                            <a:schemeClr val="tx1"/>
                          </a:solidFill>
                          <a:effectLst/>
                          <a:latin typeface="Calibri" panose="020F0502020204030204" pitchFamily="34" charset="0"/>
                          <a:ea typeface="+mn-ea"/>
                          <a:cs typeface="+mn-cs"/>
                        </a:rPr>
                        <a:t>100</a:t>
                      </a:r>
                      <a:endParaRPr lang="ru-RU" sz="1050" b="0" i="0" u="none" strike="noStrike" kern="1200" dirty="0">
                        <a:solidFill>
                          <a:schemeClr val="tx1"/>
                        </a:solidFill>
                        <a:effectLst/>
                        <a:latin typeface="Calibri" panose="020F0502020204030204" pitchFamily="34" charset="0"/>
                        <a:ea typeface="+mn-ea"/>
                        <a:cs typeface="+mn-cs"/>
                      </a:endParaRPr>
                    </a:p>
                  </a:txBody>
                  <a:tcPr marL="4300" marR="4300" marT="4300" marB="0" anchor="ctr"/>
                </a:tc>
                <a:tc>
                  <a:txBody>
                    <a:bodyPr/>
                    <a:lstStyle/>
                    <a:p>
                      <a:pPr algn="ctr" fontAlgn="ctr"/>
                      <a:r>
                        <a:rPr lang="ru-RU" sz="1050" b="0" i="0" u="none" strike="noStrike" kern="1200" dirty="0" smtClean="0">
                          <a:solidFill>
                            <a:schemeClr val="tx1"/>
                          </a:solidFill>
                          <a:effectLst/>
                          <a:latin typeface="Calibri" panose="020F0502020204030204" pitchFamily="34" charset="0"/>
                          <a:ea typeface="+mn-ea"/>
                          <a:cs typeface="+mn-cs"/>
                        </a:rPr>
                        <a:t>100</a:t>
                      </a:r>
                      <a:endParaRPr lang="ru-RU" sz="1050" b="0" i="0" u="none" strike="noStrike" kern="1200" dirty="0">
                        <a:solidFill>
                          <a:schemeClr val="tx1"/>
                        </a:solidFill>
                        <a:effectLst/>
                        <a:latin typeface="Calibri" panose="020F0502020204030204" pitchFamily="34" charset="0"/>
                        <a:ea typeface="+mn-ea"/>
                        <a:cs typeface="+mn-cs"/>
                      </a:endParaRPr>
                    </a:p>
                  </a:txBody>
                  <a:tcPr marL="4300" marR="4300" marT="4300" marB="0" anchor="ctr"/>
                </a:tc>
                <a:tc>
                  <a:txBody>
                    <a:bodyPr/>
                    <a:lstStyle/>
                    <a:p>
                      <a:pPr algn="ctr" fontAlgn="ctr"/>
                      <a:r>
                        <a:rPr lang="ru-RU" sz="1050" b="0" i="0" u="none" strike="noStrike" kern="1200" dirty="0" smtClean="0">
                          <a:solidFill>
                            <a:schemeClr val="tx1"/>
                          </a:solidFill>
                          <a:effectLst/>
                          <a:latin typeface="Calibri" panose="020F0502020204030204" pitchFamily="34" charset="0"/>
                          <a:ea typeface="+mn-ea"/>
                          <a:cs typeface="+mn-cs"/>
                        </a:rPr>
                        <a:t>100</a:t>
                      </a:r>
                      <a:endParaRPr lang="ru-RU" sz="1050" b="0" i="0" u="none" strike="noStrike" kern="1200" dirty="0">
                        <a:solidFill>
                          <a:schemeClr val="tx1"/>
                        </a:solidFill>
                        <a:effectLst/>
                        <a:latin typeface="Calibri" panose="020F0502020204030204" pitchFamily="34" charset="0"/>
                        <a:ea typeface="+mn-ea"/>
                        <a:cs typeface="+mn-cs"/>
                      </a:endParaRPr>
                    </a:p>
                  </a:txBody>
                  <a:tcPr marL="4300" marR="4300" marT="4300" marB="0" anchor="ctr"/>
                </a:tc>
                <a:tc>
                  <a:txBody>
                    <a:bodyPr/>
                    <a:lstStyle/>
                    <a:p>
                      <a:pPr algn="ctr" fontAlgn="ctr"/>
                      <a:r>
                        <a:rPr lang="ru-RU" sz="1050" b="0" i="0" u="none" strike="noStrike" kern="1200" dirty="0" smtClean="0">
                          <a:solidFill>
                            <a:schemeClr val="tx1"/>
                          </a:solidFill>
                          <a:effectLst/>
                          <a:latin typeface="Calibri" panose="020F0502020204030204" pitchFamily="34" charset="0"/>
                          <a:ea typeface="+mn-ea"/>
                          <a:cs typeface="+mn-cs"/>
                        </a:rPr>
                        <a:t>100</a:t>
                      </a:r>
                      <a:endParaRPr lang="ru-RU" sz="1050" b="0" i="0" u="none" strike="noStrike" kern="1200" dirty="0">
                        <a:solidFill>
                          <a:schemeClr val="tx1"/>
                        </a:solidFill>
                        <a:effectLst/>
                        <a:latin typeface="Calibri" panose="020F0502020204030204" pitchFamily="34" charset="0"/>
                        <a:ea typeface="+mn-ea"/>
                        <a:cs typeface="+mn-cs"/>
                      </a:endParaRPr>
                    </a:p>
                  </a:txBody>
                  <a:tcPr marL="4300" marR="4300" marT="4300" marB="0" anchor="ctr"/>
                </a:tc>
                <a:tc>
                  <a:txBody>
                    <a:bodyPr/>
                    <a:lstStyle/>
                    <a:p>
                      <a:pPr algn="ctr" fontAlgn="ctr"/>
                      <a:r>
                        <a:rPr lang="ru-RU" sz="1050" b="0" i="0" u="none" strike="noStrike" kern="1200" dirty="0" smtClean="0">
                          <a:solidFill>
                            <a:schemeClr val="tx1"/>
                          </a:solidFill>
                          <a:effectLst/>
                          <a:latin typeface="Calibri" panose="020F0502020204030204" pitchFamily="34" charset="0"/>
                          <a:ea typeface="+mn-ea"/>
                          <a:cs typeface="+mn-cs"/>
                        </a:rPr>
                        <a:t>100</a:t>
                      </a:r>
                      <a:endParaRPr lang="ru-RU" sz="1050" b="0" i="0" u="none" strike="noStrike" kern="1200" dirty="0">
                        <a:solidFill>
                          <a:schemeClr val="tx1"/>
                        </a:solidFill>
                        <a:effectLst/>
                        <a:latin typeface="Calibri" panose="020F0502020204030204" pitchFamily="34" charset="0"/>
                        <a:ea typeface="+mn-ea"/>
                        <a:cs typeface="+mn-cs"/>
                      </a:endParaRPr>
                    </a:p>
                  </a:txBody>
                  <a:tcPr marL="4300" marR="4300" marT="4300" marB="0" anchor="ctr"/>
                </a:tc>
                <a:tc>
                  <a:txBody>
                    <a:bodyPr/>
                    <a:lstStyle/>
                    <a:p>
                      <a:pPr algn="ctr" fontAlgn="ctr"/>
                      <a:r>
                        <a:rPr lang="ru-RU" sz="1050" b="0" i="0" u="none" strike="noStrike" kern="1200" dirty="0" smtClean="0">
                          <a:solidFill>
                            <a:schemeClr val="tx1"/>
                          </a:solidFill>
                          <a:effectLst/>
                          <a:latin typeface="Calibri" panose="020F0502020204030204" pitchFamily="34" charset="0"/>
                          <a:ea typeface="+mn-ea"/>
                          <a:cs typeface="+mn-cs"/>
                        </a:rPr>
                        <a:t>100</a:t>
                      </a:r>
                      <a:endParaRPr lang="ru-RU" sz="1050" b="0" i="0" u="none" strike="noStrike" kern="1200" dirty="0">
                        <a:solidFill>
                          <a:schemeClr val="tx1"/>
                        </a:solidFill>
                        <a:effectLst/>
                        <a:latin typeface="Calibri" panose="020F0502020204030204" pitchFamily="34" charset="0"/>
                        <a:ea typeface="+mn-ea"/>
                        <a:cs typeface="+mn-cs"/>
                      </a:endParaRPr>
                    </a:p>
                  </a:txBody>
                  <a:tcPr marL="4300" marR="4300" marT="4300" marB="0" anchor="ctr"/>
                </a:tc>
                <a:extLst>
                  <a:ext uri="{0D108BD9-81ED-4DB2-BD59-A6C34878D82A}">
                    <a16:rowId xmlns:a16="http://schemas.microsoft.com/office/drawing/2014/main" val="2161970305"/>
                  </a:ext>
                </a:extLst>
              </a:tr>
              <a:tr h="140491">
                <a:tc>
                  <a:txBody>
                    <a:bodyPr/>
                    <a:lstStyle/>
                    <a:p>
                      <a:pPr algn="ctr" fontAlgn="ctr"/>
                      <a:r>
                        <a:rPr lang="ru-RU" sz="900" u="none" strike="noStrike" kern="1200" dirty="0" smtClean="0">
                          <a:solidFill>
                            <a:schemeClr val="tx1"/>
                          </a:solidFill>
                          <a:effectLst/>
                          <a:latin typeface="+mn-lt"/>
                          <a:ea typeface="+mn-ea"/>
                          <a:cs typeface="+mn-cs"/>
                        </a:rPr>
                        <a:t>9.</a:t>
                      </a:r>
                      <a:endParaRPr lang="ru-RU" sz="900" u="none" strike="noStrike" kern="1200" dirty="0">
                        <a:solidFill>
                          <a:schemeClr val="tx1"/>
                        </a:solidFill>
                        <a:effectLst/>
                        <a:latin typeface="+mn-lt"/>
                        <a:ea typeface="+mn-ea"/>
                        <a:cs typeface="+mn-cs"/>
                      </a:endParaRPr>
                    </a:p>
                  </a:txBody>
                  <a:tcPr marL="4300" marR="4300" marT="4300" marB="0" anchor="ctr"/>
                </a:tc>
                <a:tc>
                  <a:txBody>
                    <a:bodyPr/>
                    <a:lstStyle/>
                    <a:p>
                      <a:pPr fontAlgn="ctr"/>
                      <a:r>
                        <a:rPr lang="ru-RU" sz="1050" b="0" i="0" u="none" strike="noStrike" kern="1200" dirty="0">
                          <a:solidFill>
                            <a:schemeClr val="tx1"/>
                          </a:solidFill>
                          <a:effectLst/>
                          <a:latin typeface="Calibri" panose="020F0502020204030204" pitchFamily="34" charset="0"/>
                          <a:ea typeface="+mn-ea"/>
                          <a:cs typeface="+mn-cs"/>
                        </a:rPr>
                        <a:t>2024 Доля работников ОМСУ муниципального образования Московской области, обеспеченных средствами электронной подписи в соответствии с установленными требованиями</a:t>
                      </a:r>
                    </a:p>
                  </a:txBody>
                  <a:tcPr anchor="ctr"/>
                </a:tc>
                <a:tc>
                  <a:txBody>
                    <a:bodyPr/>
                    <a:lstStyle/>
                    <a:p>
                      <a:pPr fontAlgn="ctr"/>
                      <a:r>
                        <a:rPr lang="ru-RU" sz="1050" b="0" i="0" u="none" strike="noStrike" kern="1200">
                          <a:solidFill>
                            <a:schemeClr val="tx1"/>
                          </a:solidFill>
                          <a:effectLst/>
                          <a:latin typeface="Calibri" panose="020F0502020204030204" pitchFamily="34" charset="0"/>
                          <a:ea typeface="+mn-ea"/>
                          <a:cs typeface="+mn-cs"/>
                        </a:rPr>
                        <a:t>Целевые показатели (Отраслевой)</a:t>
                      </a:r>
                    </a:p>
                  </a:txBody>
                  <a:tcPr anchor="ctr"/>
                </a:tc>
                <a:tc>
                  <a:txBody>
                    <a:bodyPr/>
                    <a:lstStyle/>
                    <a:p>
                      <a:pPr algn="ctr" fontAlgn="ctr"/>
                      <a:r>
                        <a:rPr lang="ru-RU" sz="1050" b="0" i="0" u="none" strike="noStrike" kern="1200" dirty="0">
                          <a:solidFill>
                            <a:schemeClr val="tx1"/>
                          </a:solidFill>
                          <a:effectLst/>
                          <a:latin typeface="Calibri" panose="020F0502020204030204" pitchFamily="34" charset="0"/>
                          <a:ea typeface="+mn-ea"/>
                          <a:cs typeface="+mn-cs"/>
                        </a:rPr>
                        <a:t>Процент</a:t>
                      </a:r>
                    </a:p>
                  </a:txBody>
                  <a:tcPr anchor="ctr"/>
                </a:tc>
                <a:tc>
                  <a:txBody>
                    <a:bodyPr/>
                    <a:lstStyle/>
                    <a:p>
                      <a:pPr algn="ctr" fontAlgn="ctr"/>
                      <a:r>
                        <a:rPr lang="ru-RU" sz="1050" b="0" i="0" u="none" strike="noStrike" kern="1200" dirty="0" smtClean="0">
                          <a:solidFill>
                            <a:schemeClr val="tx1"/>
                          </a:solidFill>
                          <a:effectLst/>
                          <a:latin typeface="Calibri" panose="020F0502020204030204" pitchFamily="34" charset="0"/>
                          <a:ea typeface="+mn-ea"/>
                          <a:cs typeface="+mn-cs"/>
                        </a:rPr>
                        <a:t>100</a:t>
                      </a:r>
                      <a:endParaRPr lang="ru-RU" sz="1050" b="0" i="0" u="none" strike="noStrike" kern="1200" dirty="0">
                        <a:solidFill>
                          <a:schemeClr val="tx1"/>
                        </a:solidFill>
                        <a:effectLst/>
                        <a:latin typeface="Calibri" panose="020F0502020204030204" pitchFamily="34" charset="0"/>
                        <a:ea typeface="+mn-ea"/>
                        <a:cs typeface="+mn-cs"/>
                      </a:endParaRPr>
                    </a:p>
                  </a:txBody>
                  <a:tcPr marL="4300" marR="4300" marT="4300" marB="0" anchor="ctr"/>
                </a:tc>
                <a:tc>
                  <a:txBody>
                    <a:bodyPr/>
                    <a:lstStyle/>
                    <a:p>
                      <a:pPr algn="ctr" fontAlgn="ctr"/>
                      <a:r>
                        <a:rPr lang="ru-RU" sz="1050" b="0" i="0" u="none" strike="noStrike" kern="1200" dirty="0" smtClean="0">
                          <a:solidFill>
                            <a:schemeClr val="tx1"/>
                          </a:solidFill>
                          <a:effectLst/>
                          <a:latin typeface="Calibri" panose="020F0502020204030204" pitchFamily="34" charset="0"/>
                          <a:ea typeface="+mn-ea"/>
                          <a:cs typeface="+mn-cs"/>
                        </a:rPr>
                        <a:t>100</a:t>
                      </a:r>
                      <a:endParaRPr lang="ru-RU" sz="1050" b="0" i="0" u="none" strike="noStrike" kern="1200" dirty="0">
                        <a:solidFill>
                          <a:schemeClr val="tx1"/>
                        </a:solidFill>
                        <a:effectLst/>
                        <a:latin typeface="Calibri" panose="020F0502020204030204" pitchFamily="34" charset="0"/>
                        <a:ea typeface="+mn-ea"/>
                        <a:cs typeface="+mn-cs"/>
                      </a:endParaRPr>
                    </a:p>
                  </a:txBody>
                  <a:tcPr marL="4300" marR="4300" marT="4300" marB="0" anchor="ctr"/>
                </a:tc>
                <a:tc>
                  <a:txBody>
                    <a:bodyPr/>
                    <a:lstStyle/>
                    <a:p>
                      <a:pPr algn="ctr" fontAlgn="ctr"/>
                      <a:r>
                        <a:rPr lang="ru-RU" sz="1050" b="0" i="0" u="none" strike="noStrike" kern="1200" dirty="0" smtClean="0">
                          <a:solidFill>
                            <a:schemeClr val="tx1"/>
                          </a:solidFill>
                          <a:effectLst/>
                          <a:latin typeface="Calibri" panose="020F0502020204030204" pitchFamily="34" charset="0"/>
                          <a:ea typeface="+mn-ea"/>
                          <a:cs typeface="+mn-cs"/>
                        </a:rPr>
                        <a:t>100</a:t>
                      </a:r>
                      <a:endParaRPr lang="ru-RU" sz="1050" b="0" i="0" u="none" strike="noStrike" kern="1200" dirty="0">
                        <a:solidFill>
                          <a:schemeClr val="tx1"/>
                        </a:solidFill>
                        <a:effectLst/>
                        <a:latin typeface="Calibri" panose="020F0502020204030204" pitchFamily="34" charset="0"/>
                        <a:ea typeface="+mn-ea"/>
                        <a:cs typeface="+mn-cs"/>
                      </a:endParaRPr>
                    </a:p>
                  </a:txBody>
                  <a:tcPr marL="4300" marR="4300" marT="4300" marB="0" anchor="ctr"/>
                </a:tc>
                <a:tc>
                  <a:txBody>
                    <a:bodyPr/>
                    <a:lstStyle/>
                    <a:p>
                      <a:pPr algn="ctr" fontAlgn="ctr"/>
                      <a:r>
                        <a:rPr lang="ru-RU" sz="1050" b="0" i="0" u="none" strike="noStrike" kern="1200" dirty="0" smtClean="0">
                          <a:solidFill>
                            <a:schemeClr val="tx1"/>
                          </a:solidFill>
                          <a:effectLst/>
                          <a:latin typeface="Calibri" panose="020F0502020204030204" pitchFamily="34" charset="0"/>
                          <a:ea typeface="+mn-ea"/>
                          <a:cs typeface="+mn-cs"/>
                        </a:rPr>
                        <a:t>100</a:t>
                      </a:r>
                      <a:endParaRPr lang="ru-RU" sz="1050" b="0" i="0" u="none" strike="noStrike" kern="1200" dirty="0">
                        <a:solidFill>
                          <a:schemeClr val="tx1"/>
                        </a:solidFill>
                        <a:effectLst/>
                        <a:latin typeface="Calibri" panose="020F0502020204030204" pitchFamily="34" charset="0"/>
                        <a:ea typeface="+mn-ea"/>
                        <a:cs typeface="+mn-cs"/>
                      </a:endParaRPr>
                    </a:p>
                  </a:txBody>
                  <a:tcPr marL="4300" marR="4300" marT="4300" marB="0" anchor="ctr"/>
                </a:tc>
                <a:tc>
                  <a:txBody>
                    <a:bodyPr/>
                    <a:lstStyle/>
                    <a:p>
                      <a:pPr algn="ctr" fontAlgn="ctr"/>
                      <a:r>
                        <a:rPr lang="ru-RU" sz="1050" b="0" i="0" u="none" strike="noStrike" kern="1200" dirty="0" smtClean="0">
                          <a:solidFill>
                            <a:schemeClr val="tx1"/>
                          </a:solidFill>
                          <a:effectLst/>
                          <a:latin typeface="Calibri" panose="020F0502020204030204" pitchFamily="34" charset="0"/>
                          <a:ea typeface="+mn-ea"/>
                          <a:cs typeface="+mn-cs"/>
                        </a:rPr>
                        <a:t>100</a:t>
                      </a:r>
                      <a:endParaRPr lang="ru-RU" sz="1050" b="0" i="0" u="none" strike="noStrike" kern="1200" dirty="0">
                        <a:solidFill>
                          <a:schemeClr val="tx1"/>
                        </a:solidFill>
                        <a:effectLst/>
                        <a:latin typeface="Calibri" panose="020F0502020204030204" pitchFamily="34" charset="0"/>
                        <a:ea typeface="+mn-ea"/>
                        <a:cs typeface="+mn-cs"/>
                      </a:endParaRPr>
                    </a:p>
                  </a:txBody>
                  <a:tcPr marL="4300" marR="4300" marT="4300" marB="0" anchor="ctr"/>
                </a:tc>
                <a:tc>
                  <a:txBody>
                    <a:bodyPr/>
                    <a:lstStyle/>
                    <a:p>
                      <a:pPr algn="ctr" fontAlgn="ctr"/>
                      <a:r>
                        <a:rPr lang="ru-RU" sz="1050" b="0" i="0" u="none" strike="noStrike" kern="1200" dirty="0" smtClean="0">
                          <a:solidFill>
                            <a:schemeClr val="tx1"/>
                          </a:solidFill>
                          <a:effectLst/>
                          <a:latin typeface="Calibri" panose="020F0502020204030204" pitchFamily="34" charset="0"/>
                          <a:ea typeface="+mn-ea"/>
                          <a:cs typeface="+mn-cs"/>
                        </a:rPr>
                        <a:t>100</a:t>
                      </a:r>
                      <a:endParaRPr lang="ru-RU" sz="1050" b="0" i="0" u="none" strike="noStrike" kern="1200" dirty="0">
                        <a:solidFill>
                          <a:schemeClr val="tx1"/>
                        </a:solidFill>
                        <a:effectLst/>
                        <a:latin typeface="Calibri" panose="020F0502020204030204" pitchFamily="34" charset="0"/>
                        <a:ea typeface="+mn-ea"/>
                        <a:cs typeface="+mn-cs"/>
                      </a:endParaRPr>
                    </a:p>
                  </a:txBody>
                  <a:tcPr marL="4300" marR="4300" marT="4300" marB="0" anchor="ctr"/>
                </a:tc>
                <a:extLst>
                  <a:ext uri="{0D108BD9-81ED-4DB2-BD59-A6C34878D82A}">
                    <a16:rowId xmlns:a16="http://schemas.microsoft.com/office/drawing/2014/main" val="3845182222"/>
                  </a:ext>
                </a:extLst>
              </a:tr>
              <a:tr h="140491">
                <a:tc>
                  <a:txBody>
                    <a:bodyPr/>
                    <a:lstStyle/>
                    <a:p>
                      <a:pPr algn="ctr" fontAlgn="ctr"/>
                      <a:r>
                        <a:rPr lang="ru-RU" sz="900" u="none" strike="noStrike" kern="1200" dirty="0" smtClean="0">
                          <a:solidFill>
                            <a:schemeClr val="tx1"/>
                          </a:solidFill>
                          <a:effectLst/>
                          <a:latin typeface="+mn-lt"/>
                          <a:ea typeface="+mn-ea"/>
                          <a:cs typeface="+mn-cs"/>
                        </a:rPr>
                        <a:t>10.</a:t>
                      </a:r>
                      <a:endParaRPr lang="ru-RU" sz="900" u="none" strike="noStrike" kern="1200" dirty="0">
                        <a:solidFill>
                          <a:schemeClr val="tx1"/>
                        </a:solidFill>
                        <a:effectLst/>
                        <a:latin typeface="+mn-lt"/>
                        <a:ea typeface="+mn-ea"/>
                        <a:cs typeface="+mn-cs"/>
                      </a:endParaRPr>
                    </a:p>
                  </a:txBody>
                  <a:tcPr marL="4300" marR="4300" marT="4300" marB="0" anchor="ctr"/>
                </a:tc>
                <a:tc>
                  <a:txBody>
                    <a:bodyPr/>
                    <a:lstStyle/>
                    <a:p>
                      <a:pPr fontAlgn="ctr"/>
                      <a:r>
                        <a:rPr lang="ru-RU" sz="1050" b="0" i="0" u="none" strike="noStrike" kern="1200" dirty="0">
                          <a:solidFill>
                            <a:schemeClr val="tx1"/>
                          </a:solidFill>
                          <a:effectLst/>
                          <a:latin typeface="Calibri" panose="020F0502020204030204" pitchFamily="34" charset="0"/>
                          <a:ea typeface="+mn-ea"/>
                          <a:cs typeface="+mn-cs"/>
                        </a:rPr>
                        <a:t>2024 Доля домохозяйств, которым обеспечена возможность фиксированного широкополосного доступа к информационно-телекоммуникационной сети «Интернет»</a:t>
                      </a:r>
                    </a:p>
                  </a:txBody>
                  <a:tcPr anchor="ctr"/>
                </a:tc>
                <a:tc>
                  <a:txBody>
                    <a:bodyPr/>
                    <a:lstStyle/>
                    <a:p>
                      <a:pPr fontAlgn="ctr"/>
                      <a:r>
                        <a:rPr lang="ru-RU" sz="1050" b="0" i="0" u="none" strike="noStrike" kern="1200">
                          <a:solidFill>
                            <a:schemeClr val="tx1"/>
                          </a:solidFill>
                          <a:effectLst/>
                          <a:latin typeface="Calibri" panose="020F0502020204030204" pitchFamily="34" charset="0"/>
                          <a:ea typeface="+mn-ea"/>
                          <a:cs typeface="+mn-cs"/>
                        </a:rPr>
                        <a:t>Целевые показатели (Указ Президента РФ)</a:t>
                      </a:r>
                    </a:p>
                  </a:txBody>
                  <a:tcPr anchor="ctr"/>
                </a:tc>
                <a:tc>
                  <a:txBody>
                    <a:bodyPr/>
                    <a:lstStyle/>
                    <a:p>
                      <a:pPr algn="ctr" fontAlgn="ctr"/>
                      <a:r>
                        <a:rPr lang="ru-RU" sz="1050" b="0" i="0" u="none" strike="noStrike" kern="1200" dirty="0">
                          <a:solidFill>
                            <a:schemeClr val="tx1"/>
                          </a:solidFill>
                          <a:effectLst/>
                          <a:latin typeface="Calibri" panose="020F0502020204030204" pitchFamily="34" charset="0"/>
                          <a:ea typeface="+mn-ea"/>
                          <a:cs typeface="+mn-cs"/>
                        </a:rPr>
                        <a:t>Процент</a:t>
                      </a:r>
                    </a:p>
                  </a:txBody>
                  <a:tcPr anchor="ctr"/>
                </a:tc>
                <a:tc>
                  <a:txBody>
                    <a:bodyPr/>
                    <a:lstStyle/>
                    <a:p>
                      <a:pPr algn="ctr" fontAlgn="ctr"/>
                      <a:r>
                        <a:rPr lang="ru-RU" sz="1050" b="0" i="0" u="none" strike="noStrike" kern="1200">
                          <a:solidFill>
                            <a:schemeClr val="tx1"/>
                          </a:solidFill>
                          <a:effectLst/>
                          <a:latin typeface="Calibri" panose="020F0502020204030204" pitchFamily="34" charset="0"/>
                          <a:ea typeface="+mn-ea"/>
                          <a:cs typeface="+mn-cs"/>
                        </a:rPr>
                        <a:t>-</a:t>
                      </a:r>
                    </a:p>
                  </a:txBody>
                  <a:tcPr anchor="ctr"/>
                </a:tc>
                <a:tc>
                  <a:txBody>
                    <a:bodyPr/>
                    <a:lstStyle/>
                    <a:p>
                      <a:pPr algn="ctr" fontAlgn="ctr"/>
                      <a:r>
                        <a:rPr lang="ru-RU" sz="1050" b="0" i="0" u="none" strike="noStrike" kern="1200">
                          <a:solidFill>
                            <a:schemeClr val="tx1"/>
                          </a:solidFill>
                          <a:effectLst/>
                          <a:latin typeface="Calibri" panose="020F0502020204030204" pitchFamily="34" charset="0"/>
                          <a:ea typeface="+mn-ea"/>
                          <a:cs typeface="+mn-cs"/>
                        </a:rPr>
                        <a:t>88</a:t>
                      </a:r>
                    </a:p>
                  </a:txBody>
                  <a:tcPr anchor="ctr"/>
                </a:tc>
                <a:tc>
                  <a:txBody>
                    <a:bodyPr/>
                    <a:lstStyle/>
                    <a:p>
                      <a:pPr algn="ctr" fontAlgn="ctr"/>
                      <a:r>
                        <a:rPr lang="ru-RU" sz="1050" b="0" i="0" u="none" strike="noStrike" kern="1200">
                          <a:solidFill>
                            <a:schemeClr val="tx1"/>
                          </a:solidFill>
                          <a:effectLst/>
                          <a:latin typeface="Calibri" panose="020F0502020204030204" pitchFamily="34" charset="0"/>
                          <a:ea typeface="+mn-ea"/>
                          <a:cs typeface="+mn-cs"/>
                        </a:rPr>
                        <a:t>90</a:t>
                      </a:r>
                    </a:p>
                  </a:txBody>
                  <a:tcPr anchor="ctr"/>
                </a:tc>
                <a:tc>
                  <a:txBody>
                    <a:bodyPr/>
                    <a:lstStyle/>
                    <a:p>
                      <a:pPr algn="ctr" fontAlgn="ctr"/>
                      <a:r>
                        <a:rPr lang="ru-RU" sz="1050" b="0" i="0" u="none" strike="noStrike" kern="1200">
                          <a:solidFill>
                            <a:schemeClr val="tx1"/>
                          </a:solidFill>
                          <a:effectLst/>
                          <a:latin typeface="Calibri" panose="020F0502020204030204" pitchFamily="34" charset="0"/>
                          <a:ea typeface="+mn-ea"/>
                          <a:cs typeface="+mn-cs"/>
                        </a:rPr>
                        <a:t>92</a:t>
                      </a:r>
                    </a:p>
                  </a:txBody>
                  <a:tcPr anchor="ctr"/>
                </a:tc>
                <a:tc>
                  <a:txBody>
                    <a:bodyPr/>
                    <a:lstStyle/>
                    <a:p>
                      <a:pPr algn="ctr" fontAlgn="ctr"/>
                      <a:r>
                        <a:rPr lang="ru-RU" sz="1050" b="0" i="0" u="none" strike="noStrike" kern="1200">
                          <a:solidFill>
                            <a:schemeClr val="tx1"/>
                          </a:solidFill>
                          <a:effectLst/>
                          <a:latin typeface="Calibri" panose="020F0502020204030204" pitchFamily="34" charset="0"/>
                          <a:ea typeface="+mn-ea"/>
                          <a:cs typeface="+mn-cs"/>
                        </a:rPr>
                        <a:t>94</a:t>
                      </a:r>
                    </a:p>
                  </a:txBody>
                  <a:tcPr anchor="ctr"/>
                </a:tc>
                <a:tc>
                  <a:txBody>
                    <a:bodyPr/>
                    <a:lstStyle/>
                    <a:p>
                      <a:pPr algn="ctr" fontAlgn="ctr"/>
                      <a:r>
                        <a:rPr lang="ru-RU" sz="1050" b="0" i="0" u="none" strike="noStrike" kern="1200" dirty="0">
                          <a:solidFill>
                            <a:schemeClr val="tx1"/>
                          </a:solidFill>
                          <a:effectLst/>
                          <a:latin typeface="Calibri" panose="020F0502020204030204" pitchFamily="34" charset="0"/>
                          <a:ea typeface="+mn-ea"/>
                          <a:cs typeface="+mn-cs"/>
                        </a:rPr>
                        <a:t>96</a:t>
                      </a:r>
                    </a:p>
                  </a:txBody>
                  <a:tcPr anchor="ct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298224408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67</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A9FBA5EA-5AF6-4873-A1F9-8F20AEB78A89}"/>
              </a:ext>
            </a:extLst>
          </p:cNvPr>
          <p:cNvGraphicFramePr>
            <a:graphicFrameLocks noGrp="1"/>
          </p:cNvGraphicFramePr>
          <p:nvPr>
            <p:ph idx="1"/>
            <p:extLst/>
          </p:nvPr>
        </p:nvGraphicFramePr>
        <p:xfrm>
          <a:off x="380245" y="1013987"/>
          <a:ext cx="11425474" cy="5280673"/>
        </p:xfrm>
        <a:graphic>
          <a:graphicData uri="http://schemas.openxmlformats.org/drawingml/2006/table">
            <a:tbl>
              <a:tblPr>
                <a:tableStyleId>{5C22544A-7EE6-4342-B048-85BDC9FD1C3A}</a:tableStyleId>
              </a:tblPr>
              <a:tblGrid>
                <a:gridCol w="544589">
                  <a:extLst>
                    <a:ext uri="{9D8B030D-6E8A-4147-A177-3AD203B41FA5}">
                      <a16:colId xmlns:a16="http://schemas.microsoft.com/office/drawing/2014/main" val="2490072526"/>
                    </a:ext>
                  </a:extLst>
                </a:gridCol>
                <a:gridCol w="2951671">
                  <a:extLst>
                    <a:ext uri="{9D8B030D-6E8A-4147-A177-3AD203B41FA5}">
                      <a16:colId xmlns:a16="http://schemas.microsoft.com/office/drawing/2014/main" val="3113605677"/>
                    </a:ext>
                  </a:extLst>
                </a:gridCol>
                <a:gridCol w="1110961">
                  <a:extLst>
                    <a:ext uri="{9D8B030D-6E8A-4147-A177-3AD203B41FA5}">
                      <a16:colId xmlns:a16="http://schemas.microsoft.com/office/drawing/2014/main" val="2175263380"/>
                    </a:ext>
                  </a:extLst>
                </a:gridCol>
                <a:gridCol w="936693">
                  <a:extLst>
                    <a:ext uri="{9D8B030D-6E8A-4147-A177-3AD203B41FA5}">
                      <a16:colId xmlns:a16="http://schemas.microsoft.com/office/drawing/2014/main" val="1042818359"/>
                    </a:ext>
                  </a:extLst>
                </a:gridCol>
                <a:gridCol w="936693">
                  <a:extLst>
                    <a:ext uri="{9D8B030D-6E8A-4147-A177-3AD203B41FA5}">
                      <a16:colId xmlns:a16="http://schemas.microsoft.com/office/drawing/2014/main" val="4277444487"/>
                    </a:ext>
                  </a:extLst>
                </a:gridCol>
                <a:gridCol w="980259">
                  <a:extLst>
                    <a:ext uri="{9D8B030D-6E8A-4147-A177-3AD203B41FA5}">
                      <a16:colId xmlns:a16="http://schemas.microsoft.com/office/drawing/2014/main" val="414398931"/>
                    </a:ext>
                  </a:extLst>
                </a:gridCol>
                <a:gridCol w="1094659">
                  <a:extLst>
                    <a:ext uri="{9D8B030D-6E8A-4147-A177-3AD203B41FA5}">
                      <a16:colId xmlns:a16="http://schemas.microsoft.com/office/drawing/2014/main" val="2613613483"/>
                    </a:ext>
                  </a:extLst>
                </a:gridCol>
                <a:gridCol w="920320">
                  <a:extLst>
                    <a:ext uri="{9D8B030D-6E8A-4147-A177-3AD203B41FA5}">
                      <a16:colId xmlns:a16="http://schemas.microsoft.com/office/drawing/2014/main" val="3250291467"/>
                    </a:ext>
                  </a:extLst>
                </a:gridCol>
                <a:gridCol w="958477">
                  <a:extLst>
                    <a:ext uri="{9D8B030D-6E8A-4147-A177-3AD203B41FA5}">
                      <a16:colId xmlns:a16="http://schemas.microsoft.com/office/drawing/2014/main" val="121905274"/>
                    </a:ext>
                  </a:extLst>
                </a:gridCol>
                <a:gridCol w="991152">
                  <a:extLst>
                    <a:ext uri="{9D8B030D-6E8A-4147-A177-3AD203B41FA5}">
                      <a16:colId xmlns:a16="http://schemas.microsoft.com/office/drawing/2014/main" val="3734696693"/>
                    </a:ext>
                  </a:extLst>
                </a:gridCol>
              </a:tblGrid>
              <a:tr h="553045">
                <a:tc>
                  <a:txBody>
                    <a:bodyPr/>
                    <a:lstStyle/>
                    <a:p>
                      <a:pPr algn="ctr" fontAlgn="ctr"/>
                      <a:r>
                        <a:rPr lang="ru-RU" sz="1000" u="none" strike="noStrike" dirty="0">
                          <a:solidFill>
                            <a:schemeClr val="tx1"/>
                          </a:solidFill>
                          <a:effectLst/>
                        </a:rPr>
                        <a:t>№ п/п</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dirty="0">
                          <a:solidFill>
                            <a:schemeClr val="tx1"/>
                          </a:solidFill>
                          <a:effectLst/>
                        </a:rPr>
                        <a:t>Наименование муниципальной программы/подпрограммы/показателя</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dirty="0" smtClean="0">
                          <a:solidFill>
                            <a:schemeClr val="tx1"/>
                          </a:solidFill>
                          <a:effectLst/>
                        </a:rPr>
                        <a:t>Вид </a:t>
                      </a:r>
                      <a:r>
                        <a:rPr lang="ru-RU" sz="1000" u="none" strike="noStrike" dirty="0">
                          <a:solidFill>
                            <a:schemeClr val="tx1"/>
                          </a:solidFill>
                          <a:effectLst/>
                        </a:rPr>
                        <a:t>показателя</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a:solidFill>
                            <a:schemeClr val="tx1"/>
                          </a:solidFill>
                          <a:effectLst/>
                        </a:rPr>
                        <a:t>Единица измерения</a:t>
                      </a:r>
                      <a:endParaRPr lang="ru-RU" sz="10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a:solidFill>
                            <a:schemeClr val="tx1"/>
                          </a:solidFill>
                          <a:effectLst/>
                        </a:rPr>
                        <a:t>Базовое значение</a:t>
                      </a:r>
                      <a:endParaRPr lang="ru-RU" sz="100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00" u="none" strike="noStrike" dirty="0">
                          <a:solidFill>
                            <a:schemeClr val="tx1"/>
                          </a:solidFill>
                          <a:effectLst/>
                        </a:rPr>
                        <a:t>Достигнутое </a:t>
                      </a:r>
                      <a:r>
                        <a:rPr lang="ru-RU" sz="1000" u="none" strike="noStrike" dirty="0" smtClean="0">
                          <a:solidFill>
                            <a:schemeClr val="tx1"/>
                          </a:solidFill>
                          <a:effectLst/>
                        </a:rPr>
                        <a:t>2023 </a:t>
                      </a:r>
                      <a:r>
                        <a:rPr lang="ru-RU" sz="1000" u="none" strike="noStrike" dirty="0">
                          <a:solidFill>
                            <a:schemeClr val="tx1"/>
                          </a:solidFill>
                          <a:effectLst/>
                        </a:rPr>
                        <a:t>года</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2024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2025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2026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2027 </a:t>
                      </a:r>
                      <a:r>
                        <a:rPr lang="ru-RU" sz="1050" b="0" i="0" u="none" strike="noStrike" kern="1200" dirty="0">
                          <a:solidFill>
                            <a:schemeClr val="tx1"/>
                          </a:solidFill>
                          <a:effectLst/>
                          <a:latin typeface="+mn-lt"/>
                          <a:ea typeface="+mn-ea"/>
                          <a:cs typeface="+mn-cs"/>
                        </a:rPr>
                        <a:t>год</a:t>
                      </a:r>
                    </a:p>
                  </a:txBody>
                  <a:tcPr marL="6562" marR="6562" marT="6562" marB="0" anchor="ctr"/>
                </a:tc>
                <a:extLst>
                  <a:ext uri="{0D108BD9-81ED-4DB2-BD59-A6C34878D82A}">
                    <a16:rowId xmlns:a16="http://schemas.microsoft.com/office/drawing/2014/main" val="2870436372"/>
                  </a:ext>
                </a:extLst>
              </a:tr>
              <a:tr h="1603282">
                <a:tc>
                  <a:txBody>
                    <a:bodyPr/>
                    <a:lstStyle/>
                    <a:p>
                      <a:pPr algn="ctr" fontAlgn="ctr"/>
                      <a:r>
                        <a:rPr lang="ru-RU" sz="1000" u="none" strike="noStrike" dirty="0" smtClean="0">
                          <a:solidFill>
                            <a:schemeClr val="tx1"/>
                          </a:solidFill>
                          <a:effectLst/>
                        </a:rPr>
                        <a:t>11.</a:t>
                      </a:r>
                      <a:endParaRPr lang="ru-RU" sz="1000" b="1" i="0" u="none" strike="noStrike" dirty="0">
                        <a:solidFill>
                          <a:schemeClr val="tx1"/>
                        </a:solidFill>
                        <a:effectLst/>
                        <a:latin typeface="Arial" panose="020B0604020202020204" pitchFamily="34" charset="0"/>
                      </a:endParaRPr>
                    </a:p>
                  </a:txBody>
                  <a:tcPr marL="6562" marR="6562" marT="6562" marB="0" anchor="ctr"/>
                </a:tc>
                <a:tc>
                  <a:txBody>
                    <a:bodyPr/>
                    <a:lstStyle/>
                    <a:p>
                      <a:pPr fontAlgn="ctr"/>
                      <a:r>
                        <a:rPr lang="ru-RU" sz="1050" b="0" i="0" u="none" strike="noStrike" kern="1200" dirty="0" smtClean="0">
                          <a:solidFill>
                            <a:schemeClr val="tx1"/>
                          </a:solidFill>
                          <a:effectLst/>
                          <a:latin typeface="Calibri" panose="020F0502020204030204" pitchFamily="34" charset="0"/>
                          <a:ea typeface="+mn-ea"/>
                          <a:cs typeface="+mn-cs"/>
                        </a:rPr>
                        <a:t>2024 </a:t>
                      </a:r>
                      <a:r>
                        <a:rPr lang="ru-RU" sz="1050" b="0" i="0" u="none" strike="noStrike" kern="1200" dirty="0">
                          <a:solidFill>
                            <a:schemeClr val="tx1"/>
                          </a:solidFill>
                          <a:effectLst/>
                          <a:latin typeface="Calibri" panose="020F0502020204030204" pitchFamily="34" charset="0"/>
                          <a:ea typeface="+mn-ea"/>
                          <a:cs typeface="+mn-cs"/>
                        </a:rPr>
                        <a:t>Быстро/качественно решаем - Доля сообщений, отправленных на портал «</a:t>
                      </a:r>
                      <a:r>
                        <a:rPr lang="ru-RU" sz="1050" b="0" i="0" u="none" strike="noStrike" kern="1200" dirty="0" err="1">
                          <a:solidFill>
                            <a:schemeClr val="tx1"/>
                          </a:solidFill>
                          <a:effectLst/>
                          <a:latin typeface="Calibri" panose="020F0502020204030204" pitchFamily="34" charset="0"/>
                          <a:ea typeface="+mn-ea"/>
                          <a:cs typeface="+mn-cs"/>
                        </a:rPr>
                        <a:t>Добродел</a:t>
                      </a:r>
                      <a:r>
                        <a:rPr lang="ru-RU" sz="1050" b="0" i="0" u="none" strike="noStrike" kern="1200" dirty="0">
                          <a:solidFill>
                            <a:schemeClr val="tx1"/>
                          </a:solidFill>
                          <a:effectLst/>
                          <a:latin typeface="Calibri" panose="020F0502020204030204" pitchFamily="34" charset="0"/>
                          <a:ea typeface="+mn-ea"/>
                          <a:cs typeface="+mn-cs"/>
                        </a:rPr>
                        <a:t>» пользователями  с подтвержденной учётной записью ЕСИА, которые имеют признак повторной отправки, повторного переноса сроков решения, нарушения срока предоставления ответа</a:t>
                      </a:r>
                    </a:p>
                  </a:txBody>
                  <a:tcPr anchor="ctr"/>
                </a:tc>
                <a:tc>
                  <a:txBody>
                    <a:bodyPr/>
                    <a:lstStyle/>
                    <a:p>
                      <a:pPr fontAlgn="ctr"/>
                      <a:r>
                        <a:rPr lang="ru-RU" sz="1050" b="0" i="0" u="none" strike="noStrike" kern="1200" dirty="0">
                          <a:solidFill>
                            <a:schemeClr val="tx1"/>
                          </a:solidFill>
                          <a:effectLst/>
                          <a:latin typeface="Calibri" panose="020F0502020204030204" pitchFamily="34" charset="0"/>
                          <a:ea typeface="+mn-ea"/>
                          <a:cs typeface="+mn-cs"/>
                        </a:rPr>
                        <a:t>Целевые показатели (Отраслевой)</a:t>
                      </a:r>
                    </a:p>
                  </a:txBody>
                  <a:tcPr anchor="ctr"/>
                </a:tc>
                <a:tc>
                  <a:txBody>
                    <a:bodyPr/>
                    <a:lstStyle/>
                    <a:p>
                      <a:pPr fontAlgn="ctr"/>
                      <a:r>
                        <a:rPr lang="ru-RU" sz="1050" b="0" i="0" u="none" strike="noStrike" kern="1200" dirty="0">
                          <a:solidFill>
                            <a:schemeClr val="tx1"/>
                          </a:solidFill>
                          <a:effectLst/>
                          <a:latin typeface="Calibri" panose="020F0502020204030204" pitchFamily="34" charset="0"/>
                          <a:ea typeface="+mn-ea"/>
                          <a:cs typeface="+mn-cs"/>
                        </a:rPr>
                        <a:t>Процент</a:t>
                      </a:r>
                    </a:p>
                  </a:txBody>
                  <a:tcPr anchor="ctr"/>
                </a:tc>
                <a:tc>
                  <a:txBody>
                    <a:bodyPr/>
                    <a:lstStyle/>
                    <a:p>
                      <a:pPr fontAlgn="ctr"/>
                      <a:r>
                        <a:rPr lang="ru-RU" sz="1050" b="0" i="0" u="none" strike="noStrike" kern="1200" dirty="0">
                          <a:solidFill>
                            <a:schemeClr val="tx1"/>
                          </a:solidFill>
                          <a:effectLst/>
                          <a:latin typeface="Calibri" panose="020F0502020204030204" pitchFamily="34" charset="0"/>
                          <a:ea typeface="+mn-ea"/>
                          <a:cs typeface="+mn-cs"/>
                        </a:rPr>
                        <a:t>1</a:t>
                      </a:r>
                    </a:p>
                  </a:txBody>
                  <a:tcPr anchor="ctr"/>
                </a:tc>
                <a:tc>
                  <a:txBody>
                    <a:bodyPr/>
                    <a:lstStyle/>
                    <a:p>
                      <a:pPr fontAlgn="ctr"/>
                      <a:r>
                        <a:rPr lang="ru-RU" sz="1050" b="0" i="0" u="none" strike="noStrike" kern="1200" dirty="0">
                          <a:solidFill>
                            <a:schemeClr val="tx1"/>
                          </a:solidFill>
                          <a:effectLst/>
                          <a:latin typeface="Calibri" panose="020F0502020204030204" pitchFamily="34" charset="0"/>
                          <a:ea typeface="+mn-ea"/>
                          <a:cs typeface="+mn-cs"/>
                        </a:rPr>
                        <a:t>1</a:t>
                      </a:r>
                    </a:p>
                  </a:txBody>
                  <a:tcPr anchor="ctr"/>
                </a:tc>
                <a:tc>
                  <a:txBody>
                    <a:bodyPr/>
                    <a:lstStyle/>
                    <a:p>
                      <a:pPr fontAlgn="ctr"/>
                      <a:r>
                        <a:rPr lang="ru-RU" sz="1050" b="0" i="0" u="none" strike="noStrike" kern="1200" dirty="0">
                          <a:solidFill>
                            <a:schemeClr val="tx1"/>
                          </a:solidFill>
                          <a:effectLst/>
                          <a:latin typeface="Calibri" panose="020F0502020204030204" pitchFamily="34" charset="0"/>
                          <a:ea typeface="+mn-ea"/>
                          <a:cs typeface="+mn-cs"/>
                        </a:rPr>
                        <a:t>1</a:t>
                      </a:r>
                    </a:p>
                  </a:txBody>
                  <a:tcPr anchor="ctr"/>
                </a:tc>
                <a:tc>
                  <a:txBody>
                    <a:bodyPr/>
                    <a:lstStyle/>
                    <a:p>
                      <a:pPr fontAlgn="ctr"/>
                      <a:r>
                        <a:rPr lang="ru-RU" sz="1050" b="0" i="0" u="none" strike="noStrike" kern="1200" dirty="0">
                          <a:solidFill>
                            <a:schemeClr val="tx1"/>
                          </a:solidFill>
                          <a:effectLst/>
                          <a:latin typeface="Calibri" panose="020F0502020204030204" pitchFamily="34" charset="0"/>
                          <a:ea typeface="+mn-ea"/>
                          <a:cs typeface="+mn-cs"/>
                        </a:rPr>
                        <a:t>1</a:t>
                      </a:r>
                    </a:p>
                  </a:txBody>
                  <a:tcPr anchor="ctr"/>
                </a:tc>
                <a:tc>
                  <a:txBody>
                    <a:bodyPr/>
                    <a:lstStyle/>
                    <a:p>
                      <a:pPr fontAlgn="ctr"/>
                      <a:r>
                        <a:rPr lang="ru-RU" sz="1050" b="0" i="0" u="none" strike="noStrike" kern="1200" dirty="0">
                          <a:solidFill>
                            <a:schemeClr val="tx1"/>
                          </a:solidFill>
                          <a:effectLst/>
                          <a:latin typeface="Calibri" panose="020F0502020204030204" pitchFamily="34" charset="0"/>
                          <a:ea typeface="+mn-ea"/>
                          <a:cs typeface="+mn-cs"/>
                        </a:rPr>
                        <a:t>1</a:t>
                      </a:r>
                    </a:p>
                  </a:txBody>
                  <a:tcPr anchor="ctr"/>
                </a:tc>
                <a:tc>
                  <a:txBody>
                    <a:bodyPr/>
                    <a:lstStyle/>
                    <a:p>
                      <a:pPr fontAlgn="ctr"/>
                      <a:r>
                        <a:rPr lang="ru-RU" sz="1050" b="0" i="0" u="none" strike="noStrike" kern="1200" dirty="0">
                          <a:solidFill>
                            <a:schemeClr val="tx1"/>
                          </a:solidFill>
                          <a:effectLst/>
                          <a:latin typeface="Calibri" panose="020F0502020204030204" pitchFamily="34" charset="0"/>
                          <a:ea typeface="+mn-ea"/>
                          <a:cs typeface="+mn-cs"/>
                        </a:rPr>
                        <a:t>1</a:t>
                      </a:r>
                    </a:p>
                  </a:txBody>
                  <a:tcPr anchor="ctr"/>
                </a:tc>
                <a:extLst>
                  <a:ext uri="{0D108BD9-81ED-4DB2-BD59-A6C34878D82A}">
                    <a16:rowId xmlns:a16="http://schemas.microsoft.com/office/drawing/2014/main" val="2499557320"/>
                  </a:ext>
                </a:extLst>
              </a:tr>
              <a:tr h="553045">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16</a:t>
                      </a:r>
                      <a:endParaRPr lang="ru-RU" sz="1050" b="0" i="0" u="none" strike="noStrike" kern="1200" dirty="0">
                        <a:solidFill>
                          <a:srgbClr val="000000"/>
                        </a:solidFill>
                        <a:effectLst/>
                        <a:latin typeface="Calibri" panose="020F0502020204030204" pitchFamily="34" charset="0"/>
                        <a:ea typeface="+mn-ea"/>
                        <a:cs typeface="+mn-cs"/>
                      </a:endParaRPr>
                    </a:p>
                  </a:txBody>
                  <a:tcPr marL="4200" marR="4200" marT="4200" marB="0" anchor="ctr"/>
                </a:tc>
                <a:tc>
                  <a:txBody>
                    <a:bodyPr/>
                    <a:lstStyle/>
                    <a:p>
                      <a:pPr algn="l" fontAlgn="ctr"/>
                      <a:r>
                        <a:rPr lang="ru-RU" sz="1050" b="0" i="0" u="none" strike="noStrike" kern="1200" dirty="0">
                          <a:solidFill>
                            <a:srgbClr val="000000"/>
                          </a:solidFill>
                          <a:effectLst/>
                          <a:latin typeface="Calibri" panose="020F0502020204030204" pitchFamily="34" charset="0"/>
                          <a:ea typeface="+mn-ea"/>
                          <a:cs typeface="+mn-cs"/>
                        </a:rPr>
                        <a:t>Муниципальная программа </a:t>
                      </a:r>
                      <a:r>
                        <a:rPr lang="ru-RU" sz="1050" b="0" i="0" u="none" strike="noStrike" kern="1200" dirty="0" smtClean="0">
                          <a:solidFill>
                            <a:srgbClr val="000000"/>
                          </a:solidFill>
                          <a:effectLst/>
                          <a:latin typeface="Calibri" panose="020F0502020204030204" pitchFamily="34" charset="0"/>
                          <a:ea typeface="+mn-ea"/>
                          <a:cs typeface="+mn-cs"/>
                        </a:rPr>
                        <a:t>«Архитектура и градостроительство»</a:t>
                      </a:r>
                      <a:endParaRPr lang="ru-RU" sz="1050" b="0" i="0" u="none" strike="noStrike" kern="1200" dirty="0">
                        <a:solidFill>
                          <a:srgbClr val="000000"/>
                        </a:solidFill>
                        <a:effectLst/>
                        <a:latin typeface="Calibri" panose="020F0502020204030204" pitchFamily="34" charset="0"/>
                        <a:ea typeface="+mn-ea"/>
                        <a:cs typeface="+mn-cs"/>
                      </a:endParaRPr>
                    </a:p>
                  </a:txBody>
                  <a:tcPr marL="4200" marR="4200" marT="4200" marB="0"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 </a:t>
                      </a:r>
                    </a:p>
                  </a:txBody>
                  <a:tcPr marL="6562" marR="6562" marT="6562" marB="0" anchor="ctr"/>
                </a:tc>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 </a:t>
                      </a:r>
                    </a:p>
                  </a:txBody>
                  <a:tcPr marL="6562" marR="6562" marT="6562" marB="0" anchor="ctr"/>
                </a:tc>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 </a:t>
                      </a:r>
                    </a:p>
                  </a:txBody>
                  <a:tcPr marL="6562" marR="6562" marT="6562" marB="0"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 </a:t>
                      </a:r>
                    </a:p>
                  </a:txBody>
                  <a:tcPr marL="6562" marR="6562" marT="6562" marB="0" anchor="ctr"/>
                </a:tc>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 </a:t>
                      </a:r>
                    </a:p>
                  </a:txBody>
                  <a:tcPr marL="6562" marR="6562" marT="6562" marB="0" anchor="ctr"/>
                </a:tc>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 </a:t>
                      </a:r>
                    </a:p>
                  </a:txBody>
                  <a:tcPr marL="6562" marR="6562" marT="6562" marB="0" anchor="ctr"/>
                </a:tc>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 </a:t>
                      </a:r>
                    </a:p>
                  </a:txBody>
                  <a:tcPr marL="6562" marR="6562" marT="6562" marB="0"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 </a:t>
                      </a:r>
                    </a:p>
                  </a:txBody>
                  <a:tcPr marL="6562" marR="6562" marT="6562" marB="0" anchor="ctr"/>
                </a:tc>
                <a:extLst>
                  <a:ext uri="{0D108BD9-81ED-4DB2-BD59-A6C34878D82A}">
                    <a16:rowId xmlns:a16="http://schemas.microsoft.com/office/drawing/2014/main" val="28423459"/>
                  </a:ext>
                </a:extLst>
              </a:tr>
              <a:tr h="1603282">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1.</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fontAlgn="ctr"/>
                      <a:r>
                        <a:rPr lang="ru-RU" sz="1050" b="0" i="0" u="none" strike="noStrike" kern="1200" dirty="0">
                          <a:solidFill>
                            <a:srgbClr val="000000"/>
                          </a:solidFill>
                          <a:effectLst/>
                          <a:latin typeface="Calibri" panose="020F0502020204030204" pitchFamily="34" charset="0"/>
                          <a:ea typeface="+mn-ea"/>
                          <a:cs typeface="+mn-cs"/>
                        </a:rPr>
                        <a:t>Обеспечение подготовки документации по планировке территории в соответствии с документами территориального планирования Московской области, документами территориального планирования муниципального образования Московской области</a:t>
                      </a:r>
                    </a:p>
                  </a:txBody>
                  <a:tcPr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dirty="0" smtClean="0">
                          <a:solidFill>
                            <a:srgbClr val="000000"/>
                          </a:solidFill>
                          <a:effectLst/>
                          <a:latin typeface="Calibri" panose="020F0502020204030204" pitchFamily="34" charset="0"/>
                          <a:ea typeface="+mn-ea"/>
                          <a:cs typeface="+mn-cs"/>
                        </a:rPr>
                        <a:t>Показатель муниципальной программы </a:t>
                      </a:r>
                    </a:p>
                  </a:txBody>
                  <a:tcPr anchor="ctr"/>
                </a:tc>
                <a:tc>
                  <a:txBody>
                    <a:bodyPr/>
                    <a:lstStyle/>
                    <a:p>
                      <a:pPr fontAlgn="ctr"/>
                      <a:r>
                        <a:rPr lang="ru-RU" sz="1050" b="0" i="0" u="none" strike="noStrike" kern="1200" dirty="0">
                          <a:solidFill>
                            <a:srgbClr val="000000"/>
                          </a:solidFill>
                          <a:effectLst/>
                          <a:latin typeface="Calibri" panose="020F0502020204030204" pitchFamily="34" charset="0"/>
                          <a:ea typeface="+mn-ea"/>
                          <a:cs typeface="+mn-cs"/>
                        </a:rPr>
                        <a:t>да/нет</a:t>
                      </a:r>
                    </a:p>
                  </a:txBody>
                  <a:tcPr anchor="ctr"/>
                </a:tc>
                <a:tc>
                  <a:txBody>
                    <a:bodyPr/>
                    <a:lstStyle/>
                    <a:p>
                      <a:pPr algn="ctr" fontAlgn="ctr"/>
                      <a:r>
                        <a:rPr lang="ru-RU" sz="1050" b="0" i="0" u="none" strike="noStrike" kern="1200" smtClean="0">
                          <a:solidFill>
                            <a:srgbClr val="000000"/>
                          </a:solidFill>
                          <a:effectLst/>
                          <a:latin typeface="Calibri" panose="020F0502020204030204" pitchFamily="34" charset="0"/>
                          <a:ea typeface="+mn-ea"/>
                          <a:cs typeface="+mn-cs"/>
                        </a:rPr>
                        <a:t>да</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smtClean="0">
                          <a:solidFill>
                            <a:srgbClr val="000000"/>
                          </a:solidFill>
                          <a:effectLst/>
                          <a:latin typeface="Calibri" panose="020F0502020204030204" pitchFamily="34" charset="0"/>
                          <a:ea typeface="+mn-ea"/>
                          <a:cs typeface="+mn-cs"/>
                        </a:rPr>
                        <a:t>да</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smtClean="0">
                          <a:solidFill>
                            <a:srgbClr val="000000"/>
                          </a:solidFill>
                          <a:effectLst/>
                          <a:latin typeface="Calibri" panose="020F0502020204030204" pitchFamily="34" charset="0"/>
                          <a:ea typeface="+mn-ea"/>
                          <a:cs typeface="+mn-cs"/>
                        </a:rPr>
                        <a:t>да</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smtClean="0">
                          <a:solidFill>
                            <a:srgbClr val="000000"/>
                          </a:solidFill>
                          <a:effectLst/>
                          <a:latin typeface="Calibri" panose="020F0502020204030204" pitchFamily="34" charset="0"/>
                          <a:ea typeface="+mn-ea"/>
                          <a:cs typeface="+mn-cs"/>
                        </a:rPr>
                        <a:t>да</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smtClean="0">
                          <a:solidFill>
                            <a:srgbClr val="000000"/>
                          </a:solidFill>
                          <a:effectLst/>
                          <a:latin typeface="Calibri" panose="020F0502020204030204" pitchFamily="34" charset="0"/>
                          <a:ea typeface="+mn-ea"/>
                          <a:cs typeface="+mn-cs"/>
                        </a:rPr>
                        <a:t>да</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dirty="0" smtClean="0">
                          <a:solidFill>
                            <a:srgbClr val="000000"/>
                          </a:solidFill>
                          <a:effectLst/>
                          <a:latin typeface="Calibri" panose="020F0502020204030204" pitchFamily="34" charset="0"/>
                          <a:ea typeface="+mn-ea"/>
                          <a:cs typeface="+mn-cs"/>
                        </a:rPr>
                        <a:t>да</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extLst>
                  <a:ext uri="{0D108BD9-81ED-4DB2-BD59-A6C34878D82A}">
                    <a16:rowId xmlns:a16="http://schemas.microsoft.com/office/drawing/2014/main" val="1232610405"/>
                  </a:ext>
                </a:extLst>
              </a:tr>
              <a:tr h="968019">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2.</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fontAlgn="ctr"/>
                      <a:r>
                        <a:rPr lang="ru-RU" sz="1050" b="0" i="0" u="none" strike="noStrike" kern="1200" dirty="0">
                          <a:solidFill>
                            <a:srgbClr val="000000"/>
                          </a:solidFill>
                          <a:effectLst/>
                          <a:latin typeface="Calibri" panose="020F0502020204030204" pitchFamily="34" charset="0"/>
                          <a:ea typeface="+mn-ea"/>
                          <a:cs typeface="+mn-cs"/>
                        </a:rPr>
                        <a:t>Обеспеченность актуальными документами территориального планирования и градостроительного зонирования городского округа Московской области</a:t>
                      </a:r>
                    </a:p>
                  </a:txBody>
                  <a:tcPr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dirty="0" smtClean="0">
                          <a:solidFill>
                            <a:srgbClr val="000000"/>
                          </a:solidFill>
                          <a:effectLst/>
                          <a:latin typeface="Calibri" panose="020F0502020204030204" pitchFamily="34" charset="0"/>
                          <a:ea typeface="+mn-ea"/>
                          <a:cs typeface="+mn-cs"/>
                        </a:rPr>
                        <a:t>Показатель муниципальной программы </a:t>
                      </a:r>
                    </a:p>
                  </a:txBody>
                  <a:tcPr anchor="ctr"/>
                </a:tc>
                <a:tc>
                  <a:txBody>
                    <a:bodyPr/>
                    <a:lstStyle/>
                    <a:p>
                      <a:pPr fontAlgn="ctr"/>
                      <a:r>
                        <a:rPr lang="ru-RU" sz="1050" b="0" i="0" u="none" strike="noStrike" kern="1200" dirty="0">
                          <a:solidFill>
                            <a:srgbClr val="000000"/>
                          </a:solidFill>
                          <a:effectLst/>
                          <a:latin typeface="Calibri" panose="020F0502020204030204" pitchFamily="34" charset="0"/>
                          <a:ea typeface="+mn-ea"/>
                          <a:cs typeface="+mn-cs"/>
                        </a:rPr>
                        <a:t>Процент</a:t>
                      </a:r>
                    </a:p>
                  </a:txBody>
                  <a:tcPr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100</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smtClean="0">
                          <a:solidFill>
                            <a:srgbClr val="000000"/>
                          </a:solidFill>
                          <a:effectLst/>
                          <a:latin typeface="Calibri" panose="020F0502020204030204" pitchFamily="34" charset="0"/>
                          <a:ea typeface="+mn-ea"/>
                          <a:cs typeface="+mn-cs"/>
                        </a:rPr>
                        <a:t>100</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smtClean="0">
                          <a:solidFill>
                            <a:srgbClr val="000000"/>
                          </a:solidFill>
                          <a:effectLst/>
                          <a:latin typeface="Calibri" panose="020F0502020204030204" pitchFamily="34" charset="0"/>
                          <a:ea typeface="+mn-ea"/>
                          <a:cs typeface="+mn-cs"/>
                        </a:rPr>
                        <a:t>100</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smtClean="0">
                          <a:solidFill>
                            <a:srgbClr val="000000"/>
                          </a:solidFill>
                          <a:effectLst/>
                          <a:latin typeface="Calibri" panose="020F0502020204030204" pitchFamily="34" charset="0"/>
                          <a:ea typeface="+mn-ea"/>
                          <a:cs typeface="+mn-cs"/>
                        </a:rPr>
                        <a:t>100</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smtClean="0">
                          <a:solidFill>
                            <a:srgbClr val="000000"/>
                          </a:solidFill>
                          <a:effectLst/>
                          <a:latin typeface="Calibri" panose="020F0502020204030204" pitchFamily="34" charset="0"/>
                          <a:ea typeface="+mn-ea"/>
                          <a:cs typeface="+mn-cs"/>
                        </a:rPr>
                        <a:t>100</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100</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extLst>
                  <a:ext uri="{0D108BD9-81ED-4DB2-BD59-A6C34878D82A}">
                    <a16:rowId xmlns:a16="http://schemas.microsoft.com/office/drawing/2014/main" val="41160634"/>
                  </a:ext>
                </a:extLst>
              </a:tr>
            </a:tbl>
          </a:graphicData>
        </a:graphic>
      </p:graphicFrame>
    </p:spTree>
    <p:extLst>
      <p:ext uri="{BB962C8B-B14F-4D97-AF65-F5344CB8AC3E}">
        <p14:creationId xmlns:p14="http://schemas.microsoft.com/office/powerpoint/2010/main" val="275908519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68</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F6FFBB9D-2653-493F-B537-F829F97AD8FD}"/>
              </a:ext>
            </a:extLst>
          </p:cNvPr>
          <p:cNvGraphicFramePr>
            <a:graphicFrameLocks noGrp="1"/>
          </p:cNvGraphicFramePr>
          <p:nvPr>
            <p:ph idx="1"/>
            <p:extLst/>
          </p:nvPr>
        </p:nvGraphicFramePr>
        <p:xfrm>
          <a:off x="297255" y="825079"/>
          <a:ext cx="11597489" cy="5811314"/>
        </p:xfrm>
        <a:graphic>
          <a:graphicData uri="http://schemas.openxmlformats.org/drawingml/2006/table">
            <a:tbl>
              <a:tblPr>
                <a:tableStyleId>{5C22544A-7EE6-4342-B048-85BDC9FD1C3A}</a:tableStyleId>
              </a:tblPr>
              <a:tblGrid>
                <a:gridCol w="552788">
                  <a:extLst>
                    <a:ext uri="{9D8B030D-6E8A-4147-A177-3AD203B41FA5}">
                      <a16:colId xmlns:a16="http://schemas.microsoft.com/office/drawing/2014/main" val="3759378489"/>
                    </a:ext>
                  </a:extLst>
                </a:gridCol>
                <a:gridCol w="2996110">
                  <a:extLst>
                    <a:ext uri="{9D8B030D-6E8A-4147-A177-3AD203B41FA5}">
                      <a16:colId xmlns:a16="http://schemas.microsoft.com/office/drawing/2014/main" val="185855054"/>
                    </a:ext>
                  </a:extLst>
                </a:gridCol>
                <a:gridCol w="1151149">
                  <a:extLst>
                    <a:ext uri="{9D8B030D-6E8A-4147-A177-3AD203B41FA5}">
                      <a16:colId xmlns:a16="http://schemas.microsoft.com/office/drawing/2014/main" val="4017642865"/>
                    </a:ext>
                  </a:extLst>
                </a:gridCol>
                <a:gridCol w="927333">
                  <a:extLst>
                    <a:ext uri="{9D8B030D-6E8A-4147-A177-3AD203B41FA5}">
                      <a16:colId xmlns:a16="http://schemas.microsoft.com/office/drawing/2014/main" val="516227180"/>
                    </a:ext>
                  </a:extLst>
                </a:gridCol>
                <a:gridCol w="950795">
                  <a:extLst>
                    <a:ext uri="{9D8B030D-6E8A-4147-A177-3AD203B41FA5}">
                      <a16:colId xmlns:a16="http://schemas.microsoft.com/office/drawing/2014/main" val="3267391926"/>
                    </a:ext>
                  </a:extLst>
                </a:gridCol>
                <a:gridCol w="995017">
                  <a:extLst>
                    <a:ext uri="{9D8B030D-6E8A-4147-A177-3AD203B41FA5}">
                      <a16:colId xmlns:a16="http://schemas.microsoft.com/office/drawing/2014/main" val="1174304099"/>
                    </a:ext>
                  </a:extLst>
                </a:gridCol>
                <a:gridCol w="972907">
                  <a:extLst>
                    <a:ext uri="{9D8B030D-6E8A-4147-A177-3AD203B41FA5}">
                      <a16:colId xmlns:a16="http://schemas.microsoft.com/office/drawing/2014/main" val="3291682863"/>
                    </a:ext>
                  </a:extLst>
                </a:gridCol>
                <a:gridCol w="1072409">
                  <a:extLst>
                    <a:ext uri="{9D8B030D-6E8A-4147-A177-3AD203B41FA5}">
                      <a16:colId xmlns:a16="http://schemas.microsoft.com/office/drawing/2014/main" val="4238471381"/>
                    </a:ext>
                  </a:extLst>
                </a:gridCol>
                <a:gridCol w="972907">
                  <a:extLst>
                    <a:ext uri="{9D8B030D-6E8A-4147-A177-3AD203B41FA5}">
                      <a16:colId xmlns:a16="http://schemas.microsoft.com/office/drawing/2014/main" val="2016797145"/>
                    </a:ext>
                  </a:extLst>
                </a:gridCol>
                <a:gridCol w="1006074">
                  <a:extLst>
                    <a:ext uri="{9D8B030D-6E8A-4147-A177-3AD203B41FA5}">
                      <a16:colId xmlns:a16="http://schemas.microsoft.com/office/drawing/2014/main" val="218032588"/>
                    </a:ext>
                  </a:extLst>
                </a:gridCol>
              </a:tblGrid>
              <a:tr h="394014">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 п/п</a:t>
                      </a:r>
                    </a:p>
                  </a:txBody>
                  <a:tcPr marL="3732" marR="3732" marT="3732" marB="0" anchor="ctr"/>
                </a:tc>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Наименование муниципальной программы/подпрограммы/показателя</a:t>
                      </a:r>
                    </a:p>
                  </a:txBody>
                  <a:tcPr marL="3732" marR="3732" marT="373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Вид </a:t>
                      </a:r>
                      <a:r>
                        <a:rPr lang="ru-RU" sz="1050" b="0" i="0" u="none" strike="noStrike" kern="1200" dirty="0">
                          <a:solidFill>
                            <a:srgbClr val="000000"/>
                          </a:solidFill>
                          <a:effectLst/>
                          <a:latin typeface="Calibri" panose="020F0502020204030204" pitchFamily="34" charset="0"/>
                          <a:ea typeface="+mn-ea"/>
                          <a:cs typeface="+mn-cs"/>
                        </a:rPr>
                        <a:t>показателя</a:t>
                      </a:r>
                    </a:p>
                  </a:txBody>
                  <a:tcPr marL="3732" marR="3732" marT="3732" marB="0"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Единица измерения</a:t>
                      </a:r>
                    </a:p>
                  </a:txBody>
                  <a:tcPr marL="3732" marR="3732" marT="3732" marB="0"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Базовое значение</a:t>
                      </a:r>
                    </a:p>
                  </a:txBody>
                  <a:tcPr marL="6181" marR="6181" marT="6181" marB="0" anchor="ctr"/>
                </a:tc>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Достигнутое </a:t>
                      </a:r>
                      <a:r>
                        <a:rPr lang="ru-RU" sz="1050" b="0" i="0" u="none" strike="noStrike" kern="1200" dirty="0" smtClean="0">
                          <a:solidFill>
                            <a:srgbClr val="000000"/>
                          </a:solidFill>
                          <a:effectLst/>
                          <a:latin typeface="Calibri" panose="020F0502020204030204" pitchFamily="34" charset="0"/>
                          <a:ea typeface="+mn-ea"/>
                          <a:cs typeface="+mn-cs"/>
                        </a:rPr>
                        <a:t>2023 </a:t>
                      </a:r>
                      <a:r>
                        <a:rPr lang="ru-RU" sz="1050" b="0" i="0" u="none" strike="noStrike" kern="1200" dirty="0">
                          <a:solidFill>
                            <a:srgbClr val="000000"/>
                          </a:solidFill>
                          <a:effectLst/>
                          <a:latin typeface="Calibri" panose="020F0502020204030204" pitchFamily="34" charset="0"/>
                          <a:ea typeface="+mn-ea"/>
                          <a:cs typeface="+mn-cs"/>
                        </a:rPr>
                        <a:t>года</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2024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2025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2026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2027 </a:t>
                      </a:r>
                      <a:r>
                        <a:rPr lang="ru-RU" sz="1050" b="0" i="0" u="none" strike="noStrike" kern="1200" dirty="0">
                          <a:solidFill>
                            <a:schemeClr val="tx1"/>
                          </a:solidFill>
                          <a:effectLst/>
                          <a:latin typeface="+mn-lt"/>
                          <a:ea typeface="+mn-ea"/>
                          <a:cs typeface="+mn-cs"/>
                        </a:rPr>
                        <a:t>год</a:t>
                      </a:r>
                    </a:p>
                  </a:txBody>
                  <a:tcPr marL="6562" marR="6562" marT="6562" marB="0" anchor="ctr"/>
                </a:tc>
                <a:extLst>
                  <a:ext uri="{0D108BD9-81ED-4DB2-BD59-A6C34878D82A}">
                    <a16:rowId xmlns:a16="http://schemas.microsoft.com/office/drawing/2014/main" val="3915400895"/>
                  </a:ext>
                </a:extLst>
              </a:tr>
              <a:tr h="391165">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17</a:t>
                      </a:r>
                      <a:endParaRPr lang="ru-RU" sz="1050" b="0" i="0" u="none" strike="noStrike" kern="1200" dirty="0">
                        <a:solidFill>
                          <a:srgbClr val="000000"/>
                        </a:solidFill>
                        <a:effectLst/>
                        <a:latin typeface="Calibri" panose="020F0502020204030204" pitchFamily="34" charset="0"/>
                        <a:ea typeface="+mn-ea"/>
                        <a:cs typeface="+mn-cs"/>
                      </a:endParaRPr>
                    </a:p>
                  </a:txBody>
                  <a:tcPr marL="4200" marR="4200" marT="4200" marB="0" anchor="ctr"/>
                </a:tc>
                <a:tc>
                  <a:txBody>
                    <a:bodyPr/>
                    <a:lstStyle/>
                    <a:p>
                      <a:pPr algn="l" fontAlgn="ctr"/>
                      <a:r>
                        <a:rPr lang="ru-RU" sz="1050" b="0" i="0" u="none" strike="noStrike" kern="1200" dirty="0">
                          <a:solidFill>
                            <a:srgbClr val="000000"/>
                          </a:solidFill>
                          <a:effectLst/>
                          <a:latin typeface="Calibri" panose="020F0502020204030204" pitchFamily="34" charset="0"/>
                          <a:ea typeface="+mn-ea"/>
                          <a:cs typeface="+mn-cs"/>
                        </a:rPr>
                        <a:t>Муниципальная программа </a:t>
                      </a:r>
                      <a:r>
                        <a:rPr lang="ru-RU" sz="1050" b="0" i="0" u="none" strike="noStrike" kern="1200" dirty="0" smtClean="0">
                          <a:solidFill>
                            <a:srgbClr val="000000"/>
                          </a:solidFill>
                          <a:effectLst/>
                          <a:latin typeface="Calibri" panose="020F0502020204030204" pitchFamily="34" charset="0"/>
                          <a:ea typeface="+mn-ea"/>
                          <a:cs typeface="+mn-cs"/>
                        </a:rPr>
                        <a:t>«Формирование современной комфортной городской среды»</a:t>
                      </a:r>
                      <a:endParaRPr lang="ru-RU" sz="1050" b="0" i="0" u="none" strike="noStrike" kern="1200" dirty="0">
                        <a:solidFill>
                          <a:srgbClr val="000000"/>
                        </a:solidFill>
                        <a:effectLst/>
                        <a:latin typeface="Calibri" panose="020F0502020204030204" pitchFamily="34" charset="0"/>
                        <a:ea typeface="+mn-ea"/>
                        <a:cs typeface="+mn-cs"/>
                      </a:endParaRPr>
                    </a:p>
                  </a:txBody>
                  <a:tcPr marL="4200" marR="4200" marT="4200" marB="0" anchor="ctr"/>
                </a:tc>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 </a:t>
                      </a:r>
                    </a:p>
                  </a:txBody>
                  <a:tcPr marL="3732" marR="3732" marT="3732" marB="0" anchor="ctr"/>
                </a:tc>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 </a:t>
                      </a:r>
                    </a:p>
                  </a:txBody>
                  <a:tcPr marL="3732" marR="3732" marT="3732" marB="0"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 </a:t>
                      </a:r>
                    </a:p>
                  </a:txBody>
                  <a:tcPr marL="3732" marR="3732" marT="3732" marB="0"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 </a:t>
                      </a:r>
                    </a:p>
                  </a:txBody>
                  <a:tcPr marL="3732" marR="3732" marT="3732" marB="0"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 </a:t>
                      </a:r>
                    </a:p>
                  </a:txBody>
                  <a:tcPr marL="3732" marR="3732" marT="3732" marB="0" anchor="ctr"/>
                </a:tc>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 </a:t>
                      </a:r>
                    </a:p>
                  </a:txBody>
                  <a:tcPr marL="3732" marR="3732" marT="3732" marB="0" anchor="ctr"/>
                </a:tc>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 </a:t>
                      </a:r>
                    </a:p>
                  </a:txBody>
                  <a:tcPr marL="3732" marR="3732" marT="3732" marB="0" anchor="ctr"/>
                </a:tc>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 </a:t>
                      </a:r>
                    </a:p>
                  </a:txBody>
                  <a:tcPr marL="3732" marR="3732" marT="3732" marB="0" anchor="ctr"/>
                </a:tc>
                <a:extLst>
                  <a:ext uri="{0D108BD9-81ED-4DB2-BD59-A6C34878D82A}">
                    <a16:rowId xmlns:a16="http://schemas.microsoft.com/office/drawing/2014/main" val="3652939084"/>
                  </a:ext>
                </a:extLst>
              </a:tr>
              <a:tr h="541835">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1.</a:t>
                      </a:r>
                      <a:endParaRPr lang="ru-RU" sz="1050" b="0" i="0" u="none" strike="noStrike" kern="1200" dirty="0">
                        <a:solidFill>
                          <a:srgbClr val="000000"/>
                        </a:solidFill>
                        <a:effectLst/>
                        <a:latin typeface="Calibri" panose="020F0502020204030204" pitchFamily="34" charset="0"/>
                        <a:ea typeface="+mn-ea"/>
                        <a:cs typeface="+mn-cs"/>
                      </a:endParaRPr>
                    </a:p>
                  </a:txBody>
                  <a:tcPr marL="3732" marR="3732" marT="3732" marB="0" anchor="ctr"/>
                </a:tc>
                <a:tc>
                  <a:txBody>
                    <a:bodyPr/>
                    <a:lstStyle/>
                    <a:p>
                      <a:pPr fontAlgn="ctr"/>
                      <a:r>
                        <a:rPr lang="ru-RU" sz="1050" b="0" i="0" u="none" strike="noStrike" kern="1200" dirty="0" smtClean="0">
                          <a:solidFill>
                            <a:srgbClr val="000000"/>
                          </a:solidFill>
                          <a:effectLst/>
                          <a:latin typeface="Calibri" panose="020F0502020204030204" pitchFamily="34" charset="0"/>
                          <a:ea typeface="+mn-ea"/>
                          <a:cs typeface="+mn-cs"/>
                        </a:rPr>
                        <a:t>Количество </a:t>
                      </a:r>
                      <a:r>
                        <a:rPr lang="ru-RU" sz="1050" b="0" i="0" u="none" strike="noStrike" kern="1200" dirty="0">
                          <a:solidFill>
                            <a:srgbClr val="000000"/>
                          </a:solidFill>
                          <a:effectLst/>
                          <a:latin typeface="Calibri" panose="020F0502020204030204" pitchFamily="34" charset="0"/>
                          <a:ea typeface="+mn-ea"/>
                          <a:cs typeface="+mn-cs"/>
                        </a:rPr>
                        <a:t>замененных </a:t>
                      </a:r>
                      <a:r>
                        <a:rPr lang="ru-RU" sz="1050" b="0" i="0" u="none" strike="noStrike" kern="1200" dirty="0" err="1">
                          <a:solidFill>
                            <a:srgbClr val="000000"/>
                          </a:solidFill>
                          <a:effectLst/>
                          <a:latin typeface="Calibri" panose="020F0502020204030204" pitchFamily="34" charset="0"/>
                          <a:ea typeface="+mn-ea"/>
                          <a:cs typeface="+mn-cs"/>
                        </a:rPr>
                        <a:t>неэнергоэффективных</a:t>
                      </a:r>
                      <a:r>
                        <a:rPr lang="ru-RU" sz="1050" b="0" i="0" u="none" strike="noStrike" kern="1200" dirty="0">
                          <a:solidFill>
                            <a:srgbClr val="000000"/>
                          </a:solidFill>
                          <a:effectLst/>
                          <a:latin typeface="Calibri" panose="020F0502020204030204" pitchFamily="34" charset="0"/>
                          <a:ea typeface="+mn-ea"/>
                          <a:cs typeface="+mn-cs"/>
                        </a:rPr>
                        <a:t> светильников наружного освещения</a:t>
                      </a:r>
                    </a:p>
                  </a:txBody>
                  <a:tcPr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smtClean="0">
                          <a:solidFill>
                            <a:srgbClr val="000000"/>
                          </a:solidFill>
                          <a:effectLst/>
                          <a:latin typeface="Calibri" panose="020F0502020204030204" pitchFamily="34" charset="0"/>
                          <a:ea typeface="+mn-ea"/>
                          <a:cs typeface="+mn-cs"/>
                        </a:rPr>
                        <a:t>Показатель муниципальной программы </a:t>
                      </a:r>
                      <a:endParaRPr lang="ru-RU" sz="1050" b="0" i="0" u="none" strike="noStrike" kern="1200" dirty="0" smtClean="0">
                        <a:solidFill>
                          <a:srgbClr val="000000"/>
                        </a:solidFill>
                        <a:effectLst/>
                        <a:latin typeface="Calibri" panose="020F0502020204030204" pitchFamily="34" charset="0"/>
                        <a:ea typeface="+mn-ea"/>
                        <a:cs typeface="+mn-cs"/>
                      </a:endParaRPr>
                    </a:p>
                  </a:txBody>
                  <a:tcPr anchor="ctr"/>
                </a:tc>
                <a:tc>
                  <a:txBody>
                    <a:bodyPr/>
                    <a:lstStyle/>
                    <a:p>
                      <a:pPr fontAlgn="ctr"/>
                      <a:r>
                        <a:rPr lang="ru-RU" sz="1050" b="0" i="0" u="none" strike="noStrike" kern="1200" dirty="0">
                          <a:solidFill>
                            <a:srgbClr val="000000"/>
                          </a:solidFill>
                          <a:effectLst/>
                          <a:latin typeface="Calibri" panose="020F0502020204030204" pitchFamily="34" charset="0"/>
                          <a:ea typeface="+mn-ea"/>
                          <a:cs typeface="+mn-cs"/>
                        </a:rPr>
                        <a:t>Единица</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1254</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592</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0</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0</a:t>
                      </a:r>
                    </a:p>
                  </a:txBody>
                  <a:tcPr anchor="ctr"/>
                </a:tc>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0</a:t>
                      </a:r>
                    </a:p>
                  </a:txBody>
                  <a:tcPr anchor="ctr"/>
                </a:tc>
                <a:extLst>
                  <a:ext uri="{0D108BD9-81ED-4DB2-BD59-A6C34878D82A}">
                    <a16:rowId xmlns:a16="http://schemas.microsoft.com/office/drawing/2014/main" val="1605719675"/>
                  </a:ext>
                </a:extLst>
              </a:tr>
              <a:tr h="689460">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2.</a:t>
                      </a:r>
                      <a:endParaRPr lang="ru-RU" sz="1050" b="0" i="0" u="none" strike="noStrike" kern="1200" dirty="0">
                        <a:solidFill>
                          <a:srgbClr val="000000"/>
                        </a:solidFill>
                        <a:effectLst/>
                        <a:latin typeface="Calibri" panose="020F0502020204030204" pitchFamily="34" charset="0"/>
                        <a:ea typeface="+mn-ea"/>
                        <a:cs typeface="+mn-cs"/>
                      </a:endParaRPr>
                    </a:p>
                  </a:txBody>
                  <a:tcPr marL="3732" marR="3732" marT="3732" marB="0" anchor="ctr"/>
                </a:tc>
                <a:tc>
                  <a:txBody>
                    <a:bodyPr/>
                    <a:lstStyle/>
                    <a:p>
                      <a:pPr fontAlgn="ctr"/>
                      <a:r>
                        <a:rPr lang="ru-RU" sz="1050" b="0" i="0" u="none" strike="noStrike" kern="1200" dirty="0" smtClean="0">
                          <a:solidFill>
                            <a:srgbClr val="000000"/>
                          </a:solidFill>
                          <a:effectLst/>
                          <a:latin typeface="Calibri" panose="020F0502020204030204" pitchFamily="34" charset="0"/>
                          <a:ea typeface="+mn-ea"/>
                          <a:cs typeface="+mn-cs"/>
                        </a:rPr>
                        <a:t>Уровень </a:t>
                      </a:r>
                      <a:r>
                        <a:rPr lang="ru-RU" sz="1050" b="0" i="0" u="none" strike="noStrike" kern="1200" dirty="0">
                          <a:solidFill>
                            <a:srgbClr val="000000"/>
                          </a:solidFill>
                          <a:effectLst/>
                          <a:latin typeface="Calibri" panose="020F0502020204030204" pitchFamily="34" charset="0"/>
                          <a:ea typeface="+mn-ea"/>
                          <a:cs typeface="+mn-cs"/>
                        </a:rPr>
                        <a:t>освещенности территорий общественного пользования в пределах городской черты на конец года, не менее</a:t>
                      </a:r>
                    </a:p>
                  </a:txBody>
                  <a:tcPr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smtClean="0">
                          <a:solidFill>
                            <a:srgbClr val="000000"/>
                          </a:solidFill>
                          <a:effectLst/>
                          <a:latin typeface="Calibri" panose="020F0502020204030204" pitchFamily="34" charset="0"/>
                          <a:ea typeface="+mn-ea"/>
                          <a:cs typeface="+mn-cs"/>
                        </a:rPr>
                        <a:t>Показатель муниципальной программы </a:t>
                      </a:r>
                      <a:endParaRPr lang="ru-RU" sz="1050" b="0" i="0" u="none" strike="noStrike" kern="1200" dirty="0" smtClean="0">
                        <a:solidFill>
                          <a:srgbClr val="000000"/>
                        </a:solidFill>
                        <a:effectLst/>
                        <a:latin typeface="Calibri" panose="020F0502020204030204" pitchFamily="34" charset="0"/>
                        <a:ea typeface="+mn-ea"/>
                        <a:cs typeface="+mn-cs"/>
                      </a:endParaRPr>
                    </a:p>
                  </a:txBody>
                  <a:tcPr anchor="ctr"/>
                </a:tc>
                <a:tc>
                  <a:txBody>
                    <a:bodyPr/>
                    <a:lstStyle/>
                    <a:p>
                      <a:pPr fontAlgn="ctr"/>
                      <a:r>
                        <a:rPr lang="ru-RU" sz="1050" b="0" i="0" u="none" strike="noStrike" kern="1200" dirty="0">
                          <a:solidFill>
                            <a:srgbClr val="000000"/>
                          </a:solidFill>
                          <a:effectLst/>
                          <a:latin typeface="Calibri" panose="020F0502020204030204" pitchFamily="34" charset="0"/>
                          <a:ea typeface="+mn-ea"/>
                          <a:cs typeface="+mn-cs"/>
                        </a:rPr>
                        <a:t>Процент</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88,37</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88,37</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88,54</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0</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0</a:t>
                      </a:r>
                    </a:p>
                  </a:txBody>
                  <a:tcPr anchor="ctr"/>
                </a:tc>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0</a:t>
                      </a:r>
                    </a:p>
                  </a:txBody>
                  <a:tcPr anchor="ctr"/>
                </a:tc>
                <a:extLst>
                  <a:ext uri="{0D108BD9-81ED-4DB2-BD59-A6C34878D82A}">
                    <a16:rowId xmlns:a16="http://schemas.microsoft.com/office/drawing/2014/main" val="51696298"/>
                  </a:ext>
                </a:extLst>
              </a:tr>
              <a:tr h="689460">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3.</a:t>
                      </a:r>
                      <a:endParaRPr lang="ru-RU" sz="1050" b="0" i="0" u="none" strike="noStrike" kern="1200" dirty="0">
                        <a:solidFill>
                          <a:srgbClr val="000000"/>
                        </a:solidFill>
                        <a:effectLst/>
                        <a:latin typeface="Calibri" panose="020F0502020204030204" pitchFamily="34" charset="0"/>
                        <a:ea typeface="+mn-ea"/>
                        <a:cs typeface="+mn-cs"/>
                      </a:endParaRPr>
                    </a:p>
                  </a:txBody>
                  <a:tcPr marL="3732" marR="3732" marT="3732" marB="0" anchor="ctr"/>
                </a:tc>
                <a:tc>
                  <a:txBody>
                    <a:bodyPr/>
                    <a:lstStyle/>
                    <a:p>
                      <a:pPr fontAlgn="ctr"/>
                      <a:r>
                        <a:rPr lang="ru-RU" sz="1050" b="0" i="0" u="none" strike="noStrike" kern="1200" dirty="0">
                          <a:solidFill>
                            <a:srgbClr val="000000"/>
                          </a:solidFill>
                          <a:effectLst/>
                          <a:latin typeface="Calibri" panose="020F0502020204030204" pitchFamily="34" charset="0"/>
                          <a:ea typeface="+mn-ea"/>
                          <a:cs typeface="+mn-cs"/>
                        </a:rPr>
                        <a:t>Обеспечено содержание дворовых территорий и общественных пространств за счет бюджетных средств</a:t>
                      </a:r>
                    </a:p>
                  </a:txBody>
                  <a:tcPr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smtClean="0">
                          <a:solidFill>
                            <a:srgbClr val="000000"/>
                          </a:solidFill>
                          <a:effectLst/>
                          <a:latin typeface="Calibri" panose="020F0502020204030204" pitchFamily="34" charset="0"/>
                          <a:ea typeface="+mn-ea"/>
                          <a:cs typeface="+mn-cs"/>
                        </a:rPr>
                        <a:t>Показатель муниципальной программы </a:t>
                      </a:r>
                      <a:endParaRPr lang="ru-RU" sz="1050" b="0" i="0" u="none" strike="noStrike" kern="1200" dirty="0" smtClean="0">
                        <a:solidFill>
                          <a:srgbClr val="000000"/>
                        </a:solidFill>
                        <a:effectLst/>
                        <a:latin typeface="Calibri" panose="020F0502020204030204" pitchFamily="34" charset="0"/>
                        <a:ea typeface="+mn-ea"/>
                        <a:cs typeface="+mn-cs"/>
                      </a:endParaRPr>
                    </a:p>
                  </a:txBody>
                  <a:tcPr anchor="ctr"/>
                </a:tc>
                <a:tc>
                  <a:txBody>
                    <a:bodyPr/>
                    <a:lstStyle/>
                    <a:p>
                      <a:pPr fontAlgn="ctr"/>
                      <a:r>
                        <a:rPr lang="ru-RU" sz="1050" b="0" i="0" u="none" strike="noStrike" kern="1200" dirty="0">
                          <a:solidFill>
                            <a:srgbClr val="000000"/>
                          </a:solidFill>
                          <a:effectLst/>
                          <a:latin typeface="Calibri" panose="020F0502020204030204" pitchFamily="34" charset="0"/>
                          <a:ea typeface="+mn-ea"/>
                          <a:cs typeface="+mn-cs"/>
                        </a:rPr>
                        <a:t>Тысяча кв. км</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0</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0</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402,73</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0</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0</a:t>
                      </a:r>
                    </a:p>
                  </a:txBody>
                  <a:tcPr anchor="ctr"/>
                </a:tc>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0</a:t>
                      </a:r>
                    </a:p>
                  </a:txBody>
                  <a:tcPr anchor="ctr"/>
                </a:tc>
                <a:extLst>
                  <a:ext uri="{0D108BD9-81ED-4DB2-BD59-A6C34878D82A}">
                    <a16:rowId xmlns:a16="http://schemas.microsoft.com/office/drawing/2014/main" val="2606286331"/>
                  </a:ext>
                </a:extLst>
              </a:tr>
              <a:tr h="496412">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4.</a:t>
                      </a:r>
                      <a:endParaRPr lang="ru-RU" sz="1050" b="0" i="0" u="none" strike="noStrike" kern="1200" dirty="0">
                        <a:solidFill>
                          <a:srgbClr val="000000"/>
                        </a:solidFill>
                        <a:effectLst/>
                        <a:latin typeface="Calibri" panose="020F0502020204030204" pitchFamily="34" charset="0"/>
                        <a:ea typeface="+mn-ea"/>
                        <a:cs typeface="+mn-cs"/>
                      </a:endParaRPr>
                    </a:p>
                  </a:txBody>
                  <a:tcPr marL="3732" marR="3732" marT="3732" marB="0" anchor="ctr"/>
                </a:tc>
                <a:tc>
                  <a:txBody>
                    <a:bodyPr/>
                    <a:lstStyle/>
                    <a:p>
                      <a:pPr fontAlgn="ctr"/>
                      <a:r>
                        <a:rPr lang="ru-RU" sz="1050" b="0" i="0" u="none" strike="noStrike" kern="1200" dirty="0">
                          <a:solidFill>
                            <a:srgbClr val="000000"/>
                          </a:solidFill>
                          <a:effectLst/>
                          <a:latin typeface="Calibri" panose="020F0502020204030204" pitchFamily="34" charset="0"/>
                          <a:ea typeface="+mn-ea"/>
                          <a:cs typeface="+mn-cs"/>
                        </a:rPr>
                        <a:t>Количество установленных шкафов управления наружным освещением</a:t>
                      </a:r>
                    </a:p>
                  </a:txBody>
                  <a:tcPr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smtClean="0">
                          <a:solidFill>
                            <a:srgbClr val="000000"/>
                          </a:solidFill>
                          <a:effectLst/>
                          <a:latin typeface="Calibri" panose="020F0502020204030204" pitchFamily="34" charset="0"/>
                          <a:ea typeface="+mn-ea"/>
                          <a:cs typeface="+mn-cs"/>
                        </a:rPr>
                        <a:t>Показатель муниципальной программы </a:t>
                      </a:r>
                      <a:endParaRPr lang="ru-RU" sz="1050" b="0" i="0" u="none" strike="noStrike" kern="1200" dirty="0" smtClean="0">
                        <a:solidFill>
                          <a:srgbClr val="000000"/>
                        </a:solidFill>
                        <a:effectLst/>
                        <a:latin typeface="Calibri" panose="020F0502020204030204" pitchFamily="34" charset="0"/>
                        <a:ea typeface="+mn-ea"/>
                        <a:cs typeface="+mn-cs"/>
                      </a:endParaRPr>
                    </a:p>
                  </a:txBody>
                  <a:tcPr anchor="ctr"/>
                </a:tc>
                <a:tc>
                  <a:txBody>
                    <a:bodyPr/>
                    <a:lstStyle/>
                    <a:p>
                      <a:pPr fontAlgn="ctr"/>
                      <a:r>
                        <a:rPr lang="ru-RU" sz="1050" b="0" i="0" u="none" strike="noStrike" kern="1200" dirty="0">
                          <a:solidFill>
                            <a:srgbClr val="000000"/>
                          </a:solidFill>
                          <a:effectLst/>
                          <a:latin typeface="Calibri" panose="020F0502020204030204" pitchFamily="34" charset="0"/>
                          <a:ea typeface="+mn-ea"/>
                          <a:cs typeface="+mn-cs"/>
                        </a:rPr>
                        <a:t>Единица</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0</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7</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7</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0</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0</a:t>
                      </a:r>
                    </a:p>
                  </a:txBody>
                  <a:tcPr anchor="ctr"/>
                </a:tc>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0</a:t>
                      </a:r>
                    </a:p>
                  </a:txBody>
                  <a:tcPr anchor="ctr"/>
                </a:tc>
                <a:extLst>
                  <a:ext uri="{0D108BD9-81ED-4DB2-BD59-A6C34878D82A}">
                    <a16:rowId xmlns:a16="http://schemas.microsoft.com/office/drawing/2014/main" val="20921281"/>
                  </a:ext>
                </a:extLst>
              </a:tr>
              <a:tr h="496412">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5.</a:t>
                      </a:r>
                      <a:endParaRPr lang="ru-RU" sz="1050" b="0" i="0" u="none" strike="noStrike" kern="1200" dirty="0">
                        <a:solidFill>
                          <a:srgbClr val="000000"/>
                        </a:solidFill>
                        <a:effectLst/>
                        <a:latin typeface="Calibri" panose="020F0502020204030204" pitchFamily="34" charset="0"/>
                        <a:ea typeface="+mn-ea"/>
                        <a:cs typeface="+mn-cs"/>
                      </a:endParaRPr>
                    </a:p>
                  </a:txBody>
                  <a:tcPr marL="3732" marR="3732" marT="3732" marB="0" anchor="ctr"/>
                </a:tc>
                <a:tc>
                  <a:txBody>
                    <a:bodyPr/>
                    <a:lstStyle/>
                    <a:p>
                      <a:pPr fontAlgn="ctr"/>
                      <a:r>
                        <a:rPr lang="ru-RU" sz="1050" b="0" i="0" u="none" strike="noStrike" kern="1200" dirty="0">
                          <a:solidFill>
                            <a:srgbClr val="000000"/>
                          </a:solidFill>
                          <a:effectLst/>
                          <a:latin typeface="Calibri" panose="020F0502020204030204" pitchFamily="34" charset="0"/>
                          <a:ea typeface="+mn-ea"/>
                          <a:cs typeface="+mn-cs"/>
                        </a:rPr>
                        <a:t>Количество благоустроенных общественных территорий</a:t>
                      </a:r>
                    </a:p>
                  </a:txBody>
                  <a:tcPr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smtClean="0">
                          <a:solidFill>
                            <a:srgbClr val="000000"/>
                          </a:solidFill>
                          <a:effectLst/>
                          <a:latin typeface="Calibri" panose="020F0502020204030204" pitchFamily="34" charset="0"/>
                          <a:ea typeface="+mn-ea"/>
                          <a:cs typeface="+mn-cs"/>
                        </a:rPr>
                        <a:t>Показатель муниципальной программы </a:t>
                      </a:r>
                      <a:endParaRPr lang="ru-RU" sz="1050" b="0" i="0" u="none" strike="noStrike" kern="1200" dirty="0" smtClean="0">
                        <a:solidFill>
                          <a:srgbClr val="000000"/>
                        </a:solidFill>
                        <a:effectLst/>
                        <a:latin typeface="Calibri" panose="020F0502020204030204" pitchFamily="34" charset="0"/>
                        <a:ea typeface="+mn-ea"/>
                        <a:cs typeface="+mn-cs"/>
                      </a:endParaRPr>
                    </a:p>
                  </a:txBody>
                  <a:tcPr anchor="ctr"/>
                </a:tc>
                <a:tc>
                  <a:txBody>
                    <a:bodyPr/>
                    <a:lstStyle/>
                    <a:p>
                      <a:pPr fontAlgn="ctr"/>
                      <a:r>
                        <a:rPr lang="ru-RU" sz="1050" b="0" i="0" u="none" strike="noStrike" kern="1200" dirty="0">
                          <a:solidFill>
                            <a:srgbClr val="000000"/>
                          </a:solidFill>
                          <a:effectLst/>
                          <a:latin typeface="Calibri" panose="020F0502020204030204" pitchFamily="34" charset="0"/>
                          <a:ea typeface="+mn-ea"/>
                          <a:cs typeface="+mn-cs"/>
                        </a:rPr>
                        <a:t>Единица</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0</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2</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1</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2</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1</a:t>
                      </a:r>
                    </a:p>
                  </a:txBody>
                  <a:tcPr anchor="ctr"/>
                </a:tc>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0</a:t>
                      </a:r>
                    </a:p>
                  </a:txBody>
                  <a:tcPr anchor="ctr"/>
                </a:tc>
                <a:extLst>
                  <a:ext uri="{0D108BD9-81ED-4DB2-BD59-A6C34878D82A}">
                    <a16:rowId xmlns:a16="http://schemas.microsoft.com/office/drawing/2014/main" val="1821435100"/>
                  </a:ext>
                </a:extLst>
              </a:tr>
              <a:tr h="502217">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6.</a:t>
                      </a:r>
                      <a:endParaRPr lang="ru-RU" sz="1050" b="0" i="0" u="none" strike="noStrike" kern="1200" dirty="0">
                        <a:solidFill>
                          <a:srgbClr val="000000"/>
                        </a:solidFill>
                        <a:effectLst/>
                        <a:latin typeface="Calibri" panose="020F0502020204030204" pitchFamily="34" charset="0"/>
                        <a:ea typeface="+mn-ea"/>
                        <a:cs typeface="+mn-cs"/>
                      </a:endParaRPr>
                    </a:p>
                  </a:txBody>
                  <a:tcPr marL="3732" marR="3732" marT="3732" marB="0" anchor="ctr"/>
                </a:tc>
                <a:tc>
                  <a:txBody>
                    <a:bodyPr/>
                    <a:lstStyle/>
                    <a:p>
                      <a:pPr fontAlgn="ctr"/>
                      <a:r>
                        <a:rPr lang="ru-RU" sz="1050" b="0" i="0" u="none" strike="noStrike" kern="1200" dirty="0">
                          <a:solidFill>
                            <a:srgbClr val="000000"/>
                          </a:solidFill>
                          <a:effectLst/>
                          <a:latin typeface="Calibri" panose="020F0502020204030204" pitchFamily="34" charset="0"/>
                          <a:ea typeface="+mn-ea"/>
                          <a:cs typeface="+mn-cs"/>
                        </a:rPr>
                        <a:t>Замена детских игровых площадок</a:t>
                      </a:r>
                    </a:p>
                  </a:txBody>
                  <a:tcPr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smtClean="0">
                          <a:solidFill>
                            <a:srgbClr val="000000"/>
                          </a:solidFill>
                          <a:effectLst/>
                          <a:latin typeface="Calibri" panose="020F0502020204030204" pitchFamily="34" charset="0"/>
                          <a:ea typeface="+mn-ea"/>
                          <a:cs typeface="+mn-cs"/>
                        </a:rPr>
                        <a:t>Показатель муниципальной программы </a:t>
                      </a:r>
                      <a:endParaRPr lang="ru-RU" sz="1050" b="0" i="0" u="none" strike="noStrike" kern="1200" dirty="0" smtClean="0">
                        <a:solidFill>
                          <a:srgbClr val="000000"/>
                        </a:solidFill>
                        <a:effectLst/>
                        <a:latin typeface="Calibri" panose="020F0502020204030204" pitchFamily="34" charset="0"/>
                        <a:ea typeface="+mn-ea"/>
                        <a:cs typeface="+mn-cs"/>
                      </a:endParaRPr>
                    </a:p>
                  </a:txBody>
                  <a:tcPr anchor="ctr"/>
                </a:tc>
                <a:tc>
                  <a:txBody>
                    <a:bodyPr/>
                    <a:lstStyle/>
                    <a:p>
                      <a:pPr fontAlgn="ctr"/>
                      <a:r>
                        <a:rPr lang="ru-RU" sz="1050" b="0" i="0" u="none" strike="noStrike" kern="1200" dirty="0">
                          <a:solidFill>
                            <a:srgbClr val="000000"/>
                          </a:solidFill>
                          <a:effectLst/>
                          <a:latin typeface="Calibri" panose="020F0502020204030204" pitchFamily="34" charset="0"/>
                          <a:ea typeface="+mn-ea"/>
                          <a:cs typeface="+mn-cs"/>
                        </a:rPr>
                        <a:t>Единица</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0</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17</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12</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0</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0</a:t>
                      </a:r>
                    </a:p>
                  </a:txBody>
                  <a:tcPr anchor="ctr"/>
                </a:tc>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0</a:t>
                      </a:r>
                    </a:p>
                  </a:txBody>
                  <a:tcPr anchor="ctr"/>
                </a:tc>
                <a:extLst>
                  <a:ext uri="{0D108BD9-81ED-4DB2-BD59-A6C34878D82A}">
                    <a16:rowId xmlns:a16="http://schemas.microsoft.com/office/drawing/2014/main" val="1622446630"/>
                  </a:ext>
                </a:extLst>
              </a:tr>
              <a:tr h="1268607">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7.</a:t>
                      </a:r>
                      <a:endParaRPr lang="ru-RU" sz="1050" b="0" i="0" u="none" strike="noStrike" kern="1200" dirty="0">
                        <a:solidFill>
                          <a:srgbClr val="000000"/>
                        </a:solidFill>
                        <a:effectLst/>
                        <a:latin typeface="Calibri" panose="020F0502020204030204" pitchFamily="34" charset="0"/>
                        <a:ea typeface="+mn-ea"/>
                        <a:cs typeface="+mn-cs"/>
                      </a:endParaRPr>
                    </a:p>
                  </a:txBody>
                  <a:tcPr marL="3732" marR="3732" marT="3732" marB="0" anchor="ctr"/>
                </a:tc>
                <a:tc>
                  <a:txBody>
                    <a:bodyPr/>
                    <a:lstStyle/>
                    <a:p>
                      <a:pPr fontAlgn="ctr"/>
                      <a:r>
                        <a:rPr lang="ru-RU" sz="1050" b="0" i="0" u="none" strike="noStrike" kern="1200" dirty="0">
                          <a:solidFill>
                            <a:srgbClr val="000000"/>
                          </a:solidFill>
                          <a:effectLst/>
                          <a:latin typeface="Calibri" panose="020F0502020204030204" pitchFamily="34" charset="0"/>
                          <a:ea typeface="+mn-ea"/>
                          <a:cs typeface="+mn-cs"/>
                        </a:rPr>
                        <a:t>Доля граждан, принявших участие в решении вопросов развития городской среды, от общего количества граждан в возрасте от 14 лет, проживающих в муниципальных образованиях, на территориях которых реализуются проекты по созданию комфортной городской среды</a:t>
                      </a:r>
                    </a:p>
                  </a:txBody>
                  <a:tcPr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dirty="0" smtClean="0">
                          <a:solidFill>
                            <a:srgbClr val="000000"/>
                          </a:solidFill>
                          <a:effectLst/>
                          <a:latin typeface="Calibri" panose="020F0502020204030204" pitchFamily="34" charset="0"/>
                          <a:ea typeface="+mn-ea"/>
                          <a:cs typeface="+mn-cs"/>
                        </a:rPr>
                        <a:t>Показатель муниципальной программы </a:t>
                      </a:r>
                    </a:p>
                  </a:txBody>
                  <a:tcPr anchor="ctr"/>
                </a:tc>
                <a:tc>
                  <a:txBody>
                    <a:bodyPr/>
                    <a:lstStyle/>
                    <a:p>
                      <a:pPr fontAlgn="ctr"/>
                      <a:r>
                        <a:rPr lang="ru-RU" sz="1050" b="0" i="0" u="none" strike="noStrike" kern="1200" dirty="0">
                          <a:solidFill>
                            <a:srgbClr val="000000"/>
                          </a:solidFill>
                          <a:effectLst/>
                          <a:latin typeface="Calibri" panose="020F0502020204030204" pitchFamily="34" charset="0"/>
                          <a:ea typeface="+mn-ea"/>
                          <a:cs typeface="+mn-cs"/>
                        </a:rPr>
                        <a:t>Процент</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0</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0</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30</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0</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0</a:t>
                      </a:r>
                    </a:p>
                  </a:txBody>
                  <a:tcPr anchor="ctr"/>
                </a:tc>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0</a:t>
                      </a:r>
                    </a:p>
                  </a:txBody>
                  <a:tcPr anchor="ct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273675075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0E1DD2E-04DC-4BF3-8F0E-F61E1385D3F3}"/>
              </a:ext>
            </a:extLst>
          </p:cNvPr>
          <p:cNvSpPr>
            <a:spLocks noGrp="1"/>
          </p:cNvSpPr>
          <p:nvPr>
            <p:ph type="title"/>
          </p:nvPr>
        </p:nvSpPr>
        <p:spPr>
          <a:xfrm>
            <a:off x="914400" y="424651"/>
            <a:ext cx="11277600" cy="100450"/>
          </a:xfrm>
        </p:spPr>
        <p:txBody>
          <a:bodyPr>
            <a:noAutofit/>
          </a:bodyPr>
          <a:lstStyle/>
          <a:p>
            <a:pPr algn="ctr"/>
            <a:r>
              <a:rPr lang="ru-RU" sz="2000" dirty="0">
                <a:latin typeface="Century Gothic" panose="020B0502020202020204" pitchFamily="34" charset="0"/>
              </a:rPr>
              <a:t>Информация о расходах бюджета с учетом интересов целевых групп пользователей</a:t>
            </a:r>
            <a:br>
              <a:rPr lang="ru-RU" sz="2000" dirty="0">
                <a:latin typeface="Century Gothic" panose="020B0502020202020204" pitchFamily="34" charset="0"/>
              </a:rPr>
            </a:br>
            <a:endParaRPr lang="ru-RU" sz="2000" dirty="0">
              <a:latin typeface="Century Gothic" panose="020B0502020202020204" pitchFamily="34" charset="0"/>
            </a:endParaRPr>
          </a:p>
        </p:txBody>
      </p:sp>
      <p:sp>
        <p:nvSpPr>
          <p:cNvPr id="4" name="Номер слайда 3">
            <a:extLst>
              <a:ext uri="{FF2B5EF4-FFF2-40B4-BE49-F238E27FC236}">
                <a16:creationId xmlns:a16="http://schemas.microsoft.com/office/drawing/2014/main" id="{E2FAA489-1CE0-4C0C-9A6C-7C729AC97B1F}"/>
              </a:ext>
            </a:extLst>
          </p:cNvPr>
          <p:cNvSpPr>
            <a:spLocks noGrp="1"/>
          </p:cNvSpPr>
          <p:nvPr>
            <p:ph type="sldNum" sz="quarter" idx="12"/>
          </p:nvPr>
        </p:nvSpPr>
        <p:spPr>
          <a:xfrm>
            <a:off x="9448800" y="6492875"/>
            <a:ext cx="2743200" cy="365125"/>
          </a:xfrm>
        </p:spPr>
        <p:txBody>
          <a:bodyPr/>
          <a:lstStyle/>
          <a:p>
            <a:fld id="{E4EB6E89-BA87-4003-BD23-6BDF40F3EBED}" type="slidenum">
              <a:rPr lang="ru-RU" smtClean="0"/>
              <a:pPr/>
              <a:t>69</a:t>
            </a:fld>
            <a:endParaRPr lang="ru-RU" dirty="0"/>
          </a:p>
        </p:txBody>
      </p:sp>
      <p:graphicFrame>
        <p:nvGraphicFramePr>
          <p:cNvPr id="5" name="Объект 4">
            <a:extLst>
              <a:ext uri="{FF2B5EF4-FFF2-40B4-BE49-F238E27FC236}">
                <a16:creationId xmlns:a16="http://schemas.microsoft.com/office/drawing/2014/main" id="{ED4622CF-814C-486A-A552-AFC5897A3757}"/>
              </a:ext>
            </a:extLst>
          </p:cNvPr>
          <p:cNvGraphicFramePr>
            <a:graphicFrameLocks/>
          </p:cNvGraphicFramePr>
          <p:nvPr>
            <p:extLst>
              <p:ext uri="{D42A27DB-BD31-4B8C-83A1-F6EECF244321}">
                <p14:modId xmlns:p14="http://schemas.microsoft.com/office/powerpoint/2010/main" val="1073672287"/>
              </p:ext>
            </p:extLst>
          </p:nvPr>
        </p:nvGraphicFramePr>
        <p:xfrm>
          <a:off x="534155" y="789776"/>
          <a:ext cx="11411008" cy="5697729"/>
        </p:xfrm>
        <a:graphic>
          <a:graphicData uri="http://schemas.openxmlformats.org/drawingml/2006/table">
            <a:tbl>
              <a:tblPr>
                <a:tableStyleId>{8A107856-5554-42FB-B03E-39F5DBC370BA}</a:tableStyleId>
              </a:tblPr>
              <a:tblGrid>
                <a:gridCol w="247578">
                  <a:extLst>
                    <a:ext uri="{9D8B030D-6E8A-4147-A177-3AD203B41FA5}">
                      <a16:colId xmlns:a16="http://schemas.microsoft.com/office/drawing/2014/main" val="3173738563"/>
                    </a:ext>
                  </a:extLst>
                </a:gridCol>
                <a:gridCol w="2844757">
                  <a:extLst>
                    <a:ext uri="{9D8B030D-6E8A-4147-A177-3AD203B41FA5}">
                      <a16:colId xmlns:a16="http://schemas.microsoft.com/office/drawing/2014/main" val="1175069003"/>
                    </a:ext>
                  </a:extLst>
                </a:gridCol>
                <a:gridCol w="1190861">
                  <a:extLst>
                    <a:ext uri="{9D8B030D-6E8A-4147-A177-3AD203B41FA5}">
                      <a16:colId xmlns:a16="http://schemas.microsoft.com/office/drawing/2014/main" val="2359325872"/>
                    </a:ext>
                  </a:extLst>
                </a:gridCol>
                <a:gridCol w="739832">
                  <a:extLst>
                    <a:ext uri="{9D8B030D-6E8A-4147-A177-3AD203B41FA5}">
                      <a16:colId xmlns:a16="http://schemas.microsoft.com/office/drawing/2014/main" val="3513692141"/>
                    </a:ext>
                  </a:extLst>
                </a:gridCol>
                <a:gridCol w="4214553">
                  <a:extLst>
                    <a:ext uri="{9D8B030D-6E8A-4147-A177-3AD203B41FA5}">
                      <a16:colId xmlns:a16="http://schemas.microsoft.com/office/drawing/2014/main" val="2406719285"/>
                    </a:ext>
                  </a:extLst>
                </a:gridCol>
                <a:gridCol w="706582">
                  <a:extLst>
                    <a:ext uri="{9D8B030D-6E8A-4147-A177-3AD203B41FA5}">
                      <a16:colId xmlns:a16="http://schemas.microsoft.com/office/drawing/2014/main" val="154824804"/>
                    </a:ext>
                  </a:extLst>
                </a:gridCol>
                <a:gridCol w="748145">
                  <a:extLst>
                    <a:ext uri="{9D8B030D-6E8A-4147-A177-3AD203B41FA5}">
                      <a16:colId xmlns:a16="http://schemas.microsoft.com/office/drawing/2014/main" val="1561384155"/>
                    </a:ext>
                  </a:extLst>
                </a:gridCol>
                <a:gridCol w="718700">
                  <a:extLst>
                    <a:ext uri="{9D8B030D-6E8A-4147-A177-3AD203B41FA5}">
                      <a16:colId xmlns:a16="http://schemas.microsoft.com/office/drawing/2014/main" val="3694796067"/>
                    </a:ext>
                  </a:extLst>
                </a:gridCol>
              </a:tblGrid>
              <a:tr h="467163">
                <a:tc>
                  <a:txBody>
                    <a:bodyPr/>
                    <a:lstStyle/>
                    <a:p>
                      <a:pPr algn="ctr" fontAlgn="b"/>
                      <a:r>
                        <a:rPr lang="ru-RU" sz="1000" b="1" u="none" strike="noStrike" dirty="0">
                          <a:solidFill>
                            <a:schemeClr val="tx1"/>
                          </a:solidFill>
                          <a:effectLst/>
                          <a:latin typeface="+mn-lt"/>
                        </a:rPr>
                        <a:t>№</a:t>
                      </a:r>
                      <a:endParaRPr lang="ru-RU" sz="1000" b="1" i="0" u="none" strike="noStrike" dirty="0">
                        <a:solidFill>
                          <a:schemeClr val="tx1"/>
                        </a:solidFill>
                        <a:effectLst/>
                        <a:latin typeface="+mn-lt"/>
                      </a:endParaRPr>
                    </a:p>
                  </a:txBody>
                  <a:tcPr marL="2378" marR="2378" marT="2378" marB="0" anchor="ctr"/>
                </a:tc>
                <a:tc>
                  <a:txBody>
                    <a:bodyPr/>
                    <a:lstStyle/>
                    <a:p>
                      <a:pPr algn="ctr" fontAlgn="b"/>
                      <a:r>
                        <a:rPr lang="ru-RU" sz="1000" b="1" u="none" strike="noStrike" dirty="0">
                          <a:solidFill>
                            <a:schemeClr val="tx1"/>
                          </a:solidFill>
                          <a:effectLst/>
                          <a:latin typeface="+mn-lt"/>
                        </a:rPr>
                        <a:t>Наименование мер социальной поддержки</a:t>
                      </a:r>
                      <a:endParaRPr lang="ru-RU" sz="1000" b="1" i="0" u="none" strike="noStrike" dirty="0">
                        <a:solidFill>
                          <a:schemeClr val="tx1"/>
                        </a:solidFill>
                        <a:effectLst/>
                        <a:latin typeface="+mn-lt"/>
                      </a:endParaRP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ru-RU" sz="1000" b="1" i="0" u="none" strike="noStrike" dirty="0">
                        <a:solidFill>
                          <a:schemeClr val="tx1"/>
                        </a:solidFill>
                        <a:effectLst/>
                        <a:latin typeface="+mn-lt"/>
                      </a:endParaRPr>
                    </a:p>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dirty="0">
                          <a:solidFill>
                            <a:schemeClr val="tx1"/>
                          </a:solidFill>
                          <a:effectLst/>
                          <a:latin typeface="+mn-lt"/>
                        </a:rPr>
                        <a:t>Ц</a:t>
                      </a:r>
                      <a:r>
                        <a:rPr lang="ru-RU" sz="1000" b="1" i="0" u="none" strike="noStrike" dirty="0">
                          <a:solidFill>
                            <a:schemeClr val="tx1"/>
                          </a:solidFill>
                          <a:effectLst/>
                          <a:latin typeface="+mn-lt"/>
                        </a:rPr>
                        <a:t>е</a:t>
                      </a:r>
                      <a:r>
                        <a:rPr lang="en-US" sz="1000" b="1" i="0" u="none" strike="noStrike" dirty="0">
                          <a:solidFill>
                            <a:schemeClr val="tx1"/>
                          </a:solidFill>
                          <a:effectLst/>
                          <a:latin typeface="+mn-lt"/>
                        </a:rPr>
                        <a:t>л</a:t>
                      </a:r>
                      <a:r>
                        <a:rPr lang="ru-RU" sz="1000" b="1" i="0" u="none" strike="noStrike" dirty="0">
                          <a:solidFill>
                            <a:schemeClr val="tx1"/>
                          </a:solidFill>
                          <a:effectLst/>
                          <a:latin typeface="+mn-lt"/>
                        </a:rPr>
                        <a:t>е</a:t>
                      </a:r>
                      <a:r>
                        <a:rPr lang="en-US" sz="1000" b="1" i="0" u="none" strike="noStrike" dirty="0">
                          <a:solidFill>
                            <a:schemeClr val="tx1"/>
                          </a:solidFill>
                          <a:effectLst/>
                          <a:latin typeface="+mn-lt"/>
                        </a:rPr>
                        <a:t>в</a:t>
                      </a:r>
                      <a:r>
                        <a:rPr lang="ru-RU" sz="1000" b="1" i="0" u="none" strike="noStrike" dirty="0">
                          <a:solidFill>
                            <a:schemeClr val="tx1"/>
                          </a:solidFill>
                          <a:effectLst/>
                          <a:latin typeface="+mn-lt"/>
                        </a:rPr>
                        <a:t>а</a:t>
                      </a:r>
                      <a:r>
                        <a:rPr lang="en-US" sz="1000" b="1" i="0" u="none" strike="noStrike" dirty="0">
                          <a:solidFill>
                            <a:schemeClr val="tx1"/>
                          </a:solidFill>
                          <a:effectLst/>
                          <a:latin typeface="+mn-lt"/>
                        </a:rPr>
                        <a:t>я </a:t>
                      </a:r>
                      <a:r>
                        <a:rPr lang="ru-RU" sz="1000" b="1" i="0" u="none" strike="noStrike" dirty="0">
                          <a:solidFill>
                            <a:schemeClr val="tx1"/>
                          </a:solidFill>
                          <a:effectLst/>
                          <a:latin typeface="+mn-lt"/>
                        </a:rPr>
                        <a:t>г</a:t>
                      </a:r>
                      <a:r>
                        <a:rPr lang="en-US" sz="1000" b="1" i="0" u="none" strike="noStrike" dirty="0">
                          <a:solidFill>
                            <a:schemeClr val="tx1"/>
                          </a:solidFill>
                          <a:effectLst/>
                          <a:latin typeface="+mn-lt"/>
                        </a:rPr>
                        <a:t>р</a:t>
                      </a:r>
                      <a:r>
                        <a:rPr lang="ru-RU" sz="1000" b="1" i="0" u="none" strike="noStrike" dirty="0">
                          <a:solidFill>
                            <a:schemeClr val="tx1"/>
                          </a:solidFill>
                          <a:effectLst/>
                          <a:latin typeface="+mn-lt"/>
                        </a:rPr>
                        <a:t>у</a:t>
                      </a:r>
                      <a:r>
                        <a:rPr lang="en-US" sz="1000" b="1" i="0" u="none" strike="noStrike" dirty="0">
                          <a:solidFill>
                            <a:schemeClr val="tx1"/>
                          </a:solidFill>
                          <a:effectLst/>
                          <a:latin typeface="+mn-lt"/>
                        </a:rPr>
                        <a:t>п</a:t>
                      </a:r>
                      <a:r>
                        <a:rPr lang="ru-RU" sz="1000" b="1" i="0" u="none" strike="noStrike" dirty="0">
                          <a:solidFill>
                            <a:schemeClr val="tx1"/>
                          </a:solidFill>
                          <a:effectLst/>
                          <a:latin typeface="+mn-lt"/>
                        </a:rPr>
                        <a:t>п</a:t>
                      </a:r>
                      <a:r>
                        <a:rPr lang="en-US" sz="1000" b="1" i="0" u="none" strike="noStrike" dirty="0">
                          <a:solidFill>
                            <a:schemeClr val="tx1"/>
                          </a:solidFill>
                          <a:effectLst/>
                          <a:latin typeface="+mn-lt"/>
                        </a:rPr>
                        <a:t>а</a:t>
                      </a:r>
                      <a:endParaRPr lang="ru-RU" sz="1000" b="1" i="0" u="none" strike="noStrike" dirty="0">
                        <a:solidFill>
                          <a:schemeClr val="tx1"/>
                        </a:solidFill>
                        <a:effectLst/>
                        <a:latin typeface="+mn-lt"/>
                      </a:endParaRPr>
                    </a:p>
                    <a:p>
                      <a:pPr algn="ctr" fontAlgn="b"/>
                      <a:endParaRPr lang="ru-RU" sz="1000" b="1" i="0" u="none" strike="noStrike" dirty="0">
                        <a:solidFill>
                          <a:schemeClr val="tx1"/>
                        </a:solidFill>
                        <a:effectLst/>
                        <a:latin typeface="+mn-lt"/>
                      </a:endParaRPr>
                    </a:p>
                  </a:txBody>
                  <a:tcPr marL="2378" marR="2378" marT="2378" marB="0" anchor="ctr"/>
                </a:tc>
                <a:tc>
                  <a:txBody>
                    <a:bodyPr/>
                    <a:lstStyle/>
                    <a:p>
                      <a:pPr algn="ctr" fontAlgn="b"/>
                      <a:r>
                        <a:rPr lang="ru-RU" sz="1000" b="1" i="0" u="none" strike="noStrike" dirty="0">
                          <a:solidFill>
                            <a:schemeClr val="tx1"/>
                          </a:solidFill>
                          <a:effectLst/>
                          <a:latin typeface="+mn-lt"/>
                        </a:rPr>
                        <a:t>Численность представителей целевой группы (чел.)</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ru-RU" sz="1000" b="1" i="0" u="none" strike="noStrike" dirty="0">
                        <a:solidFill>
                          <a:schemeClr val="tx1"/>
                        </a:solidFill>
                        <a:effectLst/>
                        <a:latin typeface="+mn-lt"/>
                      </a:endParaRPr>
                    </a:p>
                    <a:p>
                      <a:pPr marL="0" marR="0" lvl="0" indent="0" algn="ctr" defTabSz="914400" rtl="0" eaLnBrk="1" fontAlgn="b" latinLnBrk="0" hangingPunct="1">
                        <a:lnSpc>
                          <a:spcPct val="100000"/>
                        </a:lnSpc>
                        <a:spcBef>
                          <a:spcPts val="0"/>
                        </a:spcBef>
                        <a:spcAft>
                          <a:spcPts val="0"/>
                        </a:spcAft>
                        <a:buClrTx/>
                        <a:buSzTx/>
                        <a:buFontTx/>
                        <a:buNone/>
                        <a:tabLst/>
                        <a:defRPr/>
                      </a:pPr>
                      <a:r>
                        <a:rPr lang="ru-RU" sz="1000" b="1" i="0" u="none" strike="noStrike" dirty="0">
                          <a:solidFill>
                            <a:schemeClr val="tx1"/>
                          </a:solidFill>
                          <a:effectLst/>
                          <a:latin typeface="+mn-lt"/>
                        </a:rPr>
                        <a:t>Нормативный правовой акт</a:t>
                      </a:r>
                    </a:p>
                    <a:p>
                      <a:pPr algn="ctr" fontAlgn="b"/>
                      <a:endParaRPr lang="ru-RU" sz="1000" b="1" i="0" u="none" strike="noStrike" dirty="0">
                        <a:solidFill>
                          <a:schemeClr val="tx1"/>
                        </a:solidFill>
                        <a:effectLst/>
                        <a:latin typeface="+mn-lt"/>
                      </a:endParaRPr>
                    </a:p>
                  </a:txBody>
                  <a:tcPr marL="2378" marR="2378" marT="2378" marB="0" anchor="ctr"/>
                </a:tc>
                <a:tc>
                  <a:txBody>
                    <a:bodyPr/>
                    <a:lstStyle/>
                    <a:p>
                      <a:pPr marL="0" algn="ctr" defTabSz="914400" rtl="0" eaLnBrk="1" fontAlgn="b" latinLnBrk="0" hangingPunct="1"/>
                      <a:r>
                        <a:rPr lang="ru-RU" sz="1000" b="1" u="none" strike="noStrike" kern="1200" dirty="0">
                          <a:solidFill>
                            <a:schemeClr val="tx1"/>
                          </a:solidFill>
                          <a:effectLst/>
                          <a:latin typeface="+mn-lt"/>
                          <a:ea typeface="+mn-ea"/>
                          <a:cs typeface="+mn-cs"/>
                        </a:rPr>
                        <a:t>Плановые значения на </a:t>
                      </a:r>
                      <a:r>
                        <a:rPr lang="ru-RU" sz="1000" b="1" u="none" strike="noStrike" kern="1200" dirty="0" smtClean="0">
                          <a:solidFill>
                            <a:schemeClr val="tx1"/>
                          </a:solidFill>
                          <a:effectLst/>
                          <a:latin typeface="+mn-lt"/>
                          <a:ea typeface="+mn-ea"/>
                          <a:cs typeface="+mn-cs"/>
                        </a:rPr>
                        <a:t>2025 </a:t>
                      </a:r>
                      <a:r>
                        <a:rPr lang="ru-RU" sz="1000" b="1" u="none" strike="noStrike" kern="1200" dirty="0">
                          <a:solidFill>
                            <a:schemeClr val="tx1"/>
                          </a:solidFill>
                          <a:effectLst/>
                          <a:latin typeface="+mn-lt"/>
                          <a:ea typeface="+mn-ea"/>
                          <a:cs typeface="+mn-cs"/>
                        </a:rPr>
                        <a:t>год (</a:t>
                      </a:r>
                      <a:r>
                        <a:rPr lang="ru-RU" sz="1000" b="1" u="none" strike="noStrike" kern="1200" dirty="0" err="1">
                          <a:solidFill>
                            <a:schemeClr val="tx1"/>
                          </a:solidFill>
                          <a:effectLst/>
                          <a:latin typeface="+mn-lt"/>
                          <a:ea typeface="+mn-ea"/>
                          <a:cs typeface="+mn-cs"/>
                        </a:rPr>
                        <a:t>тыс.руб</a:t>
                      </a:r>
                      <a:r>
                        <a:rPr lang="ru-RU" sz="1000" b="1" u="none" strike="noStrike" kern="1200" dirty="0">
                          <a:solidFill>
                            <a:schemeClr val="tx1"/>
                          </a:solidFill>
                          <a:effectLst/>
                          <a:latin typeface="+mn-lt"/>
                          <a:ea typeface="+mn-ea"/>
                          <a:cs typeface="+mn-cs"/>
                        </a:rPr>
                        <a:t>.)</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1" u="none" strike="noStrike" kern="1200" noProof="0" dirty="0">
                          <a:solidFill>
                            <a:schemeClr val="tx1"/>
                          </a:solidFill>
                          <a:effectLst/>
                          <a:latin typeface="+mn-lt"/>
                          <a:ea typeface="+mn-ea"/>
                          <a:cs typeface="+mn-cs"/>
                        </a:rPr>
                        <a:t>Плановые значения на </a:t>
                      </a:r>
                    </a:p>
                    <a:p>
                      <a:pPr marL="0" marR="0" lvl="0" indent="0" algn="ctr" defTabSz="914400" rtl="0" eaLnBrk="1" fontAlgn="b" latinLnBrk="0" hangingPunct="1">
                        <a:lnSpc>
                          <a:spcPct val="100000"/>
                        </a:lnSpc>
                        <a:spcBef>
                          <a:spcPts val="0"/>
                        </a:spcBef>
                        <a:spcAft>
                          <a:spcPts val="0"/>
                        </a:spcAft>
                        <a:buClrTx/>
                        <a:buSzTx/>
                        <a:buFontTx/>
                        <a:buNone/>
                        <a:tabLst/>
                        <a:defRPr/>
                      </a:pPr>
                      <a:r>
                        <a:rPr lang="ru-RU" sz="1000" b="1" u="none" strike="noStrike" kern="1200" noProof="0" dirty="0" smtClean="0">
                          <a:solidFill>
                            <a:schemeClr val="tx1"/>
                          </a:solidFill>
                          <a:effectLst/>
                          <a:latin typeface="+mn-lt"/>
                          <a:ea typeface="+mn-ea"/>
                          <a:cs typeface="+mn-cs"/>
                        </a:rPr>
                        <a:t>2026 год </a:t>
                      </a:r>
                      <a:r>
                        <a:rPr lang="ru-RU" sz="1000" b="1" u="none" strike="noStrike" kern="1200" noProof="0" dirty="0">
                          <a:solidFill>
                            <a:schemeClr val="tx1"/>
                          </a:solidFill>
                          <a:effectLst/>
                          <a:latin typeface="+mn-lt"/>
                          <a:ea typeface="+mn-ea"/>
                          <a:cs typeface="+mn-cs"/>
                        </a:rPr>
                        <a:t>(</a:t>
                      </a:r>
                      <a:r>
                        <a:rPr lang="ru-RU" sz="1000" b="1" u="none" strike="noStrike" kern="1200" noProof="0" dirty="0" err="1">
                          <a:solidFill>
                            <a:schemeClr val="tx1"/>
                          </a:solidFill>
                          <a:effectLst/>
                          <a:latin typeface="+mn-lt"/>
                          <a:ea typeface="+mn-ea"/>
                          <a:cs typeface="+mn-cs"/>
                        </a:rPr>
                        <a:t>тыс.руб</a:t>
                      </a:r>
                      <a:r>
                        <a:rPr lang="ru-RU" sz="1000" b="1" u="none" strike="noStrike" kern="1200" noProof="0" dirty="0">
                          <a:solidFill>
                            <a:schemeClr val="tx1"/>
                          </a:solidFill>
                          <a:effectLst/>
                          <a:latin typeface="+mn-lt"/>
                          <a:ea typeface="+mn-ea"/>
                          <a:cs typeface="+mn-cs"/>
                        </a:rPr>
                        <a:t>.)</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1" u="none" strike="noStrike" kern="1200" noProof="0" dirty="0">
                          <a:solidFill>
                            <a:schemeClr val="tx1"/>
                          </a:solidFill>
                          <a:effectLst/>
                          <a:latin typeface="+mn-lt"/>
                          <a:ea typeface="+mn-ea"/>
                          <a:cs typeface="+mn-cs"/>
                        </a:rPr>
                        <a:t>Плановые значения на </a:t>
                      </a:r>
                    </a:p>
                    <a:p>
                      <a:pPr marL="0" marR="0" lvl="0" indent="0" algn="ctr" defTabSz="914400" rtl="0" eaLnBrk="1" fontAlgn="b" latinLnBrk="0" hangingPunct="1">
                        <a:lnSpc>
                          <a:spcPct val="100000"/>
                        </a:lnSpc>
                        <a:spcBef>
                          <a:spcPts val="0"/>
                        </a:spcBef>
                        <a:spcAft>
                          <a:spcPts val="0"/>
                        </a:spcAft>
                        <a:buClrTx/>
                        <a:buSzTx/>
                        <a:buFontTx/>
                        <a:buNone/>
                        <a:tabLst/>
                        <a:defRPr/>
                      </a:pPr>
                      <a:r>
                        <a:rPr lang="ru-RU" sz="1000" b="1" u="none" strike="noStrike" kern="1200" noProof="0" dirty="0" smtClean="0">
                          <a:solidFill>
                            <a:schemeClr val="tx1"/>
                          </a:solidFill>
                          <a:effectLst/>
                          <a:latin typeface="+mn-lt"/>
                          <a:ea typeface="+mn-ea"/>
                          <a:cs typeface="+mn-cs"/>
                        </a:rPr>
                        <a:t>2027 </a:t>
                      </a:r>
                      <a:r>
                        <a:rPr lang="ru-RU" sz="1000" b="1" u="none" strike="noStrike" kern="1200" noProof="0" dirty="0">
                          <a:solidFill>
                            <a:schemeClr val="tx1"/>
                          </a:solidFill>
                          <a:effectLst/>
                          <a:latin typeface="+mn-lt"/>
                          <a:ea typeface="+mn-ea"/>
                          <a:cs typeface="+mn-cs"/>
                        </a:rPr>
                        <a:t>год (</a:t>
                      </a:r>
                      <a:r>
                        <a:rPr lang="ru-RU" sz="1000" b="1" u="none" strike="noStrike" kern="1200" noProof="0" dirty="0" err="1">
                          <a:solidFill>
                            <a:schemeClr val="tx1"/>
                          </a:solidFill>
                          <a:effectLst/>
                          <a:latin typeface="+mn-lt"/>
                          <a:ea typeface="+mn-ea"/>
                          <a:cs typeface="+mn-cs"/>
                        </a:rPr>
                        <a:t>тыс.руб</a:t>
                      </a:r>
                      <a:r>
                        <a:rPr lang="ru-RU" sz="1000" b="1" u="none" strike="noStrike" kern="1200" noProof="0" dirty="0">
                          <a:solidFill>
                            <a:schemeClr val="tx1"/>
                          </a:solidFill>
                          <a:effectLst/>
                          <a:latin typeface="+mn-lt"/>
                          <a:ea typeface="+mn-ea"/>
                          <a:cs typeface="+mn-cs"/>
                        </a:rPr>
                        <a:t>.)</a:t>
                      </a:r>
                    </a:p>
                  </a:txBody>
                  <a:tcPr marL="2378" marR="2378" marT="2378" marB="0" anchor="ctr"/>
                </a:tc>
                <a:extLst>
                  <a:ext uri="{0D108BD9-81ED-4DB2-BD59-A6C34878D82A}">
                    <a16:rowId xmlns:a16="http://schemas.microsoft.com/office/drawing/2014/main" val="1699384114"/>
                  </a:ext>
                </a:extLst>
              </a:tr>
              <a:tr h="1416261">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a:t>
                      </a:r>
                    </a:p>
                  </a:txBody>
                  <a:tcPr marL="2378" marR="2378" marT="2378" marB="0" anchor="ctr"/>
                </a:tc>
                <a:tc>
                  <a:txBody>
                    <a:bodyPr/>
                    <a:lstStyle/>
                    <a:p>
                      <a:pPr algn="l" fontAlgn="t"/>
                      <a:r>
                        <a:rPr lang="ru-RU" sz="1000" u="none" strike="noStrike" kern="1200" dirty="0">
                          <a:solidFill>
                            <a:schemeClr val="tx1"/>
                          </a:solidFill>
                          <a:effectLst/>
                          <a:latin typeface="+mn-lt"/>
                          <a:ea typeface="+mn-ea"/>
                          <a:cs typeface="+mn-cs"/>
                        </a:rPr>
                        <a:t>Мероприятие, посвященное Дню знаний для детей из многодетных, неполных, малоимущих семей, семей, оказавшихся в трудной жизненной ситуации</a:t>
                      </a:r>
                    </a:p>
                  </a:txBody>
                  <a:tcPr marL="2378" marR="2378" marT="2378" marB="0" anchor="ct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ru-RU" sz="1000" u="none" strike="noStrike" kern="1200" dirty="0">
                          <a:solidFill>
                            <a:schemeClr val="tx1"/>
                          </a:solidFill>
                          <a:effectLst/>
                          <a:latin typeface="+mn-lt"/>
                          <a:ea typeface="+mn-ea"/>
                          <a:cs typeface="+mn-cs"/>
                        </a:rPr>
                        <a:t>Дети из многодетных малообеспеченных семей, семей участников СВО</a:t>
                      </a:r>
                    </a:p>
                  </a:txBody>
                  <a:tcPr marL="2378" marR="2378" marT="2378" marB="0" anchor="ctr"/>
                </a:tc>
                <a:tc>
                  <a:txBody>
                    <a:bodyPr/>
                    <a:lstStyle/>
                    <a:p>
                      <a:pPr algn="ctr" fontAlgn="t"/>
                      <a:r>
                        <a:rPr lang="ru-RU" sz="1000" u="none" strike="noStrike" kern="1200" dirty="0">
                          <a:solidFill>
                            <a:schemeClr val="tx1"/>
                          </a:solidFill>
                          <a:effectLst/>
                          <a:latin typeface="+mn-lt"/>
                          <a:ea typeface="+mn-ea"/>
                          <a:cs typeface="+mn-cs"/>
                        </a:rPr>
                        <a:t>270</a:t>
                      </a:r>
                    </a:p>
                  </a:txBody>
                  <a:tcPr marL="2378" marR="2378" marT="2378" marB="0" anchor="ct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ru-RU" sz="1000" b="0" i="0" u="none" strike="noStrike" dirty="0">
                          <a:solidFill>
                            <a:schemeClr val="tx1"/>
                          </a:solidFill>
                          <a:effectLst/>
                          <a:latin typeface="+mn-lt"/>
                        </a:rPr>
                        <a:t>Постановление администрации городского округа Долгопрудный от 30.12.2022 № 867-ПА/н «Об утверждении муниципальной</a:t>
                      </a:r>
                    </a:p>
                    <a:p>
                      <a:pPr marL="0" marR="0" lvl="0" indent="0" algn="ctr" defTabSz="914400" rtl="0" eaLnBrk="1" fontAlgn="t" latinLnBrk="0" hangingPunct="1">
                        <a:lnSpc>
                          <a:spcPct val="100000"/>
                        </a:lnSpc>
                        <a:spcBef>
                          <a:spcPts val="0"/>
                        </a:spcBef>
                        <a:spcAft>
                          <a:spcPts val="0"/>
                        </a:spcAft>
                        <a:buClrTx/>
                        <a:buSzTx/>
                        <a:buFontTx/>
                        <a:buNone/>
                        <a:tabLst/>
                        <a:defRPr/>
                      </a:pPr>
                      <a:r>
                        <a:rPr lang="ru-RU" sz="1000" b="0" i="0" u="none" strike="noStrike" dirty="0">
                          <a:solidFill>
                            <a:schemeClr val="tx1"/>
                          </a:solidFill>
                          <a:effectLst/>
                          <a:latin typeface="+mn-lt"/>
                        </a:rPr>
                        <a:t>программы городского округа Долгопрудный </a:t>
                      </a:r>
                    </a:p>
                    <a:p>
                      <a:pPr marL="0" marR="0" lvl="0" indent="0" algn="ctr" defTabSz="914400" rtl="0" eaLnBrk="1" fontAlgn="t" latinLnBrk="0" hangingPunct="1">
                        <a:lnSpc>
                          <a:spcPct val="100000"/>
                        </a:lnSpc>
                        <a:spcBef>
                          <a:spcPts val="0"/>
                        </a:spcBef>
                        <a:spcAft>
                          <a:spcPts val="0"/>
                        </a:spcAft>
                        <a:buClrTx/>
                        <a:buSzTx/>
                        <a:buFontTx/>
                        <a:buNone/>
                        <a:tabLst/>
                        <a:defRPr/>
                      </a:pPr>
                      <a:r>
                        <a:rPr lang="ru-RU" sz="1000" b="0" i="0" u="none" strike="noStrike" dirty="0">
                          <a:solidFill>
                            <a:schemeClr val="tx1"/>
                          </a:solidFill>
                          <a:effectLst/>
                          <a:latin typeface="+mn-lt"/>
                        </a:rPr>
                        <a:t>«Социальная защита населения» на 2023- 2027 годы»</a:t>
                      </a:r>
                    </a:p>
                  </a:txBody>
                  <a:tcPr marL="2378" marR="2378" marT="2378" marB="0" anchor="ctr"/>
                </a:tc>
                <a:tc>
                  <a:txBody>
                    <a:bodyPr/>
                    <a:lstStyle/>
                    <a:p>
                      <a:pPr algn="ctr" fontAlgn="ctr"/>
                      <a:r>
                        <a:rPr lang="ru-RU" sz="1000" b="0" i="0" u="none" strike="noStrike" dirty="0">
                          <a:solidFill>
                            <a:schemeClr val="tx1"/>
                          </a:solidFill>
                          <a:effectLst/>
                          <a:latin typeface="+mn-lt"/>
                        </a:rPr>
                        <a:t>350,00</a:t>
                      </a:r>
                    </a:p>
                  </a:txBody>
                  <a:tcPr marL="8313" marR="8313" marT="8313" marB="0" anchor="ctr"/>
                </a:tc>
                <a:tc>
                  <a:txBody>
                    <a:bodyPr/>
                    <a:lstStyle/>
                    <a:p>
                      <a:pPr algn="ctr" fontAlgn="ctr"/>
                      <a:r>
                        <a:rPr lang="ru-RU" sz="1000" b="0" i="0" u="none" strike="noStrike" dirty="0">
                          <a:solidFill>
                            <a:schemeClr val="tx1"/>
                          </a:solidFill>
                          <a:effectLst/>
                          <a:latin typeface="+mn-lt"/>
                        </a:rPr>
                        <a:t>350,00</a:t>
                      </a:r>
                    </a:p>
                  </a:txBody>
                  <a:tcPr marL="8313" marR="8313" marT="8313" marB="0" anchor="ctr"/>
                </a:tc>
                <a:tc>
                  <a:txBody>
                    <a:bodyPr/>
                    <a:lstStyle/>
                    <a:p>
                      <a:pPr algn="ctr" fontAlgn="ctr"/>
                      <a:r>
                        <a:rPr lang="ru-RU" sz="1000" b="0" i="0" u="none" strike="noStrike" dirty="0">
                          <a:solidFill>
                            <a:schemeClr val="tx1"/>
                          </a:solidFill>
                          <a:effectLst/>
                          <a:latin typeface="+mn-lt"/>
                        </a:rPr>
                        <a:t>350,00</a:t>
                      </a:r>
                    </a:p>
                  </a:txBody>
                  <a:tcPr marL="8313" marR="8313" marT="8313" marB="0" anchor="ctr"/>
                </a:tc>
                <a:extLst>
                  <a:ext uri="{0D108BD9-81ED-4DB2-BD59-A6C34878D82A}">
                    <a16:rowId xmlns:a16="http://schemas.microsoft.com/office/drawing/2014/main" val="318347590"/>
                  </a:ext>
                </a:extLst>
              </a:tr>
              <a:tr h="444967">
                <a:tc>
                  <a:txBody>
                    <a:bodyPr/>
                    <a:lstStyle/>
                    <a:p>
                      <a:pPr algn="ctr" fontAlgn="b"/>
                      <a:r>
                        <a:rPr lang="ru-RU" sz="1000" b="0" i="0" u="none" strike="noStrike" dirty="0">
                          <a:solidFill>
                            <a:schemeClr val="tx1"/>
                          </a:solidFill>
                          <a:effectLst/>
                          <a:latin typeface="+mn-lt"/>
                        </a:rPr>
                        <a:t>2</a:t>
                      </a:r>
                    </a:p>
                  </a:txBody>
                  <a:tcPr marL="2378" marR="2378" marT="2378" marB="0" anchor="ctr"/>
                </a:tc>
                <a:tc>
                  <a:txBody>
                    <a:bodyPr/>
                    <a:lstStyle/>
                    <a:p>
                      <a:pPr algn="l" fontAlgn="t"/>
                      <a:r>
                        <a:rPr lang="ru-RU" sz="1000" u="none" strike="noStrike" kern="1200" dirty="0">
                          <a:solidFill>
                            <a:schemeClr val="tx1"/>
                          </a:solidFill>
                          <a:effectLst/>
                          <a:latin typeface="+mn-lt"/>
                          <a:ea typeface="+mn-ea"/>
                          <a:cs typeface="+mn-cs"/>
                        </a:rPr>
                        <a:t>Социальные новогодние елки</a:t>
                      </a:r>
                    </a:p>
                  </a:txBody>
                  <a:tcPr marL="2378" marR="2378" marT="2378" marB="0" anchor="ct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ru-RU" sz="1000" u="none" strike="noStrike" kern="1200" dirty="0">
                          <a:solidFill>
                            <a:schemeClr val="tx1"/>
                          </a:solidFill>
                          <a:effectLst/>
                          <a:latin typeface="+mn-lt"/>
                          <a:ea typeface="+mn-ea"/>
                          <a:cs typeface="+mn-cs"/>
                        </a:rPr>
                        <a:t>Дети из многодетных малообеспеченных семей, семей участников СВО</a:t>
                      </a:r>
                    </a:p>
                  </a:txBody>
                  <a:tcPr marL="2378" marR="2378" marT="2378" marB="0" anchor="ctr"/>
                </a:tc>
                <a:tc>
                  <a:txBody>
                    <a:bodyPr/>
                    <a:lstStyle/>
                    <a:p>
                      <a:pPr algn="ctr" fontAlgn="t"/>
                      <a:r>
                        <a:rPr lang="ru-RU" sz="1000" u="none" strike="noStrike" kern="1200" dirty="0">
                          <a:solidFill>
                            <a:schemeClr val="tx1"/>
                          </a:solidFill>
                          <a:effectLst/>
                          <a:latin typeface="+mn-lt"/>
                          <a:ea typeface="+mn-ea"/>
                          <a:cs typeface="+mn-cs"/>
                        </a:rPr>
                        <a:t>1700</a:t>
                      </a:r>
                    </a:p>
                  </a:txBody>
                  <a:tcPr marL="2378" marR="2378" marT="2378" marB="0" anchor="ct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ru-RU" sz="1000" b="0" i="0" u="none" strike="noStrike" dirty="0" smtClean="0">
                          <a:solidFill>
                            <a:schemeClr val="tx1"/>
                          </a:solidFill>
                          <a:effectLst/>
                          <a:latin typeface="+mn-lt"/>
                        </a:rPr>
                        <a:t>Постановление администрации городского округа Долгопрудный от 30.12.2022 № 867-ПА/н «Об утверждении муниципальной</a:t>
                      </a:r>
                    </a:p>
                    <a:p>
                      <a:pPr marL="0" marR="0" lvl="0" indent="0" algn="ctr" defTabSz="914400" rtl="0" eaLnBrk="1" fontAlgn="t" latinLnBrk="0" hangingPunct="1">
                        <a:lnSpc>
                          <a:spcPct val="100000"/>
                        </a:lnSpc>
                        <a:spcBef>
                          <a:spcPts val="0"/>
                        </a:spcBef>
                        <a:spcAft>
                          <a:spcPts val="0"/>
                        </a:spcAft>
                        <a:buClrTx/>
                        <a:buSzTx/>
                        <a:buFontTx/>
                        <a:buNone/>
                        <a:tabLst/>
                        <a:defRPr/>
                      </a:pPr>
                      <a:r>
                        <a:rPr lang="ru-RU" sz="1000" b="0" i="0" u="none" strike="noStrike" dirty="0" smtClean="0">
                          <a:solidFill>
                            <a:schemeClr val="tx1"/>
                          </a:solidFill>
                          <a:effectLst/>
                          <a:latin typeface="+mn-lt"/>
                        </a:rPr>
                        <a:t>программы городского округа Долгопрудный </a:t>
                      </a:r>
                    </a:p>
                    <a:p>
                      <a:pPr marL="0" marR="0" lvl="0" indent="0" algn="ctr" defTabSz="914400" rtl="0" eaLnBrk="1" fontAlgn="t" latinLnBrk="0" hangingPunct="1">
                        <a:lnSpc>
                          <a:spcPct val="100000"/>
                        </a:lnSpc>
                        <a:spcBef>
                          <a:spcPts val="0"/>
                        </a:spcBef>
                        <a:spcAft>
                          <a:spcPts val="0"/>
                        </a:spcAft>
                        <a:buClrTx/>
                        <a:buSzTx/>
                        <a:buFontTx/>
                        <a:buNone/>
                        <a:tabLst/>
                        <a:defRPr/>
                      </a:pPr>
                      <a:r>
                        <a:rPr lang="ru-RU" sz="1000" b="0" i="0" u="none" strike="noStrike" dirty="0" smtClean="0">
                          <a:solidFill>
                            <a:schemeClr val="tx1"/>
                          </a:solidFill>
                          <a:effectLst/>
                          <a:latin typeface="+mn-lt"/>
                        </a:rPr>
                        <a:t>«Социальная защита населения» на 2023- 2027 годы»</a:t>
                      </a:r>
                      <a:endParaRPr lang="ru-RU" sz="1000" b="0" i="0" u="none" strike="noStrike" dirty="0">
                        <a:solidFill>
                          <a:schemeClr val="tx1"/>
                        </a:solidFill>
                        <a:effectLst/>
                        <a:latin typeface="+mn-lt"/>
                      </a:endParaRPr>
                    </a:p>
                  </a:txBody>
                  <a:tcPr marL="2378" marR="2378" marT="2378" marB="0" anchor="ctr"/>
                </a:tc>
                <a:tc>
                  <a:txBody>
                    <a:bodyPr/>
                    <a:lstStyle/>
                    <a:p>
                      <a:pPr algn="ctr" fontAlgn="ctr"/>
                      <a:r>
                        <a:rPr lang="ru-RU" sz="1000" b="0" i="0" u="none" strike="noStrike" dirty="0">
                          <a:solidFill>
                            <a:schemeClr val="tx1"/>
                          </a:solidFill>
                          <a:effectLst/>
                          <a:latin typeface="+mn-lt"/>
                        </a:rPr>
                        <a:t>1 996,00</a:t>
                      </a:r>
                    </a:p>
                  </a:txBody>
                  <a:tcPr marL="8313" marR="8313" marT="8313" marB="0" anchor="ctr"/>
                </a:tc>
                <a:tc>
                  <a:txBody>
                    <a:bodyPr/>
                    <a:lstStyle/>
                    <a:p>
                      <a:pPr algn="ctr" fontAlgn="ctr"/>
                      <a:r>
                        <a:rPr lang="ru-RU" sz="1000" b="0" i="0" u="none" strike="noStrike" dirty="0">
                          <a:solidFill>
                            <a:schemeClr val="tx1"/>
                          </a:solidFill>
                          <a:effectLst/>
                          <a:latin typeface="+mn-lt"/>
                        </a:rPr>
                        <a:t>1 996,00</a:t>
                      </a:r>
                    </a:p>
                  </a:txBody>
                  <a:tcPr marL="8313" marR="8313" marT="8313" marB="0" anchor="ctr"/>
                </a:tc>
                <a:tc>
                  <a:txBody>
                    <a:bodyPr/>
                    <a:lstStyle/>
                    <a:p>
                      <a:pPr algn="ctr" fontAlgn="ctr"/>
                      <a:r>
                        <a:rPr lang="ru-RU" sz="1000" b="0" i="0" u="none" strike="noStrike" dirty="0">
                          <a:solidFill>
                            <a:schemeClr val="tx1"/>
                          </a:solidFill>
                          <a:effectLst/>
                          <a:latin typeface="+mn-lt"/>
                        </a:rPr>
                        <a:t>1 996,00</a:t>
                      </a:r>
                    </a:p>
                  </a:txBody>
                  <a:tcPr marL="8313" marR="8313" marT="8313" marB="0" anchor="ctr"/>
                </a:tc>
                <a:extLst>
                  <a:ext uri="{0D108BD9-81ED-4DB2-BD59-A6C34878D82A}">
                    <a16:rowId xmlns:a16="http://schemas.microsoft.com/office/drawing/2014/main" val="2016207927"/>
                  </a:ext>
                </a:extLst>
              </a:tr>
              <a:tr h="592522">
                <a:tc>
                  <a:txBody>
                    <a:bodyPr/>
                    <a:lstStyle/>
                    <a:p>
                      <a:pPr algn="ctr" fontAlgn="b"/>
                      <a:r>
                        <a:rPr lang="ru-RU" sz="1000" b="0" i="0" u="none" strike="noStrike" dirty="0">
                          <a:solidFill>
                            <a:schemeClr val="tx1"/>
                          </a:solidFill>
                          <a:effectLst/>
                          <a:latin typeface="+mn-lt"/>
                        </a:rPr>
                        <a:t>3</a:t>
                      </a:r>
                    </a:p>
                  </a:txBody>
                  <a:tcPr marL="2378" marR="2378" marT="2378" marB="0" anchor="ctr"/>
                </a:tc>
                <a:tc>
                  <a:txBody>
                    <a:bodyPr/>
                    <a:lstStyle/>
                    <a:p>
                      <a:pPr algn="l" fontAlgn="t"/>
                      <a:r>
                        <a:rPr lang="ru-RU" sz="1000" u="none" strike="noStrike" dirty="0">
                          <a:solidFill>
                            <a:schemeClr val="tx1"/>
                          </a:solidFill>
                          <a:effectLst/>
                          <a:latin typeface="+mn-lt"/>
                        </a:rPr>
                        <a:t>Мероприятие, посвященное Всемирному Дню борьбы с сахарным диабетом</a:t>
                      </a:r>
                      <a:endParaRPr lang="ru-RU" sz="1000" b="0" i="0" u="none" strike="noStrike" dirty="0">
                        <a:solidFill>
                          <a:schemeClr val="tx1"/>
                        </a:solidFill>
                        <a:effectLst/>
                        <a:latin typeface="+mn-lt"/>
                      </a:endParaRPr>
                    </a:p>
                  </a:txBody>
                  <a:tcPr marL="2378" marR="2378" marT="2378" marB="0" anchor="ct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ru-RU" sz="1000" b="0" i="0" u="none" strike="noStrike" dirty="0">
                          <a:solidFill>
                            <a:schemeClr val="tx1"/>
                          </a:solidFill>
                          <a:effectLst/>
                          <a:latin typeface="+mn-lt"/>
                        </a:rPr>
                        <a:t>Дети инвалиды, инвалиды детства</a:t>
                      </a:r>
                    </a:p>
                  </a:txBody>
                  <a:tcPr marL="2378" marR="2378" marT="2378" marB="0" anchor="ctr"/>
                </a:tc>
                <a:tc>
                  <a:txBody>
                    <a:bodyPr/>
                    <a:lstStyle/>
                    <a:p>
                      <a:pPr algn="ctr" fontAlgn="t"/>
                      <a:r>
                        <a:rPr lang="ru-RU" sz="1000" b="0" i="0" u="none" strike="noStrike" dirty="0">
                          <a:solidFill>
                            <a:schemeClr val="tx1"/>
                          </a:solidFill>
                          <a:effectLst/>
                          <a:latin typeface="+mn-lt"/>
                        </a:rPr>
                        <a:t>75</a:t>
                      </a:r>
                    </a:p>
                  </a:txBody>
                  <a:tcPr marL="2378" marR="2378" marT="2378" marB="0" anchor="ct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ru-RU" sz="1000" b="0" i="0" u="none" strike="noStrike" dirty="0" smtClean="0">
                          <a:solidFill>
                            <a:schemeClr val="tx1"/>
                          </a:solidFill>
                          <a:effectLst/>
                          <a:latin typeface="+mn-lt"/>
                        </a:rPr>
                        <a:t>Постановление администрации городского округа Долгопрудный от 30.12.2022 № 867-ПА/н «Об утверждении муниципальной</a:t>
                      </a:r>
                    </a:p>
                    <a:p>
                      <a:pPr marL="0" marR="0" lvl="0" indent="0" algn="ctr" defTabSz="914400" rtl="0" eaLnBrk="1" fontAlgn="t" latinLnBrk="0" hangingPunct="1">
                        <a:lnSpc>
                          <a:spcPct val="100000"/>
                        </a:lnSpc>
                        <a:spcBef>
                          <a:spcPts val="0"/>
                        </a:spcBef>
                        <a:spcAft>
                          <a:spcPts val="0"/>
                        </a:spcAft>
                        <a:buClrTx/>
                        <a:buSzTx/>
                        <a:buFontTx/>
                        <a:buNone/>
                        <a:tabLst/>
                        <a:defRPr/>
                      </a:pPr>
                      <a:r>
                        <a:rPr lang="ru-RU" sz="1000" b="0" i="0" u="none" strike="noStrike" dirty="0" smtClean="0">
                          <a:solidFill>
                            <a:schemeClr val="tx1"/>
                          </a:solidFill>
                          <a:effectLst/>
                          <a:latin typeface="+mn-lt"/>
                        </a:rPr>
                        <a:t>программы городского округа Долгопрудный </a:t>
                      </a:r>
                    </a:p>
                    <a:p>
                      <a:pPr marL="0" marR="0" lvl="0" indent="0" algn="ctr" defTabSz="914400" rtl="0" eaLnBrk="1" fontAlgn="t" latinLnBrk="0" hangingPunct="1">
                        <a:lnSpc>
                          <a:spcPct val="100000"/>
                        </a:lnSpc>
                        <a:spcBef>
                          <a:spcPts val="0"/>
                        </a:spcBef>
                        <a:spcAft>
                          <a:spcPts val="0"/>
                        </a:spcAft>
                        <a:buClrTx/>
                        <a:buSzTx/>
                        <a:buFontTx/>
                        <a:buNone/>
                        <a:tabLst/>
                        <a:defRPr/>
                      </a:pPr>
                      <a:r>
                        <a:rPr lang="ru-RU" sz="1000" b="0" i="0" u="none" strike="noStrike" dirty="0" smtClean="0">
                          <a:solidFill>
                            <a:schemeClr val="tx1"/>
                          </a:solidFill>
                          <a:effectLst/>
                          <a:latin typeface="+mn-lt"/>
                        </a:rPr>
                        <a:t>«Социальная защита населения» на 2023- 2027 годы»</a:t>
                      </a:r>
                      <a:endParaRPr lang="ru-RU" sz="1000" b="0" i="0" u="none" strike="noStrike" dirty="0">
                        <a:solidFill>
                          <a:schemeClr val="tx1"/>
                        </a:solidFill>
                        <a:effectLst/>
                        <a:latin typeface="+mn-lt"/>
                      </a:endParaRPr>
                    </a:p>
                  </a:txBody>
                  <a:tcPr marL="2378" marR="2378" marT="2378" marB="0" anchor="ctr"/>
                </a:tc>
                <a:tc>
                  <a:txBody>
                    <a:bodyPr/>
                    <a:lstStyle/>
                    <a:p>
                      <a:pPr algn="ctr" fontAlgn="t"/>
                      <a:r>
                        <a:rPr lang="ru-RU" sz="1000" b="0" i="0" u="none" strike="noStrike" dirty="0">
                          <a:solidFill>
                            <a:schemeClr val="tx1"/>
                          </a:solidFill>
                          <a:effectLst/>
                          <a:latin typeface="+mn-lt"/>
                        </a:rPr>
                        <a:t>200,00</a:t>
                      </a:r>
                    </a:p>
                  </a:txBody>
                  <a:tcPr marL="8313" marR="8313" marT="8313" marB="0" anchor="ctr"/>
                </a:tc>
                <a:tc>
                  <a:txBody>
                    <a:bodyPr/>
                    <a:lstStyle/>
                    <a:p>
                      <a:pPr algn="ctr" fontAlgn="t"/>
                      <a:r>
                        <a:rPr lang="ru-RU" sz="1000" b="0" i="0" u="none" strike="noStrike" dirty="0">
                          <a:solidFill>
                            <a:schemeClr val="tx1"/>
                          </a:solidFill>
                          <a:effectLst/>
                          <a:latin typeface="+mn-lt"/>
                        </a:rPr>
                        <a:t>200,00</a:t>
                      </a:r>
                    </a:p>
                  </a:txBody>
                  <a:tcPr marL="8313" marR="8313" marT="8313" marB="0" anchor="ctr"/>
                </a:tc>
                <a:tc>
                  <a:txBody>
                    <a:bodyPr/>
                    <a:lstStyle/>
                    <a:p>
                      <a:pPr algn="ctr" fontAlgn="t"/>
                      <a:r>
                        <a:rPr lang="ru-RU" sz="1000" b="0" i="0" u="none" strike="noStrike" dirty="0">
                          <a:solidFill>
                            <a:schemeClr val="tx1"/>
                          </a:solidFill>
                          <a:effectLst/>
                          <a:latin typeface="+mn-lt"/>
                        </a:rPr>
                        <a:t>200,00</a:t>
                      </a:r>
                    </a:p>
                  </a:txBody>
                  <a:tcPr marL="8313" marR="8313" marT="8313" marB="0" anchor="ctr"/>
                </a:tc>
                <a:extLst>
                  <a:ext uri="{0D108BD9-81ED-4DB2-BD59-A6C34878D82A}">
                    <a16:rowId xmlns:a16="http://schemas.microsoft.com/office/drawing/2014/main" val="3234431231"/>
                  </a:ext>
                </a:extLst>
              </a:tr>
              <a:tr h="592522">
                <a:tc>
                  <a:txBody>
                    <a:bodyPr/>
                    <a:lstStyle/>
                    <a:p>
                      <a:pPr algn="ctr" fontAlgn="b"/>
                      <a:r>
                        <a:rPr lang="ru-RU" sz="1000" b="0" i="0" u="none" strike="noStrike" dirty="0">
                          <a:solidFill>
                            <a:schemeClr val="tx1"/>
                          </a:solidFill>
                          <a:effectLst/>
                          <a:latin typeface="+mn-lt"/>
                        </a:rPr>
                        <a:t>4</a:t>
                      </a:r>
                    </a:p>
                  </a:txBody>
                  <a:tcPr marL="2378" marR="2378" marT="2378" marB="0" anchor="ctr"/>
                </a:tc>
                <a:tc>
                  <a:txBody>
                    <a:bodyPr/>
                    <a:lstStyle/>
                    <a:p>
                      <a:pPr algn="l" fontAlgn="t"/>
                      <a:r>
                        <a:rPr lang="ru-RU" sz="1000" u="none" strike="noStrike" dirty="0">
                          <a:solidFill>
                            <a:schemeClr val="tx1"/>
                          </a:solidFill>
                          <a:effectLst/>
                          <a:latin typeface="+mn-lt"/>
                        </a:rPr>
                        <a:t>Организация выплаты пенсии за выслугу лет лицам, замещающим муниципальные должности и должности муниципальной службы, в связи с выходом на пенсию</a:t>
                      </a:r>
                      <a:endParaRPr lang="ru-RU" sz="1000" b="0" i="0" u="none" strike="noStrike" dirty="0">
                        <a:solidFill>
                          <a:schemeClr val="tx1"/>
                        </a:solidFill>
                        <a:effectLst/>
                        <a:latin typeface="+mn-lt"/>
                      </a:endParaRPr>
                    </a:p>
                  </a:txBody>
                  <a:tcPr marL="2378" marR="2378" marT="2378" marB="0" anchor="ct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ru-RU" sz="1000" b="0" i="0" u="none" strike="noStrike" dirty="0">
                          <a:solidFill>
                            <a:schemeClr val="tx1"/>
                          </a:solidFill>
                          <a:effectLst/>
                          <a:latin typeface="+mn-lt"/>
                        </a:rPr>
                        <a:t>Пенсионеры</a:t>
                      </a:r>
                    </a:p>
                  </a:txBody>
                  <a:tcPr marL="2378" marR="2378" marT="2378" marB="0" anchor="ctr"/>
                </a:tc>
                <a:tc>
                  <a:txBody>
                    <a:bodyPr/>
                    <a:lstStyle/>
                    <a:p>
                      <a:pPr algn="ctr" fontAlgn="t"/>
                      <a:r>
                        <a:rPr lang="ru-RU" sz="1000" b="0" i="0" u="none" strike="noStrike" dirty="0">
                          <a:solidFill>
                            <a:schemeClr val="tx1"/>
                          </a:solidFill>
                          <a:effectLst/>
                          <a:latin typeface="+mn-lt"/>
                        </a:rPr>
                        <a:t>65</a:t>
                      </a:r>
                    </a:p>
                  </a:txBody>
                  <a:tcPr marL="2378" marR="2378" marT="2378" marB="0" anchor="ct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ru-RU" sz="1000" b="0" i="0" u="none" strike="noStrike" dirty="0">
                          <a:solidFill>
                            <a:schemeClr val="tx1"/>
                          </a:solidFill>
                          <a:effectLst/>
                          <a:latin typeface="+mn-lt"/>
                        </a:rPr>
                        <a:t>Закон Московской области от 28.12.2016 №194/2016-ОЗ «О пенсии за выслугу лет лицам, замещавшим муниципальные должности или должности муниципальной службы в органах местного самоуправления и избирательных комиссиях муниципальных образований Московской области»</a:t>
                      </a:r>
                    </a:p>
                  </a:txBody>
                  <a:tcPr marL="2378" marR="2378" marT="2378" marB="0" anchor="ctr"/>
                </a:tc>
                <a:tc>
                  <a:txBody>
                    <a:bodyPr/>
                    <a:lstStyle/>
                    <a:p>
                      <a:pPr marL="0" algn="ctr" defTabSz="914400" rtl="0" eaLnBrk="1" fontAlgn="ctr" latinLnBrk="0" hangingPunct="1">
                        <a:lnSpc>
                          <a:spcPct val="115000"/>
                        </a:lnSpc>
                      </a:pPr>
                      <a:r>
                        <a:rPr lang="ru-RU" sz="1000" b="0" kern="0" dirty="0">
                          <a:solidFill>
                            <a:schemeClr val="dk1"/>
                          </a:solidFill>
                          <a:effectLst/>
                          <a:latin typeface="+mj-lt"/>
                          <a:ea typeface="Arial Unicode MS"/>
                          <a:cs typeface="Arial" panose="020B0604020202020204" pitchFamily="34" charset="0"/>
                        </a:rPr>
                        <a:t>7 538,6</a:t>
                      </a:r>
                    </a:p>
                  </a:txBody>
                  <a:tcPr marL="9525" marR="9525" marT="9525" marB="0" anchor="ctr"/>
                </a:tc>
                <a:tc>
                  <a:txBody>
                    <a:bodyPr/>
                    <a:lstStyle/>
                    <a:p>
                      <a:pPr marL="0" algn="ctr" defTabSz="914400" rtl="0" eaLnBrk="1" fontAlgn="ctr" latinLnBrk="0" hangingPunct="1">
                        <a:lnSpc>
                          <a:spcPct val="115000"/>
                        </a:lnSpc>
                      </a:pPr>
                      <a:r>
                        <a:rPr lang="ru-RU" sz="1000" b="0" kern="0" dirty="0" smtClean="0">
                          <a:solidFill>
                            <a:schemeClr val="dk1"/>
                          </a:solidFill>
                          <a:effectLst/>
                          <a:latin typeface="+mn-lt"/>
                          <a:ea typeface="Arial Unicode MS"/>
                          <a:cs typeface="Arial" panose="020B0604020202020204" pitchFamily="34" charset="0"/>
                        </a:rPr>
                        <a:t>7 538,6</a:t>
                      </a:r>
                    </a:p>
                  </a:txBody>
                  <a:tcPr marL="19685" marR="0" marT="0" marB="6985" anchor="ctr"/>
                </a:tc>
                <a:tc>
                  <a:txBody>
                    <a:bodyPr/>
                    <a:lstStyle/>
                    <a:p>
                      <a:pPr marL="0" algn="ctr" defTabSz="914400" rtl="0" eaLnBrk="1" fontAlgn="ctr" latinLnBrk="0" hangingPunct="1">
                        <a:lnSpc>
                          <a:spcPct val="115000"/>
                        </a:lnSpc>
                      </a:pPr>
                      <a:r>
                        <a:rPr lang="ru-RU" sz="1000" b="0" kern="0" dirty="0" smtClean="0">
                          <a:solidFill>
                            <a:schemeClr val="dk1"/>
                          </a:solidFill>
                          <a:effectLst/>
                          <a:latin typeface="+mn-lt"/>
                          <a:ea typeface="Arial Unicode MS"/>
                          <a:cs typeface="Arial" panose="020B0604020202020204" pitchFamily="34" charset="0"/>
                        </a:rPr>
                        <a:t>7 538,6</a:t>
                      </a:r>
                    </a:p>
                  </a:txBody>
                  <a:tcPr marL="19685" marR="0" marT="0" marB="6985" anchor="ctr"/>
                </a:tc>
                <a:extLst>
                  <a:ext uri="{0D108BD9-81ED-4DB2-BD59-A6C34878D82A}">
                    <a16:rowId xmlns:a16="http://schemas.microsoft.com/office/drawing/2014/main" val="1111903099"/>
                  </a:ext>
                </a:extLst>
              </a:tr>
              <a:tr h="887631">
                <a:tc>
                  <a:txBody>
                    <a:bodyPr/>
                    <a:lstStyle/>
                    <a:p>
                      <a:pPr algn="ctr" fontAlgn="b"/>
                      <a:r>
                        <a:rPr lang="ru-RU" sz="1000" b="0" i="0" u="none" strike="noStrike" dirty="0">
                          <a:solidFill>
                            <a:schemeClr val="tx1"/>
                          </a:solidFill>
                          <a:effectLst/>
                          <a:latin typeface="+mn-lt"/>
                        </a:rPr>
                        <a:t>5</a:t>
                      </a:r>
                    </a:p>
                  </a:txBody>
                  <a:tcPr marL="2378" marR="2378" marT="2378" marB="0" anchor="ctr"/>
                </a:tc>
                <a:tc>
                  <a:txBody>
                    <a:bodyPr/>
                    <a:lstStyle/>
                    <a:p>
                      <a:pPr algn="l" fontAlgn="t"/>
                      <a:r>
                        <a:rPr lang="ru-RU" sz="1000" u="none" strike="noStrike" dirty="0">
                          <a:solidFill>
                            <a:schemeClr val="tx1"/>
                          </a:solidFill>
                          <a:effectLst/>
                          <a:latin typeface="+mn-lt"/>
                        </a:rPr>
                        <a:t>Оказание единовременной социальной помощи</a:t>
                      </a:r>
                      <a:endParaRPr lang="ru-RU" sz="1000" b="0" i="0" u="none" strike="noStrike" dirty="0">
                        <a:solidFill>
                          <a:schemeClr val="tx1"/>
                        </a:solidFill>
                        <a:effectLst/>
                        <a:latin typeface="+mn-lt"/>
                      </a:endParaRPr>
                    </a:p>
                  </a:txBody>
                  <a:tcPr marL="2378" marR="2378" marT="2378" marB="0" anchor="ct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ru-RU" sz="1000" b="0" i="0" u="none" strike="noStrike" dirty="0">
                          <a:solidFill>
                            <a:schemeClr val="tx1"/>
                          </a:solidFill>
                          <a:effectLst/>
                          <a:latin typeface="+mn-lt"/>
                        </a:rPr>
                        <a:t>Малообеспеченные граждане, граждане находящиеся в трудной  жизненной ситуации</a:t>
                      </a:r>
                    </a:p>
                  </a:txBody>
                  <a:tcPr marL="2378" marR="2378" marT="2378" marB="0" anchor="ctr"/>
                </a:tc>
                <a:tc>
                  <a:txBody>
                    <a:bodyPr/>
                    <a:lstStyle/>
                    <a:p>
                      <a:pPr algn="ctr" fontAlgn="t"/>
                      <a:r>
                        <a:rPr lang="en-US" sz="1000" b="0" i="0" u="none" strike="noStrike" dirty="0">
                          <a:solidFill>
                            <a:schemeClr val="tx1"/>
                          </a:solidFill>
                          <a:effectLst/>
                          <a:latin typeface="+mn-lt"/>
                        </a:rPr>
                        <a:t>6</a:t>
                      </a:r>
                      <a:r>
                        <a:rPr lang="ru-RU" sz="1000" b="0" i="0" u="none" strike="noStrike" dirty="0">
                          <a:solidFill>
                            <a:schemeClr val="tx1"/>
                          </a:solidFill>
                          <a:effectLst/>
                          <a:latin typeface="+mn-lt"/>
                        </a:rPr>
                        <a:t>0</a:t>
                      </a:r>
                    </a:p>
                  </a:txBody>
                  <a:tcPr marL="2378" marR="2378" marT="2378" marB="0" anchor="ct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ru-RU" sz="1000" b="0" i="0" u="none" strike="noStrike" dirty="0">
                          <a:solidFill>
                            <a:schemeClr val="tx1"/>
                          </a:solidFill>
                          <a:effectLst/>
                          <a:latin typeface="+mn-lt"/>
                        </a:rPr>
                        <a:t>Решение Совета депутатов города Долгопрудного от 16.02.2022 № 11-нр «Об утверждении Положения о дополнительных мерах социальной поддержки отдельных категорий граждан в городском округе Долгопрудный Московской области», постановление администрации городского округа Долгопрудный от 27.04.2020 № 221-ПА/н «Об утверждении Порядка предоставления адресной социальной помощи жителям в городском округе Долгопрудный Московской области»</a:t>
                      </a:r>
                    </a:p>
                  </a:txBody>
                  <a:tcPr marL="2378" marR="2378" marT="2378" marB="0" anchor="ctr"/>
                </a:tc>
                <a:tc>
                  <a:txBody>
                    <a:bodyPr/>
                    <a:lstStyle/>
                    <a:p>
                      <a:pPr marL="0" algn="ctr" defTabSz="914400" rtl="0" eaLnBrk="1" fontAlgn="t" latinLnBrk="0" hangingPunct="1"/>
                      <a:r>
                        <a:rPr lang="ru-RU" sz="1000" b="0" i="0" u="none" strike="noStrike" kern="1200" dirty="0">
                          <a:solidFill>
                            <a:schemeClr val="tx1"/>
                          </a:solidFill>
                          <a:effectLst/>
                          <a:latin typeface="+mn-lt"/>
                          <a:ea typeface="+mn-ea"/>
                          <a:cs typeface="+mn-cs"/>
                        </a:rPr>
                        <a:t>600,00</a:t>
                      </a:r>
                    </a:p>
                  </a:txBody>
                  <a:tcPr marL="8313" marR="8313" marT="8313" marB="0" anchor="ctr"/>
                </a:tc>
                <a:tc>
                  <a:txBody>
                    <a:bodyPr/>
                    <a:lstStyle/>
                    <a:p>
                      <a:pPr marL="0" algn="ctr" defTabSz="914400" rtl="0" eaLnBrk="1" fontAlgn="t" latinLnBrk="0" hangingPunct="1"/>
                      <a:r>
                        <a:rPr lang="ru-RU" sz="1000" b="0" i="0" u="none" strike="noStrike" kern="1200" dirty="0">
                          <a:solidFill>
                            <a:schemeClr val="tx1"/>
                          </a:solidFill>
                          <a:effectLst/>
                          <a:latin typeface="+mn-lt"/>
                          <a:ea typeface="+mn-ea"/>
                          <a:cs typeface="+mn-cs"/>
                        </a:rPr>
                        <a:t>600,00</a:t>
                      </a:r>
                    </a:p>
                  </a:txBody>
                  <a:tcPr marL="8313" marR="8313" marT="8313" marB="0" anchor="ctr"/>
                </a:tc>
                <a:tc>
                  <a:txBody>
                    <a:bodyPr/>
                    <a:lstStyle/>
                    <a:p>
                      <a:pPr marL="0" algn="ctr" defTabSz="914400" rtl="0" eaLnBrk="1" fontAlgn="t" latinLnBrk="0" hangingPunct="1"/>
                      <a:r>
                        <a:rPr lang="ru-RU" sz="1000" b="0" i="0" u="none" strike="noStrike" kern="1200" dirty="0">
                          <a:solidFill>
                            <a:schemeClr val="tx1"/>
                          </a:solidFill>
                          <a:effectLst/>
                          <a:latin typeface="+mn-lt"/>
                          <a:ea typeface="+mn-ea"/>
                          <a:cs typeface="+mn-cs"/>
                        </a:rPr>
                        <a:t>600,00</a:t>
                      </a:r>
                    </a:p>
                  </a:txBody>
                  <a:tcPr marL="8313" marR="8313" marT="8313" marB="0" anchor="ctr"/>
                </a:tc>
                <a:extLst>
                  <a:ext uri="{0D108BD9-81ED-4DB2-BD59-A6C34878D82A}">
                    <a16:rowId xmlns:a16="http://schemas.microsoft.com/office/drawing/2014/main" val="3667680481"/>
                  </a:ext>
                </a:extLst>
              </a:tr>
              <a:tr h="444967">
                <a:tc>
                  <a:txBody>
                    <a:bodyPr/>
                    <a:lstStyle/>
                    <a:p>
                      <a:pPr algn="ctr" fontAlgn="b"/>
                      <a:r>
                        <a:rPr lang="ru-RU" sz="1000" b="0" i="0" u="none" strike="noStrike" dirty="0">
                          <a:solidFill>
                            <a:schemeClr val="tx1"/>
                          </a:solidFill>
                          <a:effectLst/>
                          <a:latin typeface="+mn-lt"/>
                        </a:rPr>
                        <a:t>6</a:t>
                      </a:r>
                    </a:p>
                  </a:txBody>
                  <a:tcPr marL="2378" marR="2378" marT="2378" marB="0" anchor="ctr"/>
                </a:tc>
                <a:tc>
                  <a:txBody>
                    <a:bodyPr/>
                    <a:lstStyle/>
                    <a:p>
                      <a:pPr marL="0" algn="l" defTabSz="914400" rtl="0" eaLnBrk="1" fontAlgn="b" latinLnBrk="0" hangingPunct="1"/>
                      <a:r>
                        <a:rPr lang="ru-RU" sz="1000" b="0" i="0" u="none" strike="noStrike" kern="1200" dirty="0">
                          <a:solidFill>
                            <a:schemeClr val="tx1"/>
                          </a:solidFill>
                          <a:effectLst/>
                          <a:latin typeface="+mn-lt"/>
                          <a:ea typeface="+mn-ea"/>
                          <a:cs typeface="+mn-cs"/>
                        </a:rPr>
                        <a:t>Оказание социальной помощи жителям города, находящимся на социальном обслуживании в рамках Международного дня пожилого человека</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0" i="0" u="none" strike="noStrike" kern="1200" dirty="0">
                          <a:solidFill>
                            <a:schemeClr val="tx1"/>
                          </a:solidFill>
                          <a:effectLst/>
                          <a:latin typeface="+mn-lt"/>
                          <a:ea typeface="+mn-ea"/>
                          <a:cs typeface="+mn-cs"/>
                        </a:rPr>
                        <a:t>Жители города, находящиеся на социальном обслуживании</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150</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0" i="0" u="none" strike="noStrike" kern="1200" dirty="0">
                          <a:solidFill>
                            <a:schemeClr val="tx1"/>
                          </a:solidFill>
                          <a:effectLst/>
                          <a:latin typeface="+mn-lt"/>
                          <a:ea typeface="+mn-ea"/>
                          <a:cs typeface="+mn-cs"/>
                        </a:rPr>
                        <a:t>Постановление администрации городского округа Долгопрудный от 30.12.2022 № 867-ПА/н «Об утверждении муниципальной</a:t>
                      </a:r>
                    </a:p>
                    <a:p>
                      <a:pPr marL="0" marR="0" lvl="0" indent="0" algn="ctr" defTabSz="914400" rtl="0" eaLnBrk="1" fontAlgn="b" latinLnBrk="0" hangingPunct="1">
                        <a:lnSpc>
                          <a:spcPct val="100000"/>
                        </a:lnSpc>
                        <a:spcBef>
                          <a:spcPts val="0"/>
                        </a:spcBef>
                        <a:spcAft>
                          <a:spcPts val="0"/>
                        </a:spcAft>
                        <a:buClrTx/>
                        <a:buSzTx/>
                        <a:buFontTx/>
                        <a:buNone/>
                        <a:tabLst/>
                        <a:defRPr/>
                      </a:pPr>
                      <a:r>
                        <a:rPr lang="ru-RU" sz="1000" b="0" i="0" u="none" strike="noStrike" kern="1200" dirty="0">
                          <a:solidFill>
                            <a:schemeClr val="tx1"/>
                          </a:solidFill>
                          <a:effectLst/>
                          <a:latin typeface="+mn-lt"/>
                          <a:ea typeface="+mn-ea"/>
                          <a:cs typeface="+mn-cs"/>
                        </a:rPr>
                        <a:t>программы городского округа Долгопрудный </a:t>
                      </a:r>
                    </a:p>
                    <a:p>
                      <a:pPr marL="0" marR="0" lvl="0" indent="0" algn="ctr" defTabSz="914400" rtl="0" eaLnBrk="1" fontAlgn="b" latinLnBrk="0" hangingPunct="1">
                        <a:lnSpc>
                          <a:spcPct val="100000"/>
                        </a:lnSpc>
                        <a:spcBef>
                          <a:spcPts val="0"/>
                        </a:spcBef>
                        <a:spcAft>
                          <a:spcPts val="0"/>
                        </a:spcAft>
                        <a:buClrTx/>
                        <a:buSzTx/>
                        <a:buFontTx/>
                        <a:buNone/>
                        <a:tabLst/>
                        <a:defRPr/>
                      </a:pPr>
                      <a:r>
                        <a:rPr lang="ru-RU" sz="1000" b="0" i="0" u="none" strike="noStrike" kern="1200" dirty="0">
                          <a:solidFill>
                            <a:schemeClr val="tx1"/>
                          </a:solidFill>
                          <a:effectLst/>
                          <a:latin typeface="+mn-lt"/>
                          <a:ea typeface="+mn-ea"/>
                          <a:cs typeface="+mn-cs"/>
                        </a:rPr>
                        <a:t>«Социальная защита населения» на 2023- 2027 годы»</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250,00</a:t>
                      </a:r>
                    </a:p>
                  </a:txBody>
                  <a:tcPr marL="8313" marR="8313" marT="8313"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250,00</a:t>
                      </a:r>
                    </a:p>
                  </a:txBody>
                  <a:tcPr marL="8313" marR="8313" marT="8313"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250,00</a:t>
                      </a:r>
                    </a:p>
                  </a:txBody>
                  <a:tcPr marL="8313" marR="8313" marT="8313" marB="0" anchor="ctr"/>
                </a:tc>
                <a:extLst>
                  <a:ext uri="{0D108BD9-81ED-4DB2-BD59-A6C34878D82A}">
                    <a16:rowId xmlns:a16="http://schemas.microsoft.com/office/drawing/2014/main" val="4099728466"/>
                  </a:ext>
                </a:extLst>
              </a:tr>
            </a:tbl>
          </a:graphicData>
        </a:graphic>
      </p:graphicFrame>
      <p:pic>
        <p:nvPicPr>
          <p:cNvPr id="6" name="Объект 6">
            <a:extLst>
              <a:ext uri="{FF2B5EF4-FFF2-40B4-BE49-F238E27FC236}">
                <a16:creationId xmlns:a16="http://schemas.microsoft.com/office/drawing/2014/main" id="{4EA763B5-F2EE-477C-9332-EE0A19F8A9F5}"/>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253647"/>
            <a:ext cx="760490" cy="342008"/>
          </a:xfrm>
          <a:prstGeom prst="rect">
            <a:avLst/>
          </a:prstGeom>
        </p:spPr>
      </p:pic>
    </p:spTree>
    <p:extLst>
      <p:ext uri="{BB962C8B-B14F-4D97-AF65-F5344CB8AC3E}">
        <p14:creationId xmlns:p14="http://schemas.microsoft.com/office/powerpoint/2010/main" val="1319692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859154B-BA2B-4232-A093-A36CC40B898D}"/>
              </a:ext>
            </a:extLst>
          </p:cNvPr>
          <p:cNvSpPr>
            <a:spLocks noGrp="1"/>
          </p:cNvSpPr>
          <p:nvPr>
            <p:ph type="title"/>
          </p:nvPr>
        </p:nvSpPr>
        <p:spPr>
          <a:xfrm>
            <a:off x="1066800" y="237241"/>
            <a:ext cx="10058400" cy="403781"/>
          </a:xfrm>
        </p:spPr>
        <p:txBody>
          <a:bodyPr vert="horz" lIns="91440" tIns="45720" rIns="91440" bIns="45720" rtlCol="0" anchor="ctr">
            <a:normAutofit fontScale="90000"/>
          </a:bodyPr>
          <a:lstStyle/>
          <a:p>
            <a:pPr algn="ctr"/>
            <a:r>
              <a:rPr lang="ru-RU" sz="2400" dirty="0">
                <a:latin typeface="Century Gothic" panose="020B0502020202020204" pitchFamily="34" charset="0"/>
              </a:rPr>
              <a:t>Основные показатели социально-экономического развития </a:t>
            </a:r>
          </a:p>
        </p:txBody>
      </p:sp>
      <p:pic>
        <p:nvPicPr>
          <p:cNvPr id="7" name="Объект 6">
            <a:extLst>
              <a:ext uri="{FF2B5EF4-FFF2-40B4-BE49-F238E27FC236}">
                <a16:creationId xmlns:a16="http://schemas.microsoft.com/office/drawing/2014/main" id="{7E753F43-9FFE-4B24-8629-01A7E40120BF}"/>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p:spPr>
      </p:pic>
      <p:sp>
        <p:nvSpPr>
          <p:cNvPr id="5" name="Номер слайда 4">
            <a:extLst>
              <a:ext uri="{FF2B5EF4-FFF2-40B4-BE49-F238E27FC236}">
                <a16:creationId xmlns:a16="http://schemas.microsoft.com/office/drawing/2014/main" id="{EEDDC82F-EA33-48FF-85E8-C21A7F0EFC77}"/>
              </a:ext>
            </a:extLst>
          </p:cNvPr>
          <p:cNvSpPr>
            <a:spLocks noGrp="1"/>
          </p:cNvSpPr>
          <p:nvPr>
            <p:ph type="sldNum" sz="quarter" idx="12"/>
          </p:nvPr>
        </p:nvSpPr>
        <p:spPr>
          <a:xfrm>
            <a:off x="10728960" y="6529319"/>
            <a:ext cx="1463040" cy="274320"/>
          </a:xfrm>
        </p:spPr>
        <p:txBody>
          <a:bodyPr/>
          <a:lstStyle/>
          <a:p>
            <a:fld id="{5C57661F-B2B1-4F5C-A5BA-3FA02C8F7456}" type="slidenum">
              <a:rPr lang="ru-RU" smtClean="0"/>
              <a:t>7</a:t>
            </a:fld>
            <a:endParaRPr lang="ru-RU" dirty="0"/>
          </a:p>
        </p:txBody>
      </p:sp>
      <p:graphicFrame>
        <p:nvGraphicFramePr>
          <p:cNvPr id="8" name="Таблица 7">
            <a:extLst>
              <a:ext uri="{FF2B5EF4-FFF2-40B4-BE49-F238E27FC236}">
                <a16:creationId xmlns:a16="http://schemas.microsoft.com/office/drawing/2014/main" id="{AA357BD4-04DD-4D89-93B3-3CE498E6CF78}"/>
              </a:ext>
            </a:extLst>
          </p:cNvPr>
          <p:cNvGraphicFramePr>
            <a:graphicFrameLocks noGrp="1"/>
          </p:cNvGraphicFramePr>
          <p:nvPr>
            <p:extLst>
              <p:ext uri="{D42A27DB-BD31-4B8C-83A1-F6EECF244321}">
                <p14:modId xmlns:p14="http://schemas.microsoft.com/office/powerpoint/2010/main" val="964590025"/>
              </p:ext>
            </p:extLst>
          </p:nvPr>
        </p:nvGraphicFramePr>
        <p:xfrm>
          <a:off x="153911" y="894079"/>
          <a:ext cx="11743449" cy="4185530"/>
        </p:xfrm>
        <a:graphic>
          <a:graphicData uri="http://schemas.openxmlformats.org/drawingml/2006/table">
            <a:tbl>
              <a:tblPr>
                <a:tableStyleId>{5C22544A-7EE6-4342-B048-85BDC9FD1C3A}</a:tableStyleId>
              </a:tblPr>
              <a:tblGrid>
                <a:gridCol w="3361830">
                  <a:extLst>
                    <a:ext uri="{9D8B030D-6E8A-4147-A177-3AD203B41FA5}">
                      <a16:colId xmlns:a16="http://schemas.microsoft.com/office/drawing/2014/main" val="444094345"/>
                    </a:ext>
                  </a:extLst>
                </a:gridCol>
                <a:gridCol w="1530424">
                  <a:extLst>
                    <a:ext uri="{9D8B030D-6E8A-4147-A177-3AD203B41FA5}">
                      <a16:colId xmlns:a16="http://schemas.microsoft.com/office/drawing/2014/main" val="259913780"/>
                    </a:ext>
                  </a:extLst>
                </a:gridCol>
                <a:gridCol w="696343">
                  <a:extLst>
                    <a:ext uri="{9D8B030D-6E8A-4147-A177-3AD203B41FA5}">
                      <a16:colId xmlns:a16="http://schemas.microsoft.com/office/drawing/2014/main" val="4088317492"/>
                    </a:ext>
                  </a:extLst>
                </a:gridCol>
                <a:gridCol w="772864">
                  <a:extLst>
                    <a:ext uri="{9D8B030D-6E8A-4147-A177-3AD203B41FA5}">
                      <a16:colId xmlns:a16="http://schemas.microsoft.com/office/drawing/2014/main" val="1361735704"/>
                    </a:ext>
                  </a:extLst>
                </a:gridCol>
                <a:gridCol w="834081">
                  <a:extLst>
                    <a:ext uri="{9D8B030D-6E8A-4147-A177-3AD203B41FA5}">
                      <a16:colId xmlns:a16="http://schemas.microsoft.com/office/drawing/2014/main" val="587384664"/>
                    </a:ext>
                  </a:extLst>
                </a:gridCol>
                <a:gridCol w="726951">
                  <a:extLst>
                    <a:ext uri="{9D8B030D-6E8A-4147-A177-3AD203B41FA5}">
                      <a16:colId xmlns:a16="http://schemas.microsoft.com/office/drawing/2014/main" val="1818014747"/>
                    </a:ext>
                  </a:extLst>
                </a:gridCol>
                <a:gridCol w="864689">
                  <a:extLst>
                    <a:ext uri="{9D8B030D-6E8A-4147-A177-3AD203B41FA5}">
                      <a16:colId xmlns:a16="http://schemas.microsoft.com/office/drawing/2014/main" val="1275821649"/>
                    </a:ext>
                  </a:extLst>
                </a:gridCol>
                <a:gridCol w="742255">
                  <a:extLst>
                    <a:ext uri="{9D8B030D-6E8A-4147-A177-3AD203B41FA5}">
                      <a16:colId xmlns:a16="http://schemas.microsoft.com/office/drawing/2014/main" val="3753148827"/>
                    </a:ext>
                  </a:extLst>
                </a:gridCol>
                <a:gridCol w="703995">
                  <a:extLst>
                    <a:ext uri="{9D8B030D-6E8A-4147-A177-3AD203B41FA5}">
                      <a16:colId xmlns:a16="http://schemas.microsoft.com/office/drawing/2014/main" val="3028726362"/>
                    </a:ext>
                  </a:extLst>
                </a:gridCol>
                <a:gridCol w="724400">
                  <a:extLst>
                    <a:ext uri="{9D8B030D-6E8A-4147-A177-3AD203B41FA5}">
                      <a16:colId xmlns:a16="http://schemas.microsoft.com/office/drawing/2014/main" val="905252796"/>
                    </a:ext>
                  </a:extLst>
                </a:gridCol>
                <a:gridCol w="785617">
                  <a:extLst>
                    <a:ext uri="{9D8B030D-6E8A-4147-A177-3AD203B41FA5}">
                      <a16:colId xmlns:a16="http://schemas.microsoft.com/office/drawing/2014/main" val="252195373"/>
                    </a:ext>
                  </a:extLst>
                </a:gridCol>
              </a:tblGrid>
              <a:tr h="254701">
                <a:tc rowSpan="2">
                  <a:txBody>
                    <a:bodyPr/>
                    <a:lstStyle/>
                    <a:p>
                      <a:pPr algn="ctr" fontAlgn="ctr"/>
                      <a:r>
                        <a:rPr lang="ru-RU" sz="800" b="1" i="0" u="none" strike="noStrike" dirty="0">
                          <a:solidFill>
                            <a:srgbClr val="000000"/>
                          </a:solidFill>
                          <a:effectLst/>
                          <a:latin typeface="Arial" panose="020B0604020202020204" pitchFamily="34" charset="0"/>
                          <a:cs typeface="Arial" panose="020B0604020202020204" pitchFamily="34" charset="0"/>
                        </a:rPr>
                        <a:t>Показатели</a:t>
                      </a:r>
                      <a:endParaRPr lang="ru-RU" sz="800" b="1" i="0" u="none" strike="noStrike" dirty="0">
                        <a:solidFill>
                          <a:srgbClr val="000000"/>
                        </a:solidFill>
                        <a:effectLst/>
                        <a:latin typeface="Arial" panose="020B0604020202020204" pitchFamily="34" charset="0"/>
                      </a:endParaRPr>
                    </a:p>
                  </a:txBody>
                  <a:tcPr marL="9525" marR="9525" marT="9525" marB="0" anchor="ctr">
                    <a:solidFill>
                      <a:schemeClr val="accent1">
                        <a:lumMod val="60000"/>
                        <a:lumOff val="40000"/>
                      </a:schemeClr>
                    </a:solidFill>
                  </a:tcPr>
                </a:tc>
                <a:tc rowSpan="2">
                  <a:txBody>
                    <a:bodyPr/>
                    <a:lstStyle/>
                    <a:p>
                      <a:pPr algn="ctr" fontAlgn="ctr"/>
                      <a:r>
                        <a:rPr lang="ru-RU" sz="800" b="1" i="0" u="none" strike="noStrike" dirty="0">
                          <a:solidFill>
                            <a:srgbClr val="000000"/>
                          </a:solidFill>
                          <a:effectLst/>
                          <a:latin typeface="Arial" panose="020B0604020202020204" pitchFamily="34" charset="0"/>
                          <a:cs typeface="Arial" panose="020B0604020202020204" pitchFamily="34" charset="0"/>
                        </a:rPr>
                        <a:t>Единицы измерения</a:t>
                      </a:r>
                      <a:endParaRPr lang="ru-RU" sz="800" b="1" i="0" u="none" strike="noStrike" dirty="0">
                        <a:solidFill>
                          <a:srgbClr val="000000"/>
                        </a:solidFill>
                        <a:effectLst/>
                        <a:latin typeface="Arial" panose="020B0604020202020204" pitchFamily="34" charset="0"/>
                      </a:endParaRPr>
                    </a:p>
                  </a:txBody>
                  <a:tcPr marL="9525" marR="9525" marT="9525" marB="0" anchor="ctr">
                    <a:solidFill>
                      <a:schemeClr val="accent1">
                        <a:lumMod val="60000"/>
                        <a:lumOff val="40000"/>
                      </a:schemeClr>
                    </a:solidFill>
                  </a:tcPr>
                </a:tc>
                <a:tc gridSpan="2">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Отчет</a:t>
                      </a:r>
                    </a:p>
                  </a:txBody>
                  <a:tcPr marL="9525" marR="9525" marT="9525" marB="0" anchor="ctr">
                    <a:solidFill>
                      <a:schemeClr val="accent1">
                        <a:lumMod val="60000"/>
                        <a:lumOff val="40000"/>
                      </a:schemeClr>
                    </a:solidFill>
                  </a:tcPr>
                </a:tc>
                <a:tc hMerge="1">
                  <a:txBody>
                    <a:bodyPr/>
                    <a:lstStyle/>
                    <a:p>
                      <a:endParaRPr lang="ru-RU"/>
                    </a:p>
                  </a:txBody>
                  <a:tcPr/>
                </a:tc>
                <a:tc>
                  <a:txBody>
                    <a:bodyPr/>
                    <a:lstStyle/>
                    <a:p>
                      <a:pPr marL="0" algn="ctr" defTabSz="914400" rtl="0" eaLnBrk="1" fontAlgn="ctr" latinLnBrk="0" hangingPunct="1"/>
                      <a:r>
                        <a:rPr lang="ru-RU" sz="800" b="1" i="0" u="none" strike="noStrike" kern="1200" dirty="0" smtClean="0">
                          <a:solidFill>
                            <a:srgbClr val="000000"/>
                          </a:solidFill>
                          <a:effectLst/>
                          <a:latin typeface="Arial" panose="020B0604020202020204" pitchFamily="34" charset="0"/>
                          <a:ea typeface="+mn-ea"/>
                          <a:cs typeface="Arial" panose="020B0604020202020204" pitchFamily="34" charset="0"/>
                        </a:rPr>
                        <a:t>План</a:t>
                      </a:r>
                      <a:endParaRPr lang="ru-RU" sz="800" b="1" i="0" u="none" strike="noStrike" kern="1200" dirty="0">
                        <a:solidFill>
                          <a:srgbClr val="000000"/>
                        </a:solidFill>
                        <a:effectLst/>
                        <a:latin typeface="Arial" panose="020B0604020202020204" pitchFamily="34" charset="0"/>
                        <a:ea typeface="+mn-ea"/>
                        <a:cs typeface="Arial" panose="020B0604020202020204" pitchFamily="34" charset="0"/>
                      </a:endParaRPr>
                    </a:p>
                  </a:txBody>
                  <a:tcPr marL="9525" marR="9525" marT="9525" marB="0" anchor="ctr">
                    <a:solidFill>
                      <a:schemeClr val="accent1">
                        <a:lumMod val="60000"/>
                        <a:lumOff val="40000"/>
                      </a:schemeClr>
                    </a:solidFill>
                  </a:tcPr>
                </a:tc>
                <a:tc gridSpan="2">
                  <a:txBody>
                    <a:bodyPr/>
                    <a:lstStyle/>
                    <a:p>
                      <a:pPr marL="0" algn="ctr" defTabSz="914400" rtl="0" eaLnBrk="1" fontAlgn="ctr" latinLnBrk="0" hangingPunct="1"/>
                      <a:r>
                        <a:rPr lang="ru-RU" sz="800" b="1" i="0" u="none" strike="noStrike" kern="1200">
                          <a:solidFill>
                            <a:srgbClr val="000000"/>
                          </a:solidFill>
                          <a:effectLst/>
                          <a:latin typeface="Arial" panose="020B0604020202020204" pitchFamily="34" charset="0"/>
                          <a:ea typeface="+mn-ea"/>
                          <a:cs typeface="Arial" panose="020B0604020202020204" pitchFamily="34" charset="0"/>
                        </a:rPr>
                        <a:t>2025</a:t>
                      </a:r>
                    </a:p>
                  </a:txBody>
                  <a:tcPr marL="9525" marR="9525" marT="9525" marB="0" anchor="ctr">
                    <a:solidFill>
                      <a:schemeClr val="accent1">
                        <a:lumMod val="60000"/>
                        <a:lumOff val="40000"/>
                      </a:schemeClr>
                    </a:solidFill>
                  </a:tcPr>
                </a:tc>
                <a:tc hMerge="1">
                  <a:txBody>
                    <a:bodyPr/>
                    <a:lstStyle/>
                    <a:p>
                      <a:endParaRPr lang="ru-RU"/>
                    </a:p>
                  </a:txBody>
                  <a:tcPr/>
                </a:tc>
                <a:tc gridSpan="2">
                  <a:txBody>
                    <a:bodyPr/>
                    <a:lstStyle/>
                    <a:p>
                      <a:pPr marL="0" algn="ctr" defTabSz="914400" rtl="0" eaLnBrk="1" fontAlgn="ctr" latinLnBrk="0" hangingPunct="1"/>
                      <a:r>
                        <a:rPr lang="ru-RU" sz="800" b="1" i="0" u="none" strike="noStrike" kern="1200">
                          <a:solidFill>
                            <a:srgbClr val="000000"/>
                          </a:solidFill>
                          <a:effectLst/>
                          <a:latin typeface="Arial" panose="020B0604020202020204" pitchFamily="34" charset="0"/>
                          <a:ea typeface="+mn-ea"/>
                          <a:cs typeface="Arial" panose="020B0604020202020204" pitchFamily="34" charset="0"/>
                        </a:rPr>
                        <a:t>2026</a:t>
                      </a:r>
                    </a:p>
                  </a:txBody>
                  <a:tcPr marL="9525" marR="9525" marT="9525" marB="0" anchor="ctr">
                    <a:solidFill>
                      <a:schemeClr val="accent1">
                        <a:lumMod val="60000"/>
                        <a:lumOff val="40000"/>
                      </a:schemeClr>
                    </a:solidFill>
                  </a:tcPr>
                </a:tc>
                <a:tc hMerge="1">
                  <a:txBody>
                    <a:bodyPr/>
                    <a:lstStyle/>
                    <a:p>
                      <a:endParaRPr lang="ru-RU"/>
                    </a:p>
                  </a:txBody>
                  <a:tcPr/>
                </a:tc>
                <a:tc gridSpan="2">
                  <a:txBody>
                    <a:bodyPr/>
                    <a:lstStyle/>
                    <a:p>
                      <a:pPr marL="0" algn="ctr" defTabSz="914400" rtl="0" eaLnBrk="1" fontAlgn="ctr" latinLnBrk="0" hangingPunct="1"/>
                      <a:r>
                        <a:rPr lang="ru-RU" sz="800" b="1" i="0" u="none" strike="noStrike" kern="1200">
                          <a:solidFill>
                            <a:srgbClr val="000000"/>
                          </a:solidFill>
                          <a:effectLst/>
                          <a:latin typeface="Arial" panose="020B0604020202020204" pitchFamily="34" charset="0"/>
                          <a:ea typeface="+mn-ea"/>
                          <a:cs typeface="Arial" panose="020B0604020202020204" pitchFamily="34" charset="0"/>
                        </a:rPr>
                        <a:t>2027</a:t>
                      </a:r>
                    </a:p>
                  </a:txBody>
                  <a:tcPr marL="9525" marR="9525" marT="9525" marB="0" anchor="ctr">
                    <a:solidFill>
                      <a:schemeClr val="accent1">
                        <a:lumMod val="60000"/>
                        <a:lumOff val="40000"/>
                      </a:schemeClr>
                    </a:solidFill>
                  </a:tcPr>
                </a:tc>
                <a:tc hMerge="1">
                  <a:txBody>
                    <a:bodyPr/>
                    <a:lstStyle/>
                    <a:p>
                      <a:endParaRPr lang="ru-RU"/>
                    </a:p>
                  </a:txBody>
                  <a:tcPr/>
                </a:tc>
                <a:extLst>
                  <a:ext uri="{0D108BD9-81ED-4DB2-BD59-A6C34878D82A}">
                    <a16:rowId xmlns:a16="http://schemas.microsoft.com/office/drawing/2014/main" val="774159088"/>
                  </a:ext>
                </a:extLst>
              </a:tr>
              <a:tr h="574089">
                <a:tc vMerge="1">
                  <a:txBody>
                    <a:bodyPr/>
                    <a:lstStyle/>
                    <a:p>
                      <a:endParaRPr lang="ru-RU"/>
                    </a:p>
                  </a:txBody>
                  <a:tcPr/>
                </a:tc>
                <a:tc vMerge="1">
                  <a:txBody>
                    <a:bodyPr/>
                    <a:lstStyle/>
                    <a:p>
                      <a:endParaRPr lang="ru-RU"/>
                    </a:p>
                  </a:txBody>
                  <a:tcP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2022</a:t>
                      </a:r>
                    </a:p>
                  </a:txBody>
                  <a:tcPr marL="9525" marR="9525" marT="9525" marB="0" anchor="ctr">
                    <a:solidFill>
                      <a:schemeClr val="accent1">
                        <a:lumMod val="60000"/>
                        <a:lumOff val="40000"/>
                      </a:schemeClr>
                    </a:solidFill>
                  </a:tcP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2023</a:t>
                      </a:r>
                    </a:p>
                  </a:txBody>
                  <a:tcPr marL="9525" marR="9525" marT="9525" marB="0" anchor="ctr">
                    <a:solidFill>
                      <a:schemeClr val="accent1">
                        <a:lumMod val="60000"/>
                        <a:lumOff val="40000"/>
                      </a:schemeClr>
                    </a:solidFill>
                  </a:tcP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2024</a:t>
                      </a:r>
                    </a:p>
                  </a:txBody>
                  <a:tcPr marL="9525" marR="9525" marT="9525" marB="0" anchor="ctr">
                    <a:solidFill>
                      <a:schemeClr val="accent1">
                        <a:lumMod val="60000"/>
                        <a:lumOff val="40000"/>
                      </a:schemeClr>
                    </a:solidFill>
                  </a:tcP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1 (консервативный)</a:t>
                      </a:r>
                    </a:p>
                  </a:txBody>
                  <a:tcPr marL="9525" marR="9525" marT="9525" marB="0" anchor="ctr">
                    <a:solidFill>
                      <a:schemeClr val="accent1">
                        <a:lumMod val="60000"/>
                        <a:lumOff val="40000"/>
                      </a:schemeClr>
                    </a:solidFill>
                  </a:tcP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2 (базовый)</a:t>
                      </a:r>
                    </a:p>
                  </a:txBody>
                  <a:tcPr marL="9525" marR="9525" marT="9525" marB="0" anchor="ctr">
                    <a:solidFill>
                      <a:schemeClr val="accent1">
                        <a:lumMod val="60000"/>
                        <a:lumOff val="40000"/>
                      </a:schemeClr>
                    </a:solidFill>
                  </a:tcP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1 (консервативный)</a:t>
                      </a:r>
                    </a:p>
                  </a:txBody>
                  <a:tcPr marL="9525" marR="9525" marT="9525" marB="0" anchor="ctr">
                    <a:solidFill>
                      <a:schemeClr val="accent1">
                        <a:lumMod val="60000"/>
                        <a:lumOff val="40000"/>
                      </a:schemeClr>
                    </a:solidFill>
                  </a:tcP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2 (базовый)</a:t>
                      </a:r>
                    </a:p>
                  </a:txBody>
                  <a:tcPr marL="9525" marR="9525" marT="9525" marB="0" anchor="ctr">
                    <a:solidFill>
                      <a:schemeClr val="accent1">
                        <a:lumMod val="60000"/>
                        <a:lumOff val="40000"/>
                      </a:schemeClr>
                    </a:solidFill>
                  </a:tcP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1 (консервативный)</a:t>
                      </a:r>
                    </a:p>
                  </a:txBody>
                  <a:tcPr marL="9525" marR="9525" marT="9525" marB="0" anchor="ctr">
                    <a:solidFill>
                      <a:schemeClr val="accent1">
                        <a:lumMod val="60000"/>
                        <a:lumOff val="40000"/>
                      </a:schemeClr>
                    </a:solidFill>
                  </a:tcP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2 (базовый)</a:t>
                      </a:r>
                    </a:p>
                  </a:txBody>
                  <a:tcPr marL="9525" marR="9525" marT="9525" marB="0" anchor="ctr">
                    <a:solidFill>
                      <a:schemeClr val="accent1">
                        <a:lumMod val="60000"/>
                        <a:lumOff val="40000"/>
                      </a:schemeClr>
                    </a:solidFill>
                  </a:tcPr>
                </a:tc>
                <a:extLst>
                  <a:ext uri="{0D108BD9-81ED-4DB2-BD59-A6C34878D82A}">
                    <a16:rowId xmlns:a16="http://schemas.microsoft.com/office/drawing/2014/main" val="2863942336"/>
                  </a:ext>
                </a:extLst>
              </a:tr>
              <a:tr h="206045">
                <a:tc>
                  <a:txBody>
                    <a:bodyPr/>
                    <a:lstStyle/>
                    <a:p>
                      <a:pPr algn="l" fontAlgn="ctr"/>
                      <a:r>
                        <a:rPr lang="ru-RU" sz="800" b="1" i="0" u="none" strike="noStrike" dirty="0" smtClean="0">
                          <a:solidFill>
                            <a:srgbClr val="000000"/>
                          </a:solidFill>
                          <a:effectLst/>
                          <a:latin typeface="Arial" panose="020B0604020202020204" pitchFamily="34" charset="0"/>
                          <a:cs typeface="Arial" panose="020B0604020202020204" pitchFamily="34" charset="0"/>
                        </a:rPr>
                        <a:t>Труд </a:t>
                      </a:r>
                      <a:r>
                        <a:rPr lang="ru-RU" sz="800" b="1" i="0" u="none" strike="noStrike" dirty="0">
                          <a:solidFill>
                            <a:srgbClr val="000000"/>
                          </a:solidFill>
                          <a:effectLst/>
                          <a:latin typeface="Arial" panose="020B0604020202020204" pitchFamily="34" charset="0"/>
                          <a:cs typeface="Arial" panose="020B0604020202020204" pitchFamily="34" charset="0"/>
                        </a:rPr>
                        <a:t>и заработная плата</a:t>
                      </a:r>
                      <a:endParaRPr lang="ru-RU" sz="8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cs typeface="Arial" panose="020B0604020202020204" pitchFamily="34" charset="0"/>
                        </a:rPr>
                        <a:t> </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dirty="0">
                          <a:solidFill>
                            <a:srgbClr val="000000"/>
                          </a:solidFill>
                          <a:effectLst/>
                          <a:latin typeface="Arial" panose="020B0604020202020204" pitchFamily="34" charset="0"/>
                          <a:cs typeface="Arial" panose="020B0604020202020204" pitchFamily="34" charset="0"/>
                        </a:rPr>
                        <a:t> </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dirty="0">
                          <a:solidFill>
                            <a:srgbClr val="000000"/>
                          </a:solidFill>
                          <a:effectLst/>
                          <a:latin typeface="Arial" panose="020B0604020202020204" pitchFamily="34" charset="0"/>
                          <a:cs typeface="Arial" panose="020B0604020202020204" pitchFamily="34" charset="0"/>
                        </a:rPr>
                        <a:t> </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dirty="0">
                          <a:solidFill>
                            <a:srgbClr val="000000"/>
                          </a:solidFill>
                          <a:effectLst/>
                          <a:latin typeface="Arial" panose="020B0604020202020204" pitchFamily="34" charset="0"/>
                          <a:cs typeface="Arial" panose="020B0604020202020204" pitchFamily="34" charset="0"/>
                        </a:rPr>
                        <a:t> </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1054196774"/>
                  </a:ext>
                </a:extLst>
              </a:tr>
              <a:tr h="290222">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Количество созданных рабочих мест</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cs typeface="Arial" panose="020B0604020202020204" pitchFamily="34" charset="0"/>
                        </a:rPr>
                        <a:t>единица</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1 797</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5 168</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2 200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990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1 080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1 040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1 150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1 115</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1 265</a:t>
                      </a:r>
                    </a:p>
                  </a:txBody>
                  <a:tcPr marL="9525" marR="9525" marT="9525" marB="0" anchor="ctr"/>
                </a:tc>
                <a:extLst>
                  <a:ext uri="{0D108BD9-81ED-4DB2-BD59-A6C34878D82A}">
                    <a16:rowId xmlns:a16="http://schemas.microsoft.com/office/drawing/2014/main" val="3426044676"/>
                  </a:ext>
                </a:extLst>
              </a:tr>
              <a:tr h="292421">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Численность официально зарегистрированных безработных, на конец года</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человек</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280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134</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95</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91</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88</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85</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81</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79</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75</a:t>
                      </a:r>
                    </a:p>
                  </a:txBody>
                  <a:tcPr marL="9525" marR="9525" marT="9525" marB="0" anchor="ctr"/>
                </a:tc>
                <a:extLst>
                  <a:ext uri="{0D108BD9-81ED-4DB2-BD59-A6C34878D82A}">
                    <a16:rowId xmlns:a16="http://schemas.microsoft.com/office/drawing/2014/main" val="3303530368"/>
                  </a:ext>
                </a:extLst>
              </a:tr>
              <a:tr h="294642">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Фонд начисленной заработной платы всех работников</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cs typeface="Arial" panose="020B0604020202020204" pitchFamily="34" charset="0"/>
                        </a:rPr>
                        <a:t>млн. рублей</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32 225,8</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37 661,7</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47 055,4</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53 189,0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55 035,8</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59 901,8</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62 974,3</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67 302,7</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72 086,3</a:t>
                      </a:r>
                    </a:p>
                  </a:txBody>
                  <a:tcPr marL="9525" marR="9525" marT="9525" marB="0" anchor="ctr"/>
                </a:tc>
                <a:extLst>
                  <a:ext uri="{0D108BD9-81ED-4DB2-BD59-A6C34878D82A}">
                    <a16:rowId xmlns:a16="http://schemas.microsoft.com/office/drawing/2014/main" val="1866926461"/>
                  </a:ext>
                </a:extLst>
              </a:tr>
              <a:tr h="263839">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Темп роста фонда заработной платы</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cs typeface="Arial" panose="020B0604020202020204" pitchFamily="34" charset="0"/>
                        </a:rPr>
                        <a:t>процент к предыдущему году</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111,1</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116,9</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124,9</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113,0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117,0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112,6</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114,4</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112,4</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114,5</a:t>
                      </a:r>
                    </a:p>
                  </a:txBody>
                  <a:tcPr marL="9525" marR="9525" marT="9525" marB="0" anchor="ctr"/>
                </a:tc>
                <a:extLst>
                  <a:ext uri="{0D108BD9-81ED-4DB2-BD59-A6C34878D82A}">
                    <a16:rowId xmlns:a16="http://schemas.microsoft.com/office/drawing/2014/main" val="2863614157"/>
                  </a:ext>
                </a:extLst>
              </a:tr>
              <a:tr h="351785">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Среднемесячная номинальная начисленная заработная плата работников (по полному кругу организаций)</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cs typeface="Arial" panose="020B0604020202020204" pitchFamily="34" charset="0"/>
                        </a:rPr>
                        <a:t>рубль</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87 389,6</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101 404,7</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126 824,4</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143 031,9</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147 659,9</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160 798,1</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168 405,7</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180 589,2</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192 224,0</a:t>
                      </a:r>
                    </a:p>
                  </a:txBody>
                  <a:tcPr marL="9525" marR="9525" marT="9525" marB="0" anchor="ctr"/>
                </a:tc>
                <a:extLst>
                  <a:ext uri="{0D108BD9-81ED-4DB2-BD59-A6C34878D82A}">
                    <a16:rowId xmlns:a16="http://schemas.microsoft.com/office/drawing/2014/main" val="1452794486"/>
                  </a:ext>
                </a:extLst>
              </a:tr>
              <a:tr h="259419">
                <a:tc>
                  <a:txBody>
                    <a:bodyPr/>
                    <a:lstStyle/>
                    <a:p>
                      <a:pPr algn="l" fontAlgn="ctr"/>
                      <a:r>
                        <a:rPr lang="ru-RU" sz="800" b="1" i="0" u="none" strike="noStrike" dirty="0" smtClean="0">
                          <a:solidFill>
                            <a:srgbClr val="000000"/>
                          </a:solidFill>
                          <a:effectLst/>
                          <a:latin typeface="Arial" panose="020B0604020202020204" pitchFamily="34" charset="0"/>
                          <a:cs typeface="Arial" panose="020B0604020202020204" pitchFamily="34" charset="0"/>
                        </a:rPr>
                        <a:t>Образование</a:t>
                      </a:r>
                      <a:endParaRPr lang="ru-RU" sz="8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extLst>
                  <a:ext uri="{0D108BD9-81ED-4DB2-BD59-A6C34878D82A}">
                    <a16:rowId xmlns:a16="http://schemas.microsoft.com/office/drawing/2014/main" val="1893767417"/>
                  </a:ext>
                </a:extLst>
              </a:tr>
              <a:tr h="197901">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Общее образование:</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extLst>
                  <a:ext uri="{0D108BD9-81ED-4DB2-BD59-A6C34878D82A}">
                    <a16:rowId xmlns:a16="http://schemas.microsoft.com/office/drawing/2014/main" val="3171988953"/>
                  </a:ext>
                </a:extLst>
              </a:tr>
              <a:tr h="433135">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Доля обучающихся в государственных (муниципальных) общеобразовательных организациях, занимающихся во вторую смену</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процент</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16,5</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19,5</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16,6</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6,7</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4,8</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8,7</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6,7</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10,7</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8,7</a:t>
                      </a:r>
                    </a:p>
                  </a:txBody>
                  <a:tcPr marL="9525" marR="9525" marT="9525" marB="0" anchor="ctr"/>
                </a:tc>
                <a:extLst>
                  <a:ext uri="{0D108BD9-81ED-4DB2-BD59-A6C34878D82A}">
                    <a16:rowId xmlns:a16="http://schemas.microsoft.com/office/drawing/2014/main" val="1006903519"/>
                  </a:ext>
                </a:extLst>
              </a:tr>
              <a:tr h="433135">
                <a:tc>
                  <a:txBody>
                    <a:bodyPr/>
                    <a:lstStyle/>
                    <a:p>
                      <a:pPr algn="l" fontAlgn="ctr"/>
                      <a:r>
                        <a:rPr lang="ru-RU" sz="800" b="0" i="0" u="none" strike="noStrike">
                          <a:solidFill>
                            <a:srgbClr val="000000"/>
                          </a:solidFill>
                          <a:effectLst/>
                          <a:latin typeface="Arial" panose="020B0604020202020204" pitchFamily="34" charset="0"/>
                          <a:cs typeface="Arial" panose="020B0604020202020204" pitchFamily="34" charset="0"/>
                        </a:rPr>
                        <a:t>Численность обучающихся в государственных (муниципальных) общеобразовательных организациях, занимающихся во вторую смену</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человек</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2 480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3 048</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2 631</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1 098</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785</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1 424</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1 105</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1 757</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1 431</a:t>
                      </a:r>
                    </a:p>
                  </a:txBody>
                  <a:tcPr marL="9525" marR="9525" marT="9525" marB="0" anchor="ctr"/>
                </a:tc>
                <a:extLst>
                  <a:ext uri="{0D108BD9-81ED-4DB2-BD59-A6C34878D82A}">
                    <a16:rowId xmlns:a16="http://schemas.microsoft.com/office/drawing/2014/main" val="1835674414"/>
                  </a:ext>
                </a:extLst>
              </a:tr>
              <a:tr h="334196">
                <a:tc>
                  <a:txBody>
                    <a:bodyPr/>
                    <a:lstStyle/>
                    <a:p>
                      <a:pPr algn="l" fontAlgn="ctr"/>
                      <a:r>
                        <a:rPr lang="ru-RU" sz="800" b="0" i="0" u="none" strike="noStrike">
                          <a:solidFill>
                            <a:srgbClr val="000000"/>
                          </a:solidFill>
                          <a:effectLst/>
                          <a:latin typeface="Arial" panose="020B0604020202020204" pitchFamily="34" charset="0"/>
                          <a:cs typeface="Arial" panose="020B0604020202020204" pitchFamily="34" charset="0"/>
                        </a:rPr>
                        <a:t> Общее число обучающихся в государственных (муниципальных) общеобразовательных организациях</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человек</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15 028</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15 598</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15 805</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16 419</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16 419</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16 419</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16 419</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16 419</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16 419</a:t>
                      </a:r>
                    </a:p>
                  </a:txBody>
                  <a:tcPr marL="9525" marR="9525" marT="9525" marB="0" anchor="ctr"/>
                </a:tc>
                <a:extLst>
                  <a:ext uri="{0D108BD9-81ED-4DB2-BD59-A6C34878D82A}">
                    <a16:rowId xmlns:a16="http://schemas.microsoft.com/office/drawing/2014/main" val="518363310"/>
                  </a:ext>
                </a:extLst>
              </a:tr>
            </a:tbl>
          </a:graphicData>
        </a:graphic>
      </p:graphicFrame>
    </p:spTree>
    <p:extLst>
      <p:ext uri="{BB962C8B-B14F-4D97-AF65-F5344CB8AC3E}">
        <p14:creationId xmlns:p14="http://schemas.microsoft.com/office/powerpoint/2010/main" val="250134931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0E1DD2E-04DC-4BF3-8F0E-F61E1385D3F3}"/>
              </a:ext>
            </a:extLst>
          </p:cNvPr>
          <p:cNvSpPr>
            <a:spLocks noGrp="1"/>
          </p:cNvSpPr>
          <p:nvPr>
            <p:ph type="title"/>
          </p:nvPr>
        </p:nvSpPr>
        <p:spPr>
          <a:xfrm>
            <a:off x="914400" y="159976"/>
            <a:ext cx="11277600" cy="365125"/>
          </a:xfrm>
        </p:spPr>
        <p:txBody>
          <a:bodyPr>
            <a:noAutofit/>
          </a:bodyPr>
          <a:lstStyle/>
          <a:p>
            <a:pPr algn="ctr"/>
            <a:r>
              <a:rPr lang="ru-RU" sz="2000" dirty="0">
                <a:latin typeface="Century Gothic" panose="020B0502020202020204" pitchFamily="34" charset="0"/>
              </a:rPr>
              <a:t>Информация о расходах бюджета с учетом интересов целевых групп пользователей</a:t>
            </a:r>
            <a:br>
              <a:rPr lang="ru-RU" sz="2000" dirty="0">
                <a:latin typeface="Century Gothic" panose="020B0502020202020204" pitchFamily="34" charset="0"/>
              </a:rPr>
            </a:br>
            <a:endParaRPr lang="ru-RU" sz="2000" dirty="0">
              <a:latin typeface="Century Gothic" panose="020B0502020202020204" pitchFamily="34" charset="0"/>
            </a:endParaRPr>
          </a:p>
        </p:txBody>
      </p:sp>
      <p:sp>
        <p:nvSpPr>
          <p:cNvPr id="3" name="Объект 2">
            <a:extLst>
              <a:ext uri="{FF2B5EF4-FFF2-40B4-BE49-F238E27FC236}">
                <a16:creationId xmlns:a16="http://schemas.microsoft.com/office/drawing/2014/main" id="{9AD9B412-48F2-4A84-89D8-04BD7B7059CC}"/>
              </a:ext>
            </a:extLst>
          </p:cNvPr>
          <p:cNvSpPr>
            <a:spLocks noGrp="1"/>
          </p:cNvSpPr>
          <p:nvPr>
            <p:ph idx="1"/>
          </p:nvPr>
        </p:nvSpPr>
        <p:spPr/>
        <p:txBody>
          <a:bodyPr/>
          <a:lstStyle/>
          <a:p>
            <a:endParaRPr lang="ru-RU"/>
          </a:p>
        </p:txBody>
      </p:sp>
      <p:sp>
        <p:nvSpPr>
          <p:cNvPr id="4" name="Номер слайда 3">
            <a:extLst>
              <a:ext uri="{FF2B5EF4-FFF2-40B4-BE49-F238E27FC236}">
                <a16:creationId xmlns:a16="http://schemas.microsoft.com/office/drawing/2014/main" id="{E2FAA489-1CE0-4C0C-9A6C-7C729AC97B1F}"/>
              </a:ext>
            </a:extLst>
          </p:cNvPr>
          <p:cNvSpPr>
            <a:spLocks noGrp="1"/>
          </p:cNvSpPr>
          <p:nvPr>
            <p:ph type="sldNum" sz="quarter" idx="12"/>
          </p:nvPr>
        </p:nvSpPr>
        <p:spPr>
          <a:xfrm>
            <a:off x="9448800" y="6492875"/>
            <a:ext cx="2743200" cy="365125"/>
          </a:xfrm>
        </p:spPr>
        <p:txBody>
          <a:bodyPr/>
          <a:lstStyle/>
          <a:p>
            <a:fld id="{E4EB6E89-BA87-4003-BD23-6BDF40F3EBED}" type="slidenum">
              <a:rPr lang="ru-RU" smtClean="0"/>
              <a:pPr/>
              <a:t>70</a:t>
            </a:fld>
            <a:endParaRPr lang="ru-RU" dirty="0"/>
          </a:p>
        </p:txBody>
      </p:sp>
      <p:graphicFrame>
        <p:nvGraphicFramePr>
          <p:cNvPr id="5" name="Объект 4">
            <a:extLst>
              <a:ext uri="{FF2B5EF4-FFF2-40B4-BE49-F238E27FC236}">
                <a16:creationId xmlns:a16="http://schemas.microsoft.com/office/drawing/2014/main" id="{ED4622CF-814C-486A-A552-AFC5897A3757}"/>
              </a:ext>
            </a:extLst>
          </p:cNvPr>
          <p:cNvGraphicFramePr>
            <a:graphicFrameLocks/>
          </p:cNvGraphicFramePr>
          <p:nvPr>
            <p:extLst>
              <p:ext uri="{D42A27DB-BD31-4B8C-83A1-F6EECF244321}">
                <p14:modId xmlns:p14="http://schemas.microsoft.com/office/powerpoint/2010/main" val="2346240769"/>
              </p:ext>
            </p:extLst>
          </p:nvPr>
        </p:nvGraphicFramePr>
        <p:xfrm>
          <a:off x="304799" y="525101"/>
          <a:ext cx="11596255" cy="6196721"/>
        </p:xfrm>
        <a:graphic>
          <a:graphicData uri="http://schemas.openxmlformats.org/drawingml/2006/table">
            <a:tbl>
              <a:tblPr>
                <a:tableStyleId>{8A107856-5554-42FB-B03E-39F5DBC370BA}</a:tableStyleId>
              </a:tblPr>
              <a:tblGrid>
                <a:gridCol w="321719">
                  <a:extLst>
                    <a:ext uri="{9D8B030D-6E8A-4147-A177-3AD203B41FA5}">
                      <a16:colId xmlns:a16="http://schemas.microsoft.com/office/drawing/2014/main" val="3173738563"/>
                    </a:ext>
                  </a:extLst>
                </a:gridCol>
                <a:gridCol w="2662550">
                  <a:extLst>
                    <a:ext uri="{9D8B030D-6E8A-4147-A177-3AD203B41FA5}">
                      <a16:colId xmlns:a16="http://schemas.microsoft.com/office/drawing/2014/main" val="1175069003"/>
                    </a:ext>
                  </a:extLst>
                </a:gridCol>
                <a:gridCol w="1932650">
                  <a:extLst>
                    <a:ext uri="{9D8B030D-6E8A-4147-A177-3AD203B41FA5}">
                      <a16:colId xmlns:a16="http://schemas.microsoft.com/office/drawing/2014/main" val="2359325872"/>
                    </a:ext>
                  </a:extLst>
                </a:gridCol>
                <a:gridCol w="802238">
                  <a:extLst>
                    <a:ext uri="{9D8B030D-6E8A-4147-A177-3AD203B41FA5}">
                      <a16:colId xmlns:a16="http://schemas.microsoft.com/office/drawing/2014/main" val="3513692141"/>
                    </a:ext>
                  </a:extLst>
                </a:gridCol>
                <a:gridCol w="3817593">
                  <a:extLst>
                    <a:ext uri="{9D8B030D-6E8A-4147-A177-3AD203B41FA5}">
                      <a16:colId xmlns:a16="http://schemas.microsoft.com/office/drawing/2014/main" val="2406719285"/>
                    </a:ext>
                  </a:extLst>
                </a:gridCol>
                <a:gridCol w="661688">
                  <a:extLst>
                    <a:ext uri="{9D8B030D-6E8A-4147-A177-3AD203B41FA5}">
                      <a16:colId xmlns:a16="http://schemas.microsoft.com/office/drawing/2014/main" val="154824804"/>
                    </a:ext>
                  </a:extLst>
                </a:gridCol>
                <a:gridCol w="703044">
                  <a:extLst>
                    <a:ext uri="{9D8B030D-6E8A-4147-A177-3AD203B41FA5}">
                      <a16:colId xmlns:a16="http://schemas.microsoft.com/office/drawing/2014/main" val="1561384155"/>
                    </a:ext>
                  </a:extLst>
                </a:gridCol>
                <a:gridCol w="694773">
                  <a:extLst>
                    <a:ext uri="{9D8B030D-6E8A-4147-A177-3AD203B41FA5}">
                      <a16:colId xmlns:a16="http://schemas.microsoft.com/office/drawing/2014/main" val="3694796067"/>
                    </a:ext>
                  </a:extLst>
                </a:gridCol>
              </a:tblGrid>
              <a:tr h="608468">
                <a:tc>
                  <a:txBody>
                    <a:bodyPr/>
                    <a:lstStyle/>
                    <a:p>
                      <a:pPr marL="0" algn="ctr" defTabSz="914400" rtl="0" eaLnBrk="1" fontAlgn="b" latinLnBrk="0" hangingPunct="1"/>
                      <a:r>
                        <a:rPr lang="ru-RU" sz="1000" b="1" u="none" strike="noStrike" kern="1200" dirty="0">
                          <a:solidFill>
                            <a:schemeClr val="tx1"/>
                          </a:solidFill>
                          <a:effectLst/>
                          <a:latin typeface="+mn-lt"/>
                          <a:ea typeface="+mn-ea"/>
                          <a:cs typeface="+mn-cs"/>
                        </a:rPr>
                        <a:t>№</a:t>
                      </a:r>
                    </a:p>
                  </a:txBody>
                  <a:tcPr marL="2378" marR="2378" marT="2378" marB="0" anchor="ctr"/>
                </a:tc>
                <a:tc>
                  <a:txBody>
                    <a:bodyPr/>
                    <a:lstStyle/>
                    <a:p>
                      <a:pPr marL="0" algn="ctr" defTabSz="914400" rtl="0" eaLnBrk="1" fontAlgn="b" latinLnBrk="0" hangingPunct="1"/>
                      <a:r>
                        <a:rPr lang="ru-RU" sz="1000" b="1" u="none" strike="noStrike" kern="1200" dirty="0">
                          <a:solidFill>
                            <a:schemeClr val="tx1"/>
                          </a:solidFill>
                          <a:effectLst/>
                          <a:latin typeface="+mn-lt"/>
                          <a:ea typeface="+mn-ea"/>
                          <a:cs typeface="+mn-cs"/>
                        </a:rPr>
                        <a:t>Наименование мер социальной поддержки</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ru-RU" sz="1000" b="1" u="none" strike="noStrike" kern="1200" dirty="0">
                        <a:solidFill>
                          <a:schemeClr val="tx1"/>
                        </a:solidFill>
                        <a:effectLst/>
                        <a:latin typeface="+mn-lt"/>
                        <a:ea typeface="+mn-ea"/>
                        <a:cs typeface="+mn-cs"/>
                      </a:endParaRPr>
                    </a:p>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u="none" strike="noStrike" kern="1200" dirty="0">
                          <a:solidFill>
                            <a:schemeClr val="tx1"/>
                          </a:solidFill>
                          <a:effectLst/>
                          <a:latin typeface="+mn-lt"/>
                          <a:ea typeface="+mn-ea"/>
                          <a:cs typeface="+mn-cs"/>
                        </a:rPr>
                        <a:t>Ц</a:t>
                      </a:r>
                      <a:r>
                        <a:rPr lang="ru-RU" sz="1000" b="1" u="none" strike="noStrike" kern="1200" dirty="0">
                          <a:solidFill>
                            <a:schemeClr val="tx1"/>
                          </a:solidFill>
                          <a:effectLst/>
                          <a:latin typeface="+mn-lt"/>
                          <a:ea typeface="+mn-ea"/>
                          <a:cs typeface="+mn-cs"/>
                        </a:rPr>
                        <a:t>е</a:t>
                      </a:r>
                      <a:r>
                        <a:rPr lang="en-US" sz="1000" b="1" u="none" strike="noStrike" kern="1200" dirty="0">
                          <a:solidFill>
                            <a:schemeClr val="tx1"/>
                          </a:solidFill>
                          <a:effectLst/>
                          <a:latin typeface="+mn-lt"/>
                          <a:ea typeface="+mn-ea"/>
                          <a:cs typeface="+mn-cs"/>
                        </a:rPr>
                        <a:t>л</a:t>
                      </a:r>
                      <a:r>
                        <a:rPr lang="ru-RU" sz="1000" b="1" u="none" strike="noStrike" kern="1200" dirty="0">
                          <a:solidFill>
                            <a:schemeClr val="tx1"/>
                          </a:solidFill>
                          <a:effectLst/>
                          <a:latin typeface="+mn-lt"/>
                          <a:ea typeface="+mn-ea"/>
                          <a:cs typeface="+mn-cs"/>
                        </a:rPr>
                        <a:t>е</a:t>
                      </a:r>
                      <a:r>
                        <a:rPr lang="en-US" sz="1000" b="1" u="none" strike="noStrike" kern="1200" dirty="0">
                          <a:solidFill>
                            <a:schemeClr val="tx1"/>
                          </a:solidFill>
                          <a:effectLst/>
                          <a:latin typeface="+mn-lt"/>
                          <a:ea typeface="+mn-ea"/>
                          <a:cs typeface="+mn-cs"/>
                        </a:rPr>
                        <a:t>в</a:t>
                      </a:r>
                      <a:r>
                        <a:rPr lang="ru-RU" sz="1000" b="1" u="none" strike="noStrike" kern="1200" dirty="0">
                          <a:solidFill>
                            <a:schemeClr val="tx1"/>
                          </a:solidFill>
                          <a:effectLst/>
                          <a:latin typeface="+mn-lt"/>
                          <a:ea typeface="+mn-ea"/>
                          <a:cs typeface="+mn-cs"/>
                        </a:rPr>
                        <a:t>а</a:t>
                      </a:r>
                      <a:r>
                        <a:rPr lang="en-US" sz="1000" b="1" u="none" strike="noStrike" kern="1200" dirty="0">
                          <a:solidFill>
                            <a:schemeClr val="tx1"/>
                          </a:solidFill>
                          <a:effectLst/>
                          <a:latin typeface="+mn-lt"/>
                          <a:ea typeface="+mn-ea"/>
                          <a:cs typeface="+mn-cs"/>
                        </a:rPr>
                        <a:t>я </a:t>
                      </a:r>
                      <a:r>
                        <a:rPr lang="ru-RU" sz="1000" b="1" u="none" strike="noStrike" kern="1200" dirty="0">
                          <a:solidFill>
                            <a:schemeClr val="tx1"/>
                          </a:solidFill>
                          <a:effectLst/>
                          <a:latin typeface="+mn-lt"/>
                          <a:ea typeface="+mn-ea"/>
                          <a:cs typeface="+mn-cs"/>
                        </a:rPr>
                        <a:t>г</a:t>
                      </a:r>
                      <a:r>
                        <a:rPr lang="en-US" sz="1000" b="1" u="none" strike="noStrike" kern="1200" dirty="0">
                          <a:solidFill>
                            <a:schemeClr val="tx1"/>
                          </a:solidFill>
                          <a:effectLst/>
                          <a:latin typeface="+mn-lt"/>
                          <a:ea typeface="+mn-ea"/>
                          <a:cs typeface="+mn-cs"/>
                        </a:rPr>
                        <a:t>р</a:t>
                      </a:r>
                      <a:r>
                        <a:rPr lang="ru-RU" sz="1000" b="1" u="none" strike="noStrike" kern="1200" dirty="0">
                          <a:solidFill>
                            <a:schemeClr val="tx1"/>
                          </a:solidFill>
                          <a:effectLst/>
                          <a:latin typeface="+mn-lt"/>
                          <a:ea typeface="+mn-ea"/>
                          <a:cs typeface="+mn-cs"/>
                        </a:rPr>
                        <a:t>у</a:t>
                      </a:r>
                      <a:r>
                        <a:rPr lang="en-US" sz="1000" b="1" u="none" strike="noStrike" kern="1200" dirty="0">
                          <a:solidFill>
                            <a:schemeClr val="tx1"/>
                          </a:solidFill>
                          <a:effectLst/>
                          <a:latin typeface="+mn-lt"/>
                          <a:ea typeface="+mn-ea"/>
                          <a:cs typeface="+mn-cs"/>
                        </a:rPr>
                        <a:t>п</a:t>
                      </a:r>
                      <a:r>
                        <a:rPr lang="ru-RU" sz="1000" b="1" u="none" strike="noStrike" kern="1200" dirty="0">
                          <a:solidFill>
                            <a:schemeClr val="tx1"/>
                          </a:solidFill>
                          <a:effectLst/>
                          <a:latin typeface="+mn-lt"/>
                          <a:ea typeface="+mn-ea"/>
                          <a:cs typeface="+mn-cs"/>
                        </a:rPr>
                        <a:t>п</a:t>
                      </a:r>
                      <a:r>
                        <a:rPr lang="en-US" sz="1000" b="1" u="none" strike="noStrike" kern="1200" dirty="0">
                          <a:solidFill>
                            <a:schemeClr val="tx1"/>
                          </a:solidFill>
                          <a:effectLst/>
                          <a:latin typeface="+mn-lt"/>
                          <a:ea typeface="+mn-ea"/>
                          <a:cs typeface="+mn-cs"/>
                        </a:rPr>
                        <a:t>а</a:t>
                      </a:r>
                      <a:endParaRPr lang="ru-RU" sz="1000" b="1" u="none" strike="noStrike" kern="1200" dirty="0">
                        <a:solidFill>
                          <a:schemeClr val="tx1"/>
                        </a:solidFill>
                        <a:effectLst/>
                        <a:latin typeface="+mn-lt"/>
                        <a:ea typeface="+mn-ea"/>
                        <a:cs typeface="+mn-cs"/>
                      </a:endParaRPr>
                    </a:p>
                    <a:p>
                      <a:pPr marL="0" algn="ctr" defTabSz="914400" rtl="0" eaLnBrk="1" fontAlgn="b" latinLnBrk="0" hangingPunct="1"/>
                      <a:endParaRPr lang="ru-RU" sz="1000" b="1" u="none" strike="noStrike" kern="1200" dirty="0">
                        <a:solidFill>
                          <a:schemeClr val="tx1"/>
                        </a:solidFill>
                        <a:effectLst/>
                        <a:latin typeface="+mn-lt"/>
                        <a:ea typeface="+mn-ea"/>
                        <a:cs typeface="+mn-cs"/>
                      </a:endParaRPr>
                    </a:p>
                  </a:txBody>
                  <a:tcPr marL="2378" marR="2378" marT="2378" marB="0" anchor="ctr"/>
                </a:tc>
                <a:tc>
                  <a:txBody>
                    <a:bodyPr/>
                    <a:lstStyle/>
                    <a:p>
                      <a:pPr marL="0" algn="ctr" defTabSz="914400" rtl="0" eaLnBrk="1" fontAlgn="b" latinLnBrk="0" hangingPunct="1"/>
                      <a:r>
                        <a:rPr lang="ru-RU" sz="1000" b="1" u="none" strike="noStrike" kern="1200" dirty="0">
                          <a:solidFill>
                            <a:schemeClr val="tx1"/>
                          </a:solidFill>
                          <a:effectLst/>
                          <a:latin typeface="+mn-lt"/>
                          <a:ea typeface="+mn-ea"/>
                          <a:cs typeface="+mn-cs"/>
                        </a:rPr>
                        <a:t>Численность представителей целевой группы (чел.)</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1" i="0" u="none" strike="noStrike" dirty="0">
                          <a:solidFill>
                            <a:schemeClr val="tx1"/>
                          </a:solidFill>
                          <a:effectLst/>
                          <a:latin typeface="+mn-lt"/>
                        </a:rPr>
                        <a:t>Нормативный правовой акт</a:t>
                      </a:r>
                    </a:p>
                  </a:txBody>
                  <a:tcPr marL="2378" marR="2378" marT="2378" marB="0" anchor="ctr"/>
                </a:tc>
                <a:tc>
                  <a:txBody>
                    <a:bodyPr/>
                    <a:lstStyle/>
                    <a:p>
                      <a:pPr marL="0" algn="ctr" defTabSz="914400" rtl="0" eaLnBrk="1" fontAlgn="b" latinLnBrk="0" hangingPunct="1"/>
                      <a:r>
                        <a:rPr lang="ru-RU" sz="1000" b="1" u="none" strike="noStrike" kern="1200" dirty="0">
                          <a:solidFill>
                            <a:schemeClr val="tx1"/>
                          </a:solidFill>
                          <a:effectLst/>
                          <a:latin typeface="+mn-lt"/>
                          <a:ea typeface="+mn-ea"/>
                          <a:cs typeface="+mn-cs"/>
                        </a:rPr>
                        <a:t>Плановые значения на </a:t>
                      </a:r>
                      <a:r>
                        <a:rPr lang="ru-RU" sz="1000" b="1" u="none" strike="noStrike" kern="1200" dirty="0" smtClean="0">
                          <a:solidFill>
                            <a:schemeClr val="tx1"/>
                          </a:solidFill>
                          <a:effectLst/>
                          <a:latin typeface="+mn-lt"/>
                          <a:ea typeface="+mn-ea"/>
                          <a:cs typeface="+mn-cs"/>
                        </a:rPr>
                        <a:t>2025 </a:t>
                      </a:r>
                      <a:r>
                        <a:rPr lang="ru-RU" sz="1000" b="1" u="none" strike="noStrike" kern="1200" dirty="0">
                          <a:solidFill>
                            <a:schemeClr val="tx1"/>
                          </a:solidFill>
                          <a:effectLst/>
                          <a:latin typeface="+mn-lt"/>
                          <a:ea typeface="+mn-ea"/>
                          <a:cs typeface="+mn-cs"/>
                        </a:rPr>
                        <a:t>год (</a:t>
                      </a:r>
                      <a:r>
                        <a:rPr lang="ru-RU" sz="1000" b="1" u="none" strike="noStrike" kern="1200" dirty="0" err="1">
                          <a:solidFill>
                            <a:schemeClr val="tx1"/>
                          </a:solidFill>
                          <a:effectLst/>
                          <a:latin typeface="+mn-lt"/>
                          <a:ea typeface="+mn-ea"/>
                          <a:cs typeface="+mn-cs"/>
                        </a:rPr>
                        <a:t>тыс.руб</a:t>
                      </a:r>
                      <a:r>
                        <a:rPr lang="ru-RU" sz="1000" b="1" u="none" strike="noStrike" kern="1200" dirty="0">
                          <a:solidFill>
                            <a:schemeClr val="tx1"/>
                          </a:solidFill>
                          <a:effectLst/>
                          <a:latin typeface="+mn-lt"/>
                          <a:ea typeface="+mn-ea"/>
                          <a:cs typeface="+mn-cs"/>
                        </a:rPr>
                        <a:t>.)</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1" u="none" strike="noStrike" kern="1200" noProof="0" dirty="0">
                          <a:solidFill>
                            <a:schemeClr val="tx1"/>
                          </a:solidFill>
                          <a:effectLst/>
                          <a:latin typeface="+mn-lt"/>
                          <a:ea typeface="+mn-ea"/>
                          <a:cs typeface="+mn-cs"/>
                        </a:rPr>
                        <a:t>Плановые значения на </a:t>
                      </a:r>
                    </a:p>
                    <a:p>
                      <a:pPr marL="0" marR="0" lvl="0" indent="0" algn="ctr" defTabSz="914400" rtl="0" eaLnBrk="1" fontAlgn="b" latinLnBrk="0" hangingPunct="1">
                        <a:lnSpc>
                          <a:spcPct val="100000"/>
                        </a:lnSpc>
                        <a:spcBef>
                          <a:spcPts val="0"/>
                        </a:spcBef>
                        <a:spcAft>
                          <a:spcPts val="0"/>
                        </a:spcAft>
                        <a:buClrTx/>
                        <a:buSzTx/>
                        <a:buFontTx/>
                        <a:buNone/>
                        <a:tabLst/>
                        <a:defRPr/>
                      </a:pPr>
                      <a:r>
                        <a:rPr lang="ru-RU" sz="1000" b="1" u="none" strike="noStrike" kern="1200" noProof="0" dirty="0" smtClean="0">
                          <a:solidFill>
                            <a:schemeClr val="tx1"/>
                          </a:solidFill>
                          <a:effectLst/>
                          <a:latin typeface="+mn-lt"/>
                          <a:ea typeface="+mn-ea"/>
                          <a:cs typeface="+mn-cs"/>
                        </a:rPr>
                        <a:t>2026 год </a:t>
                      </a:r>
                      <a:r>
                        <a:rPr lang="ru-RU" sz="1000" b="1" u="none" strike="noStrike" kern="1200" noProof="0" dirty="0">
                          <a:solidFill>
                            <a:schemeClr val="tx1"/>
                          </a:solidFill>
                          <a:effectLst/>
                          <a:latin typeface="+mn-lt"/>
                          <a:ea typeface="+mn-ea"/>
                          <a:cs typeface="+mn-cs"/>
                        </a:rPr>
                        <a:t>(</a:t>
                      </a:r>
                      <a:r>
                        <a:rPr lang="ru-RU" sz="1000" b="1" u="none" strike="noStrike" kern="1200" noProof="0" dirty="0" err="1">
                          <a:solidFill>
                            <a:schemeClr val="tx1"/>
                          </a:solidFill>
                          <a:effectLst/>
                          <a:latin typeface="+mn-lt"/>
                          <a:ea typeface="+mn-ea"/>
                          <a:cs typeface="+mn-cs"/>
                        </a:rPr>
                        <a:t>тыс.руб</a:t>
                      </a:r>
                      <a:r>
                        <a:rPr lang="ru-RU" sz="1000" b="1" u="none" strike="noStrike" kern="1200" noProof="0" dirty="0">
                          <a:solidFill>
                            <a:schemeClr val="tx1"/>
                          </a:solidFill>
                          <a:effectLst/>
                          <a:latin typeface="+mn-lt"/>
                          <a:ea typeface="+mn-ea"/>
                          <a:cs typeface="+mn-cs"/>
                        </a:rPr>
                        <a:t>.)</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1" u="none" strike="noStrike" kern="1200" noProof="0" dirty="0">
                          <a:solidFill>
                            <a:schemeClr val="tx1"/>
                          </a:solidFill>
                          <a:effectLst/>
                          <a:latin typeface="+mn-lt"/>
                          <a:ea typeface="+mn-ea"/>
                          <a:cs typeface="+mn-cs"/>
                        </a:rPr>
                        <a:t>Плановые значения на </a:t>
                      </a:r>
                    </a:p>
                    <a:p>
                      <a:pPr marL="0" marR="0" lvl="0" indent="0" algn="ctr" defTabSz="914400" rtl="0" eaLnBrk="1" fontAlgn="b" latinLnBrk="0" hangingPunct="1">
                        <a:lnSpc>
                          <a:spcPct val="100000"/>
                        </a:lnSpc>
                        <a:spcBef>
                          <a:spcPts val="0"/>
                        </a:spcBef>
                        <a:spcAft>
                          <a:spcPts val="0"/>
                        </a:spcAft>
                        <a:buClrTx/>
                        <a:buSzTx/>
                        <a:buFontTx/>
                        <a:buNone/>
                        <a:tabLst/>
                        <a:defRPr/>
                      </a:pPr>
                      <a:r>
                        <a:rPr lang="ru-RU" sz="1000" b="1" u="none" strike="noStrike" kern="1200" noProof="0" dirty="0" smtClean="0">
                          <a:solidFill>
                            <a:schemeClr val="tx1"/>
                          </a:solidFill>
                          <a:effectLst/>
                          <a:latin typeface="+mn-lt"/>
                          <a:ea typeface="+mn-ea"/>
                          <a:cs typeface="+mn-cs"/>
                        </a:rPr>
                        <a:t>2027 </a:t>
                      </a:r>
                      <a:r>
                        <a:rPr lang="ru-RU" sz="1000" b="1" u="none" strike="noStrike" kern="1200" noProof="0" dirty="0">
                          <a:solidFill>
                            <a:schemeClr val="tx1"/>
                          </a:solidFill>
                          <a:effectLst/>
                          <a:latin typeface="+mn-lt"/>
                          <a:ea typeface="+mn-ea"/>
                          <a:cs typeface="+mn-cs"/>
                        </a:rPr>
                        <a:t>год (</a:t>
                      </a:r>
                      <a:r>
                        <a:rPr lang="ru-RU" sz="1000" b="1" u="none" strike="noStrike" kern="1200" noProof="0" dirty="0" err="1">
                          <a:solidFill>
                            <a:schemeClr val="tx1"/>
                          </a:solidFill>
                          <a:effectLst/>
                          <a:latin typeface="+mn-lt"/>
                          <a:ea typeface="+mn-ea"/>
                          <a:cs typeface="+mn-cs"/>
                        </a:rPr>
                        <a:t>тыс.руб</a:t>
                      </a:r>
                      <a:r>
                        <a:rPr lang="ru-RU" sz="1000" b="1" u="none" strike="noStrike" kern="1200" noProof="0" dirty="0">
                          <a:solidFill>
                            <a:schemeClr val="tx1"/>
                          </a:solidFill>
                          <a:effectLst/>
                          <a:latin typeface="+mn-lt"/>
                          <a:ea typeface="+mn-ea"/>
                          <a:cs typeface="+mn-cs"/>
                        </a:rPr>
                        <a:t>.)</a:t>
                      </a:r>
                    </a:p>
                  </a:txBody>
                  <a:tcPr marL="2378" marR="2378" marT="2378" marB="0" anchor="ctr"/>
                </a:tc>
                <a:extLst>
                  <a:ext uri="{0D108BD9-81ED-4DB2-BD59-A6C34878D82A}">
                    <a16:rowId xmlns:a16="http://schemas.microsoft.com/office/drawing/2014/main" val="1699384114"/>
                  </a:ext>
                </a:extLst>
              </a:tr>
              <a:tr h="586491">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7</a:t>
                      </a:r>
                    </a:p>
                  </a:txBody>
                  <a:tcPr marL="2378" marR="2378" marT="2378" marB="0" anchor="ctr"/>
                </a:tc>
                <a:tc>
                  <a:txBody>
                    <a:bodyPr/>
                    <a:lstStyle/>
                    <a:p>
                      <a:pPr marL="0" algn="l" defTabSz="914400" rtl="0" eaLnBrk="1" fontAlgn="b" latinLnBrk="0" hangingPunct="1"/>
                      <a:r>
                        <a:rPr lang="ru-RU" sz="1000" b="0" i="0" u="none" strike="noStrike" kern="1200" dirty="0">
                          <a:solidFill>
                            <a:schemeClr val="tx1"/>
                          </a:solidFill>
                          <a:effectLst/>
                          <a:latin typeface="+mn-lt"/>
                          <a:ea typeface="+mn-ea"/>
                          <a:cs typeface="+mn-cs"/>
                        </a:rPr>
                        <a:t>Компенсация льгот работникам образования, имеющим место жительства и работающим в микрорайонах Шереметьевский, Хлебниково, Павельцево, пользовавшихся льготой по </a:t>
                      </a:r>
                    </a:p>
                    <a:p>
                      <a:pPr marL="0" algn="l" defTabSz="914400" rtl="0" eaLnBrk="1" fontAlgn="b" latinLnBrk="0" hangingPunct="1"/>
                      <a:r>
                        <a:rPr lang="ru-RU" sz="1000" b="0" i="0" u="none" strike="noStrike" kern="1200" dirty="0">
                          <a:solidFill>
                            <a:schemeClr val="tx1"/>
                          </a:solidFill>
                          <a:effectLst/>
                          <a:latin typeface="+mn-lt"/>
                          <a:ea typeface="+mn-ea"/>
                          <a:cs typeface="+mn-cs"/>
                        </a:rPr>
                        <a:t>оплате ЖКХ как житель сельской местности и утративших право на нее в связи с изменением статуса г. Долгопрудного</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Работники образования, имеющим место жительства и работающим в микрорайонах Шереметьевский, Хлебниково, </a:t>
                      </a:r>
                      <a:r>
                        <a:rPr lang="ru-RU" sz="1000" b="0" i="0" u="none" strike="noStrike" kern="1200" dirty="0" err="1">
                          <a:solidFill>
                            <a:schemeClr val="tx1"/>
                          </a:solidFill>
                          <a:effectLst/>
                          <a:latin typeface="+mn-lt"/>
                          <a:ea typeface="+mn-ea"/>
                          <a:cs typeface="+mn-cs"/>
                        </a:rPr>
                        <a:t>Павельцево</a:t>
                      </a:r>
                      <a:r>
                        <a:rPr lang="ru-RU" sz="1000" b="0" i="0" u="none" strike="noStrike" kern="1200" dirty="0">
                          <a:solidFill>
                            <a:schemeClr val="tx1"/>
                          </a:solidFill>
                          <a:effectLst/>
                          <a:latin typeface="+mn-lt"/>
                          <a:ea typeface="+mn-ea"/>
                          <a:cs typeface="+mn-cs"/>
                        </a:rPr>
                        <a:t>, пользовавшихся льготой по </a:t>
                      </a:r>
                    </a:p>
                    <a:p>
                      <a:pPr marL="0" algn="ctr" defTabSz="914400" rtl="0" eaLnBrk="1" fontAlgn="b" latinLnBrk="0" hangingPunct="1"/>
                      <a:r>
                        <a:rPr lang="ru-RU" sz="1000" b="0" i="0" u="none" strike="noStrike" kern="1200" dirty="0">
                          <a:solidFill>
                            <a:schemeClr val="tx1"/>
                          </a:solidFill>
                          <a:effectLst/>
                          <a:latin typeface="+mn-lt"/>
                          <a:ea typeface="+mn-ea"/>
                          <a:cs typeface="+mn-cs"/>
                        </a:rPr>
                        <a:t>оплате ЖКХ как житель сельской местности и утративших право на нее в связи с изменением статуса г. Долгопрудного</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6</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0" i="0" u="none" strike="noStrike" kern="1200" dirty="0">
                          <a:solidFill>
                            <a:schemeClr val="tx1"/>
                          </a:solidFill>
                          <a:effectLst/>
                          <a:latin typeface="+mn-lt"/>
                          <a:ea typeface="+mn-ea"/>
                          <a:cs typeface="+mn-cs"/>
                        </a:rPr>
                        <a:t>Решение Совета депутатов города Долгопрудного от 16.02.2022 № 11-нр «Об утверждении Положения о дополнительных мерах социальной поддержки отдельных категорий граждан в городском округе Долгопрудный Московской области», постановление администрации  городского округа  Долгопрудный от 25.03.2022 № 150-ПА/н  «Об утверждении Порядка предоставления дополнительных мер социальной поддержки отдельным категориям педагогических и медицинских  работников   на   территории  городского  округа   Долгопрудный   Московской области»</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175,00</a:t>
                      </a:r>
                    </a:p>
                  </a:txBody>
                  <a:tcPr marL="8313" marR="8313" marT="8313"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175,00</a:t>
                      </a:r>
                    </a:p>
                  </a:txBody>
                  <a:tcPr marL="8313" marR="8313" marT="8313"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175,00</a:t>
                      </a:r>
                    </a:p>
                  </a:txBody>
                  <a:tcPr marL="8313" marR="8313" marT="8313" marB="0" anchor="ctr"/>
                </a:tc>
                <a:extLst>
                  <a:ext uri="{0D108BD9-81ED-4DB2-BD59-A6C34878D82A}">
                    <a16:rowId xmlns:a16="http://schemas.microsoft.com/office/drawing/2014/main" val="1176181113"/>
                  </a:ext>
                </a:extLst>
              </a:tr>
              <a:tr h="1462809">
                <a:tc>
                  <a:txBody>
                    <a:bodyPr/>
                    <a:lstStyle/>
                    <a:p>
                      <a:pPr marL="0" algn="ctr" defTabSz="914400" rtl="0" eaLnBrk="1" fontAlgn="b" latinLnBrk="0" hangingPunct="1"/>
                      <a:r>
                        <a:rPr lang="en-US" sz="1000" b="0" i="0" u="none" strike="noStrike" kern="1200" dirty="0">
                          <a:solidFill>
                            <a:schemeClr val="tx1"/>
                          </a:solidFill>
                          <a:effectLst/>
                          <a:latin typeface="+mn-lt"/>
                          <a:ea typeface="+mn-ea"/>
                          <a:cs typeface="+mn-cs"/>
                        </a:rPr>
                        <a:t>8</a:t>
                      </a:r>
                      <a:endParaRPr lang="ru-RU" sz="1000" b="0" i="0" u="none" strike="noStrike" kern="1200" dirty="0">
                        <a:solidFill>
                          <a:schemeClr val="tx1"/>
                        </a:solidFill>
                        <a:effectLst/>
                        <a:latin typeface="+mn-lt"/>
                        <a:ea typeface="+mn-ea"/>
                        <a:cs typeface="+mn-cs"/>
                      </a:endParaRPr>
                    </a:p>
                  </a:txBody>
                  <a:tcPr marL="2378" marR="2378" marT="2378" marB="0" anchor="ctr"/>
                </a:tc>
                <a:tc>
                  <a:txBody>
                    <a:bodyPr/>
                    <a:lstStyle/>
                    <a:p>
                      <a:pPr marL="0" algn="l" defTabSz="914400" rtl="0" eaLnBrk="1" fontAlgn="b" latinLnBrk="0" hangingPunct="1"/>
                      <a:r>
                        <a:rPr lang="ru-RU" sz="1000" b="0" i="0" u="none" strike="noStrike" kern="1200" dirty="0">
                          <a:solidFill>
                            <a:schemeClr val="tx1"/>
                          </a:solidFill>
                          <a:effectLst/>
                          <a:latin typeface="+mn-lt"/>
                          <a:ea typeface="+mn-ea"/>
                          <a:cs typeface="+mn-cs"/>
                        </a:rPr>
                        <a:t>Компенсация льгот работникам здравоохранения, имеющим место жительства и работающим в микрорайонах Шереметьевский, Хлебниково, Павельцево, пользовавшихся льготой по оплате ЖКХ как житель сельской местности и утративших право на нее в связи с изменением статуса г. Долгопрудного</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Работники здравоохранения, имеющим место жительства и работающим в микрорайонах Шереметьевский, Хлебниково, </a:t>
                      </a:r>
                      <a:r>
                        <a:rPr lang="ru-RU" sz="1000" b="0" i="0" u="none" strike="noStrike" kern="1200" dirty="0" err="1">
                          <a:solidFill>
                            <a:schemeClr val="tx1"/>
                          </a:solidFill>
                          <a:effectLst/>
                          <a:latin typeface="+mn-lt"/>
                          <a:ea typeface="+mn-ea"/>
                          <a:cs typeface="+mn-cs"/>
                        </a:rPr>
                        <a:t>Павельцево</a:t>
                      </a:r>
                      <a:r>
                        <a:rPr lang="ru-RU" sz="1000" b="0" i="0" u="none" strike="noStrike" kern="1200" dirty="0">
                          <a:solidFill>
                            <a:schemeClr val="tx1"/>
                          </a:solidFill>
                          <a:effectLst/>
                          <a:latin typeface="+mn-lt"/>
                          <a:ea typeface="+mn-ea"/>
                          <a:cs typeface="+mn-cs"/>
                        </a:rPr>
                        <a:t>, пользовавшихся льготой по оплате ЖКХ как житель сельской местности и утративших право на нее в связи с изменением статуса г. Долгопрудного</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5</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0" i="0" u="none" strike="noStrike" kern="1200" dirty="0">
                          <a:solidFill>
                            <a:schemeClr val="tx1"/>
                          </a:solidFill>
                          <a:effectLst/>
                          <a:latin typeface="+mn-lt"/>
                          <a:ea typeface="+mn-ea"/>
                          <a:cs typeface="+mn-cs"/>
                        </a:rPr>
                        <a:t>Решение Совета депутатов города Долгопрудного от 16.02.2022 № 11-нр «Об утверждении Положения о дополнительных мерах социальной поддержки отдельных категорий граждан в городском округе Долгопрудный Московской области», постановление администрации  городского округа  Долгопрудный от 25.03.2022 № 150-ПА/н  «Об утверждении Порядка предоставления дополнительных мер социальной поддержки отдельным категориям педагогических и медицинских  работников   на   территории  городского  округа   Долгопрудный   Московской области»</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168,00</a:t>
                      </a:r>
                    </a:p>
                  </a:txBody>
                  <a:tcPr marL="8313" marR="8313" marT="8313"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168,00</a:t>
                      </a:r>
                    </a:p>
                  </a:txBody>
                  <a:tcPr marL="8313" marR="8313" marT="8313"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168,00</a:t>
                      </a:r>
                    </a:p>
                  </a:txBody>
                  <a:tcPr marL="8313" marR="8313" marT="8313" marB="0" anchor="ctr"/>
                </a:tc>
                <a:extLst>
                  <a:ext uri="{0D108BD9-81ED-4DB2-BD59-A6C34878D82A}">
                    <a16:rowId xmlns:a16="http://schemas.microsoft.com/office/drawing/2014/main" val="2787351809"/>
                  </a:ext>
                </a:extLst>
              </a:tr>
              <a:tr h="1462809">
                <a:tc>
                  <a:txBody>
                    <a:bodyPr/>
                    <a:lstStyle/>
                    <a:p>
                      <a:pPr marL="0" algn="ctr" defTabSz="914400" rtl="0" eaLnBrk="1" fontAlgn="b" latinLnBrk="0" hangingPunct="1"/>
                      <a:r>
                        <a:rPr lang="en-US" sz="1000" b="0" i="0" u="none" strike="noStrike" kern="1200" dirty="0">
                          <a:solidFill>
                            <a:schemeClr val="tx1"/>
                          </a:solidFill>
                          <a:effectLst/>
                          <a:latin typeface="+mn-lt"/>
                          <a:ea typeface="+mn-ea"/>
                          <a:cs typeface="+mn-cs"/>
                        </a:rPr>
                        <a:t>9</a:t>
                      </a:r>
                      <a:endParaRPr lang="ru-RU" sz="1000" b="0" i="0" u="none" strike="noStrike" kern="1200" dirty="0">
                        <a:solidFill>
                          <a:schemeClr val="tx1"/>
                        </a:solidFill>
                        <a:effectLst/>
                        <a:latin typeface="+mn-lt"/>
                        <a:ea typeface="+mn-ea"/>
                        <a:cs typeface="+mn-cs"/>
                      </a:endParaRPr>
                    </a:p>
                  </a:txBody>
                  <a:tcPr marL="2378" marR="2378" marT="2378" marB="0" anchor="ctr"/>
                </a:tc>
                <a:tc>
                  <a:txBody>
                    <a:bodyPr/>
                    <a:lstStyle/>
                    <a:p>
                      <a:pPr marL="0" algn="l" defTabSz="914400" rtl="0" eaLnBrk="1" fontAlgn="b" latinLnBrk="0" hangingPunct="1"/>
                      <a:r>
                        <a:rPr lang="ru-RU" sz="1000" b="0" i="0" u="none" strike="noStrike" kern="1200" dirty="0">
                          <a:solidFill>
                            <a:schemeClr val="tx1"/>
                          </a:solidFill>
                          <a:effectLst/>
                          <a:latin typeface="+mn-lt"/>
                          <a:ea typeface="+mn-ea"/>
                          <a:cs typeface="+mn-cs"/>
                        </a:rPr>
                        <a:t>Единовременная  выплата участникам, инвалидам Великой Отечественной войны и приравненных к ним лицам</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Участники , инвалиды Великой Отечественной войны и приравненные к ним лицам</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300</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u="none" strike="noStrike" kern="1200" dirty="0">
                          <a:solidFill>
                            <a:schemeClr val="tx1"/>
                          </a:solidFill>
                          <a:effectLst/>
                          <a:latin typeface="+mn-lt"/>
                          <a:ea typeface="+mn-ea"/>
                          <a:cs typeface="+mn-cs"/>
                        </a:rPr>
                        <a:t>Решение Совета депутатов города Долгопрудного от 16.02.2022 № 11-нр «Об утверждении Положения о дополнительных мерах социальной поддержки отдельных категорий граждан в городском округе Долгопрудный Московской области», постановление администрации  городского округа  Долгопрудный от 20.04.2020 № 211-ПА/н «Об утверждении Порядка предоставления </a:t>
                      </a:r>
                    </a:p>
                    <a:p>
                      <a:pPr marL="0" marR="0" lvl="0" indent="0" algn="ctr" defTabSz="914400" rtl="0" eaLnBrk="1" fontAlgn="b" latinLnBrk="0" hangingPunct="1">
                        <a:lnSpc>
                          <a:spcPct val="100000"/>
                        </a:lnSpc>
                        <a:spcBef>
                          <a:spcPts val="0"/>
                        </a:spcBef>
                        <a:spcAft>
                          <a:spcPts val="0"/>
                        </a:spcAft>
                        <a:buClrTx/>
                        <a:buSzTx/>
                        <a:buFontTx/>
                        <a:buNone/>
                        <a:tabLst/>
                        <a:defRPr/>
                      </a:pPr>
                      <a:r>
                        <a:rPr lang="ru-RU" sz="1000" u="none" strike="noStrike" kern="1200" dirty="0">
                          <a:solidFill>
                            <a:schemeClr val="tx1"/>
                          </a:solidFill>
                          <a:effectLst/>
                          <a:latin typeface="+mn-lt"/>
                          <a:ea typeface="+mn-ea"/>
                          <a:cs typeface="+mn-cs"/>
                        </a:rPr>
                        <a:t>ежегодных единовременных выплат отдельным </a:t>
                      </a:r>
                    </a:p>
                    <a:p>
                      <a:pPr marL="0" marR="0" lvl="0" indent="0" algn="ctr" defTabSz="914400" rtl="0" eaLnBrk="1" fontAlgn="b" latinLnBrk="0" hangingPunct="1">
                        <a:lnSpc>
                          <a:spcPct val="100000"/>
                        </a:lnSpc>
                        <a:spcBef>
                          <a:spcPts val="0"/>
                        </a:spcBef>
                        <a:spcAft>
                          <a:spcPts val="0"/>
                        </a:spcAft>
                        <a:buClrTx/>
                        <a:buSzTx/>
                        <a:buFontTx/>
                        <a:buNone/>
                        <a:tabLst/>
                        <a:defRPr/>
                      </a:pPr>
                      <a:r>
                        <a:rPr lang="ru-RU" sz="1000" u="none" strike="noStrike" kern="1200" dirty="0">
                          <a:solidFill>
                            <a:schemeClr val="tx1"/>
                          </a:solidFill>
                          <a:effectLst/>
                          <a:latin typeface="+mn-lt"/>
                          <a:ea typeface="+mn-ea"/>
                          <a:cs typeface="+mn-cs"/>
                        </a:rPr>
                        <a:t>категориям граждан в связи с празднованием </a:t>
                      </a:r>
                    </a:p>
                    <a:p>
                      <a:pPr marL="0" marR="0" lvl="0" indent="0" algn="ctr" defTabSz="914400" rtl="0" eaLnBrk="1" fontAlgn="b" latinLnBrk="0" hangingPunct="1">
                        <a:lnSpc>
                          <a:spcPct val="100000"/>
                        </a:lnSpc>
                        <a:spcBef>
                          <a:spcPts val="0"/>
                        </a:spcBef>
                        <a:spcAft>
                          <a:spcPts val="0"/>
                        </a:spcAft>
                        <a:buClrTx/>
                        <a:buSzTx/>
                        <a:buFontTx/>
                        <a:buNone/>
                        <a:tabLst/>
                        <a:defRPr/>
                      </a:pPr>
                      <a:r>
                        <a:rPr lang="ru-RU" sz="1000" u="none" strike="noStrike" kern="1200" dirty="0">
                          <a:solidFill>
                            <a:schemeClr val="tx1"/>
                          </a:solidFill>
                          <a:effectLst/>
                          <a:latin typeface="+mn-lt"/>
                          <a:ea typeface="+mn-ea"/>
                          <a:cs typeface="+mn-cs"/>
                        </a:rPr>
                        <a:t>Дня Победы на территории городского округа </a:t>
                      </a:r>
                    </a:p>
                    <a:p>
                      <a:pPr marL="0" marR="0" lvl="0" indent="0" algn="ctr" defTabSz="914400" rtl="0" eaLnBrk="1" fontAlgn="b" latinLnBrk="0" hangingPunct="1">
                        <a:lnSpc>
                          <a:spcPct val="100000"/>
                        </a:lnSpc>
                        <a:spcBef>
                          <a:spcPts val="0"/>
                        </a:spcBef>
                        <a:spcAft>
                          <a:spcPts val="0"/>
                        </a:spcAft>
                        <a:buClrTx/>
                        <a:buSzTx/>
                        <a:buFontTx/>
                        <a:buNone/>
                        <a:tabLst/>
                        <a:defRPr/>
                      </a:pPr>
                      <a:r>
                        <a:rPr lang="ru-RU" sz="1000" u="none" strike="noStrike" kern="1200" dirty="0">
                          <a:solidFill>
                            <a:schemeClr val="tx1"/>
                          </a:solidFill>
                          <a:effectLst/>
                          <a:latin typeface="+mn-lt"/>
                          <a:ea typeface="+mn-ea"/>
                          <a:cs typeface="+mn-cs"/>
                        </a:rPr>
                        <a:t>Долгопрудный Московской области</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1550,00</a:t>
                      </a:r>
                    </a:p>
                  </a:txBody>
                  <a:tcPr marL="9525" marR="9525" marT="9525"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1550,00</a:t>
                      </a:r>
                    </a:p>
                  </a:txBody>
                  <a:tcPr marL="9525" marR="9525" marT="9525"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1550,00</a:t>
                      </a:r>
                    </a:p>
                  </a:txBody>
                  <a:tcPr marL="9525" marR="9525" marT="9525" marB="0" anchor="ctr"/>
                </a:tc>
                <a:extLst>
                  <a:ext uri="{0D108BD9-81ED-4DB2-BD59-A6C34878D82A}">
                    <a16:rowId xmlns:a16="http://schemas.microsoft.com/office/drawing/2014/main" val="157421074"/>
                  </a:ext>
                </a:extLst>
              </a:tr>
              <a:tr h="586491">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a:t>
                      </a:r>
                      <a:r>
                        <a:rPr lang="en-US" sz="1000" b="0" i="0" u="none" strike="noStrike" kern="1200" dirty="0">
                          <a:solidFill>
                            <a:schemeClr val="tx1"/>
                          </a:solidFill>
                          <a:effectLst/>
                          <a:latin typeface="+mn-lt"/>
                          <a:ea typeface="+mn-ea"/>
                          <a:cs typeface="+mn-cs"/>
                        </a:rPr>
                        <a:t>0</a:t>
                      </a:r>
                      <a:endParaRPr lang="ru-RU" sz="1000" b="0" i="0" u="none" strike="noStrike" kern="1200" dirty="0">
                        <a:solidFill>
                          <a:schemeClr val="tx1"/>
                        </a:solidFill>
                        <a:effectLst/>
                        <a:latin typeface="+mn-lt"/>
                        <a:ea typeface="+mn-ea"/>
                        <a:cs typeface="+mn-cs"/>
                      </a:endParaRPr>
                    </a:p>
                  </a:txBody>
                  <a:tcPr marL="2378" marR="2378" marT="2378" marB="0" anchor="ctr"/>
                </a:tc>
                <a:tc>
                  <a:txBody>
                    <a:bodyPr/>
                    <a:lstStyle/>
                    <a:p>
                      <a:pPr marL="0" algn="l" defTabSz="914400" rtl="0" eaLnBrk="1" fontAlgn="b" latinLnBrk="0" hangingPunct="1"/>
                      <a:r>
                        <a:rPr lang="ru-RU" sz="1000" b="0" i="0" u="none" strike="noStrike" kern="1200" dirty="0">
                          <a:solidFill>
                            <a:schemeClr val="tx1"/>
                          </a:solidFill>
                          <a:effectLst/>
                          <a:latin typeface="+mn-lt"/>
                          <a:ea typeface="+mn-ea"/>
                          <a:cs typeface="+mn-cs"/>
                        </a:rPr>
                        <a:t>Единовременная выплата при рождении третьего и последующих детей</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Многодетные семьи</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40</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kern="1200" dirty="0">
                          <a:solidFill>
                            <a:schemeClr val="dk1"/>
                          </a:solidFill>
                          <a:latin typeface="+mn-lt"/>
                          <a:ea typeface="+mn-ea"/>
                          <a:cs typeface="+mn-cs"/>
                        </a:rPr>
                        <a:t>Решение Совета депутатов города Долгопрудного от 16.02.2022 № 11-нр «Об утверждении Положения о дополнительных мерах социальной поддержки отдельных категорий граждан в городском округе Долгопрудный Московской области», постановление администрации города Долгопрудного от 13.07.2017 № 480-ПА/н «Об утверждении Порядка назначения единовременной выплаты при рождении (усыновлении) третьего и последующих детей в городском округе Долгопрудный Московской области»</a:t>
                      </a:r>
                      <a:endParaRPr lang="ru-RU" sz="1000" b="0" i="0" u="none" strike="noStrike" dirty="0">
                        <a:solidFill>
                          <a:schemeClr val="tx1"/>
                        </a:solidFill>
                        <a:effectLst/>
                        <a:latin typeface="+mn-lt"/>
                      </a:endParaRP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300,00</a:t>
                      </a:r>
                    </a:p>
                  </a:txBody>
                  <a:tcPr marL="9525" marR="9525" marT="9525"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300,00</a:t>
                      </a:r>
                    </a:p>
                  </a:txBody>
                  <a:tcPr marL="9525" marR="9525" marT="9525"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300,00</a:t>
                      </a:r>
                    </a:p>
                  </a:txBody>
                  <a:tcPr marL="9525" marR="9525" marT="9525" marB="0" anchor="ctr"/>
                </a:tc>
                <a:extLst>
                  <a:ext uri="{0D108BD9-81ED-4DB2-BD59-A6C34878D82A}">
                    <a16:rowId xmlns:a16="http://schemas.microsoft.com/office/drawing/2014/main" val="3588457694"/>
                  </a:ext>
                </a:extLst>
              </a:tr>
            </a:tbl>
          </a:graphicData>
        </a:graphic>
      </p:graphicFrame>
      <p:pic>
        <p:nvPicPr>
          <p:cNvPr id="6" name="Объект 6">
            <a:extLst>
              <a:ext uri="{FF2B5EF4-FFF2-40B4-BE49-F238E27FC236}">
                <a16:creationId xmlns:a16="http://schemas.microsoft.com/office/drawing/2014/main" id="{4EA763B5-F2EE-477C-9332-EE0A19F8A9F5}"/>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02669"/>
            <a:ext cx="760490" cy="342008"/>
          </a:xfrm>
          <a:prstGeom prst="rect">
            <a:avLst/>
          </a:prstGeom>
        </p:spPr>
      </p:pic>
    </p:spTree>
    <p:extLst>
      <p:ext uri="{BB962C8B-B14F-4D97-AF65-F5344CB8AC3E}">
        <p14:creationId xmlns:p14="http://schemas.microsoft.com/office/powerpoint/2010/main" val="370635663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0E1DD2E-04DC-4BF3-8F0E-F61E1385D3F3}"/>
              </a:ext>
            </a:extLst>
          </p:cNvPr>
          <p:cNvSpPr>
            <a:spLocks noGrp="1"/>
          </p:cNvSpPr>
          <p:nvPr>
            <p:ph type="title"/>
          </p:nvPr>
        </p:nvSpPr>
        <p:spPr>
          <a:xfrm>
            <a:off x="914400" y="159976"/>
            <a:ext cx="11277600" cy="365125"/>
          </a:xfrm>
        </p:spPr>
        <p:txBody>
          <a:bodyPr>
            <a:noAutofit/>
          </a:bodyPr>
          <a:lstStyle/>
          <a:p>
            <a:pPr algn="ctr"/>
            <a:r>
              <a:rPr lang="ru-RU" sz="2000" dirty="0">
                <a:latin typeface="Century Gothic" panose="020B0502020202020204" pitchFamily="34" charset="0"/>
              </a:rPr>
              <a:t/>
            </a:r>
            <a:br>
              <a:rPr lang="ru-RU" sz="2000" dirty="0">
                <a:latin typeface="Century Gothic" panose="020B0502020202020204" pitchFamily="34" charset="0"/>
              </a:rPr>
            </a:br>
            <a:r>
              <a:rPr lang="ru-RU" sz="2000" dirty="0">
                <a:latin typeface="Century Gothic" panose="020B0502020202020204" pitchFamily="34" charset="0"/>
              </a:rPr>
              <a:t>Информация о расходах бюджета с учетом интересов целевых групп пользователей</a:t>
            </a:r>
            <a:br>
              <a:rPr lang="ru-RU" sz="2000" dirty="0">
                <a:latin typeface="Century Gothic" panose="020B0502020202020204" pitchFamily="34" charset="0"/>
              </a:rPr>
            </a:br>
            <a:endParaRPr lang="ru-RU" sz="2000" dirty="0">
              <a:latin typeface="Century Gothic" panose="020B0502020202020204" pitchFamily="34" charset="0"/>
            </a:endParaRPr>
          </a:p>
        </p:txBody>
      </p:sp>
      <p:sp>
        <p:nvSpPr>
          <p:cNvPr id="4" name="Номер слайда 3">
            <a:extLst>
              <a:ext uri="{FF2B5EF4-FFF2-40B4-BE49-F238E27FC236}">
                <a16:creationId xmlns:a16="http://schemas.microsoft.com/office/drawing/2014/main" id="{E2FAA489-1CE0-4C0C-9A6C-7C729AC97B1F}"/>
              </a:ext>
            </a:extLst>
          </p:cNvPr>
          <p:cNvSpPr>
            <a:spLocks noGrp="1"/>
          </p:cNvSpPr>
          <p:nvPr>
            <p:ph type="sldNum" sz="quarter" idx="12"/>
          </p:nvPr>
        </p:nvSpPr>
        <p:spPr>
          <a:xfrm>
            <a:off x="9448800" y="6492875"/>
            <a:ext cx="2743200" cy="365125"/>
          </a:xfrm>
        </p:spPr>
        <p:txBody>
          <a:bodyPr/>
          <a:lstStyle/>
          <a:p>
            <a:fld id="{E4EB6E89-BA87-4003-BD23-6BDF40F3EBED}" type="slidenum">
              <a:rPr lang="ru-RU" smtClean="0"/>
              <a:pPr/>
              <a:t>71</a:t>
            </a:fld>
            <a:endParaRPr lang="ru-RU" dirty="0"/>
          </a:p>
        </p:txBody>
      </p:sp>
      <p:graphicFrame>
        <p:nvGraphicFramePr>
          <p:cNvPr id="5" name="Объект 4">
            <a:extLst>
              <a:ext uri="{FF2B5EF4-FFF2-40B4-BE49-F238E27FC236}">
                <a16:creationId xmlns:a16="http://schemas.microsoft.com/office/drawing/2014/main" id="{ED4622CF-814C-486A-A552-AFC5897A3757}"/>
              </a:ext>
            </a:extLst>
          </p:cNvPr>
          <p:cNvGraphicFramePr>
            <a:graphicFrameLocks/>
          </p:cNvGraphicFramePr>
          <p:nvPr>
            <p:extLst>
              <p:ext uri="{D42A27DB-BD31-4B8C-83A1-F6EECF244321}">
                <p14:modId xmlns:p14="http://schemas.microsoft.com/office/powerpoint/2010/main" val="2630333409"/>
              </p:ext>
            </p:extLst>
          </p:nvPr>
        </p:nvGraphicFramePr>
        <p:xfrm>
          <a:off x="382384" y="821470"/>
          <a:ext cx="11621194" cy="5805468"/>
        </p:xfrm>
        <a:graphic>
          <a:graphicData uri="http://schemas.openxmlformats.org/drawingml/2006/table">
            <a:tbl>
              <a:tblPr>
                <a:tableStyleId>{8A107856-5554-42FB-B03E-39F5DBC370BA}</a:tableStyleId>
              </a:tblPr>
              <a:tblGrid>
                <a:gridCol w="289920">
                  <a:extLst>
                    <a:ext uri="{9D8B030D-6E8A-4147-A177-3AD203B41FA5}">
                      <a16:colId xmlns:a16="http://schemas.microsoft.com/office/drawing/2014/main" val="3173738563"/>
                    </a:ext>
                  </a:extLst>
                </a:gridCol>
                <a:gridCol w="3035172">
                  <a:extLst>
                    <a:ext uri="{9D8B030D-6E8A-4147-A177-3AD203B41FA5}">
                      <a16:colId xmlns:a16="http://schemas.microsoft.com/office/drawing/2014/main" val="1175069003"/>
                    </a:ext>
                  </a:extLst>
                </a:gridCol>
                <a:gridCol w="1138844">
                  <a:extLst>
                    <a:ext uri="{9D8B030D-6E8A-4147-A177-3AD203B41FA5}">
                      <a16:colId xmlns:a16="http://schemas.microsoft.com/office/drawing/2014/main" val="2359325872"/>
                    </a:ext>
                  </a:extLst>
                </a:gridCol>
                <a:gridCol w="897775">
                  <a:extLst>
                    <a:ext uri="{9D8B030D-6E8A-4147-A177-3AD203B41FA5}">
                      <a16:colId xmlns:a16="http://schemas.microsoft.com/office/drawing/2014/main" val="3513692141"/>
                    </a:ext>
                  </a:extLst>
                </a:gridCol>
                <a:gridCol w="4189614">
                  <a:extLst>
                    <a:ext uri="{9D8B030D-6E8A-4147-A177-3AD203B41FA5}">
                      <a16:colId xmlns:a16="http://schemas.microsoft.com/office/drawing/2014/main" val="2406719285"/>
                    </a:ext>
                  </a:extLst>
                </a:gridCol>
                <a:gridCol w="665018">
                  <a:extLst>
                    <a:ext uri="{9D8B030D-6E8A-4147-A177-3AD203B41FA5}">
                      <a16:colId xmlns:a16="http://schemas.microsoft.com/office/drawing/2014/main" val="154824804"/>
                    </a:ext>
                  </a:extLst>
                </a:gridCol>
                <a:gridCol w="706582">
                  <a:extLst>
                    <a:ext uri="{9D8B030D-6E8A-4147-A177-3AD203B41FA5}">
                      <a16:colId xmlns:a16="http://schemas.microsoft.com/office/drawing/2014/main" val="1561384155"/>
                    </a:ext>
                  </a:extLst>
                </a:gridCol>
                <a:gridCol w="698269">
                  <a:extLst>
                    <a:ext uri="{9D8B030D-6E8A-4147-A177-3AD203B41FA5}">
                      <a16:colId xmlns:a16="http://schemas.microsoft.com/office/drawing/2014/main" val="3694796067"/>
                    </a:ext>
                  </a:extLst>
                </a:gridCol>
              </a:tblGrid>
              <a:tr h="586106">
                <a:tc>
                  <a:txBody>
                    <a:bodyPr/>
                    <a:lstStyle/>
                    <a:p>
                      <a:pPr marL="0" algn="ctr" defTabSz="914400" rtl="0" eaLnBrk="1" fontAlgn="b" latinLnBrk="0" hangingPunct="1"/>
                      <a:r>
                        <a:rPr lang="ru-RU" sz="1000" b="1" u="none" strike="noStrike" kern="1200" dirty="0">
                          <a:solidFill>
                            <a:schemeClr val="tx1"/>
                          </a:solidFill>
                          <a:effectLst/>
                          <a:latin typeface="+mn-lt"/>
                          <a:ea typeface="+mn-ea"/>
                          <a:cs typeface="+mn-cs"/>
                        </a:rPr>
                        <a:t>№</a:t>
                      </a:r>
                    </a:p>
                  </a:txBody>
                  <a:tcPr marL="2378" marR="2378" marT="2378" marB="0" anchor="ctr"/>
                </a:tc>
                <a:tc>
                  <a:txBody>
                    <a:bodyPr/>
                    <a:lstStyle/>
                    <a:p>
                      <a:pPr marL="0" algn="ctr" defTabSz="914400" rtl="0" eaLnBrk="1" fontAlgn="b" latinLnBrk="0" hangingPunct="1"/>
                      <a:r>
                        <a:rPr lang="ru-RU" sz="1000" b="1" u="none" strike="noStrike" kern="1200" dirty="0">
                          <a:solidFill>
                            <a:schemeClr val="tx1"/>
                          </a:solidFill>
                          <a:effectLst/>
                          <a:latin typeface="+mn-lt"/>
                          <a:ea typeface="+mn-ea"/>
                          <a:cs typeface="+mn-cs"/>
                        </a:rPr>
                        <a:t>Наименование мер социальной поддержки</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ru-RU" sz="1000" b="1" u="none" strike="noStrike" kern="1200" dirty="0">
                        <a:solidFill>
                          <a:schemeClr val="tx1"/>
                        </a:solidFill>
                        <a:effectLst/>
                        <a:latin typeface="+mn-lt"/>
                        <a:ea typeface="+mn-ea"/>
                        <a:cs typeface="+mn-cs"/>
                      </a:endParaRPr>
                    </a:p>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u="none" strike="noStrike" kern="1200" dirty="0">
                          <a:solidFill>
                            <a:schemeClr val="tx1"/>
                          </a:solidFill>
                          <a:effectLst/>
                          <a:latin typeface="+mn-lt"/>
                          <a:ea typeface="+mn-ea"/>
                          <a:cs typeface="+mn-cs"/>
                        </a:rPr>
                        <a:t>Ц</a:t>
                      </a:r>
                      <a:r>
                        <a:rPr lang="ru-RU" sz="1000" b="1" u="none" strike="noStrike" kern="1200" dirty="0">
                          <a:solidFill>
                            <a:schemeClr val="tx1"/>
                          </a:solidFill>
                          <a:effectLst/>
                          <a:latin typeface="+mn-lt"/>
                          <a:ea typeface="+mn-ea"/>
                          <a:cs typeface="+mn-cs"/>
                        </a:rPr>
                        <a:t>е</a:t>
                      </a:r>
                      <a:r>
                        <a:rPr lang="en-US" sz="1000" b="1" u="none" strike="noStrike" kern="1200" dirty="0">
                          <a:solidFill>
                            <a:schemeClr val="tx1"/>
                          </a:solidFill>
                          <a:effectLst/>
                          <a:latin typeface="+mn-lt"/>
                          <a:ea typeface="+mn-ea"/>
                          <a:cs typeface="+mn-cs"/>
                        </a:rPr>
                        <a:t>л</a:t>
                      </a:r>
                      <a:r>
                        <a:rPr lang="ru-RU" sz="1000" b="1" u="none" strike="noStrike" kern="1200" dirty="0">
                          <a:solidFill>
                            <a:schemeClr val="tx1"/>
                          </a:solidFill>
                          <a:effectLst/>
                          <a:latin typeface="+mn-lt"/>
                          <a:ea typeface="+mn-ea"/>
                          <a:cs typeface="+mn-cs"/>
                        </a:rPr>
                        <a:t>е</a:t>
                      </a:r>
                      <a:r>
                        <a:rPr lang="en-US" sz="1000" b="1" u="none" strike="noStrike" kern="1200" dirty="0">
                          <a:solidFill>
                            <a:schemeClr val="tx1"/>
                          </a:solidFill>
                          <a:effectLst/>
                          <a:latin typeface="+mn-lt"/>
                          <a:ea typeface="+mn-ea"/>
                          <a:cs typeface="+mn-cs"/>
                        </a:rPr>
                        <a:t>в</a:t>
                      </a:r>
                      <a:r>
                        <a:rPr lang="ru-RU" sz="1000" b="1" u="none" strike="noStrike" kern="1200" dirty="0">
                          <a:solidFill>
                            <a:schemeClr val="tx1"/>
                          </a:solidFill>
                          <a:effectLst/>
                          <a:latin typeface="+mn-lt"/>
                          <a:ea typeface="+mn-ea"/>
                          <a:cs typeface="+mn-cs"/>
                        </a:rPr>
                        <a:t>а</a:t>
                      </a:r>
                      <a:r>
                        <a:rPr lang="en-US" sz="1000" b="1" u="none" strike="noStrike" kern="1200" dirty="0">
                          <a:solidFill>
                            <a:schemeClr val="tx1"/>
                          </a:solidFill>
                          <a:effectLst/>
                          <a:latin typeface="+mn-lt"/>
                          <a:ea typeface="+mn-ea"/>
                          <a:cs typeface="+mn-cs"/>
                        </a:rPr>
                        <a:t>я </a:t>
                      </a:r>
                      <a:r>
                        <a:rPr lang="ru-RU" sz="1000" b="1" u="none" strike="noStrike" kern="1200" dirty="0">
                          <a:solidFill>
                            <a:schemeClr val="tx1"/>
                          </a:solidFill>
                          <a:effectLst/>
                          <a:latin typeface="+mn-lt"/>
                          <a:ea typeface="+mn-ea"/>
                          <a:cs typeface="+mn-cs"/>
                        </a:rPr>
                        <a:t>г</a:t>
                      </a:r>
                      <a:r>
                        <a:rPr lang="en-US" sz="1000" b="1" u="none" strike="noStrike" kern="1200" dirty="0">
                          <a:solidFill>
                            <a:schemeClr val="tx1"/>
                          </a:solidFill>
                          <a:effectLst/>
                          <a:latin typeface="+mn-lt"/>
                          <a:ea typeface="+mn-ea"/>
                          <a:cs typeface="+mn-cs"/>
                        </a:rPr>
                        <a:t>р</a:t>
                      </a:r>
                      <a:r>
                        <a:rPr lang="ru-RU" sz="1000" b="1" u="none" strike="noStrike" kern="1200" dirty="0">
                          <a:solidFill>
                            <a:schemeClr val="tx1"/>
                          </a:solidFill>
                          <a:effectLst/>
                          <a:latin typeface="+mn-lt"/>
                          <a:ea typeface="+mn-ea"/>
                          <a:cs typeface="+mn-cs"/>
                        </a:rPr>
                        <a:t>у</a:t>
                      </a:r>
                      <a:r>
                        <a:rPr lang="en-US" sz="1000" b="1" u="none" strike="noStrike" kern="1200" dirty="0">
                          <a:solidFill>
                            <a:schemeClr val="tx1"/>
                          </a:solidFill>
                          <a:effectLst/>
                          <a:latin typeface="+mn-lt"/>
                          <a:ea typeface="+mn-ea"/>
                          <a:cs typeface="+mn-cs"/>
                        </a:rPr>
                        <a:t>п</a:t>
                      </a:r>
                      <a:r>
                        <a:rPr lang="ru-RU" sz="1000" b="1" u="none" strike="noStrike" kern="1200" dirty="0">
                          <a:solidFill>
                            <a:schemeClr val="tx1"/>
                          </a:solidFill>
                          <a:effectLst/>
                          <a:latin typeface="+mn-lt"/>
                          <a:ea typeface="+mn-ea"/>
                          <a:cs typeface="+mn-cs"/>
                        </a:rPr>
                        <a:t>п</a:t>
                      </a:r>
                      <a:r>
                        <a:rPr lang="en-US" sz="1000" b="1" u="none" strike="noStrike" kern="1200" dirty="0">
                          <a:solidFill>
                            <a:schemeClr val="tx1"/>
                          </a:solidFill>
                          <a:effectLst/>
                          <a:latin typeface="+mn-lt"/>
                          <a:ea typeface="+mn-ea"/>
                          <a:cs typeface="+mn-cs"/>
                        </a:rPr>
                        <a:t>а</a:t>
                      </a:r>
                      <a:endParaRPr lang="ru-RU" sz="1000" b="1" u="none" strike="noStrike" kern="1200" dirty="0">
                        <a:solidFill>
                          <a:schemeClr val="tx1"/>
                        </a:solidFill>
                        <a:effectLst/>
                        <a:latin typeface="+mn-lt"/>
                        <a:ea typeface="+mn-ea"/>
                        <a:cs typeface="+mn-cs"/>
                      </a:endParaRPr>
                    </a:p>
                    <a:p>
                      <a:pPr marL="0" algn="ctr" defTabSz="914400" rtl="0" eaLnBrk="1" fontAlgn="b" latinLnBrk="0" hangingPunct="1"/>
                      <a:endParaRPr lang="ru-RU" sz="1000" b="1" u="none" strike="noStrike" kern="1200" dirty="0">
                        <a:solidFill>
                          <a:schemeClr val="tx1"/>
                        </a:solidFill>
                        <a:effectLst/>
                        <a:latin typeface="+mn-lt"/>
                        <a:ea typeface="+mn-ea"/>
                        <a:cs typeface="+mn-cs"/>
                      </a:endParaRPr>
                    </a:p>
                  </a:txBody>
                  <a:tcPr marL="2378" marR="2378" marT="2378" marB="0" anchor="ctr"/>
                </a:tc>
                <a:tc>
                  <a:txBody>
                    <a:bodyPr/>
                    <a:lstStyle/>
                    <a:p>
                      <a:pPr marL="0" algn="ctr" defTabSz="914400" rtl="0" eaLnBrk="1" fontAlgn="b" latinLnBrk="0" hangingPunct="1"/>
                      <a:r>
                        <a:rPr lang="ru-RU" sz="1000" b="1" u="none" strike="noStrike" kern="1200" dirty="0">
                          <a:solidFill>
                            <a:schemeClr val="tx1"/>
                          </a:solidFill>
                          <a:effectLst/>
                          <a:latin typeface="+mn-lt"/>
                          <a:ea typeface="+mn-ea"/>
                          <a:cs typeface="+mn-cs"/>
                        </a:rPr>
                        <a:t>Численность представителей целевой группы (чел.)</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1" i="0" u="none" strike="noStrike" dirty="0">
                          <a:solidFill>
                            <a:schemeClr val="tx1"/>
                          </a:solidFill>
                          <a:effectLst/>
                          <a:latin typeface="+mn-lt"/>
                        </a:rPr>
                        <a:t>Нормативный правовой акт</a:t>
                      </a:r>
                    </a:p>
                  </a:txBody>
                  <a:tcPr marL="2378" marR="2378" marT="2378" marB="0" anchor="ctr"/>
                </a:tc>
                <a:tc>
                  <a:txBody>
                    <a:bodyPr/>
                    <a:lstStyle/>
                    <a:p>
                      <a:pPr marL="0" algn="ctr" defTabSz="914400" rtl="0" eaLnBrk="1" fontAlgn="b" latinLnBrk="0" hangingPunct="1"/>
                      <a:r>
                        <a:rPr lang="ru-RU" sz="1000" b="1" u="none" strike="noStrike" kern="1200" dirty="0">
                          <a:solidFill>
                            <a:schemeClr val="tx1"/>
                          </a:solidFill>
                          <a:effectLst/>
                          <a:latin typeface="+mn-lt"/>
                          <a:ea typeface="+mn-ea"/>
                          <a:cs typeface="+mn-cs"/>
                        </a:rPr>
                        <a:t>Плановые значения на </a:t>
                      </a:r>
                      <a:r>
                        <a:rPr lang="ru-RU" sz="1000" b="1" u="none" strike="noStrike" kern="1200" dirty="0" smtClean="0">
                          <a:solidFill>
                            <a:schemeClr val="tx1"/>
                          </a:solidFill>
                          <a:effectLst/>
                          <a:latin typeface="+mn-lt"/>
                          <a:ea typeface="+mn-ea"/>
                          <a:cs typeface="+mn-cs"/>
                        </a:rPr>
                        <a:t>2025 </a:t>
                      </a:r>
                      <a:r>
                        <a:rPr lang="ru-RU" sz="1000" b="1" u="none" strike="noStrike" kern="1200" dirty="0">
                          <a:solidFill>
                            <a:schemeClr val="tx1"/>
                          </a:solidFill>
                          <a:effectLst/>
                          <a:latin typeface="+mn-lt"/>
                          <a:ea typeface="+mn-ea"/>
                          <a:cs typeface="+mn-cs"/>
                        </a:rPr>
                        <a:t>год (</a:t>
                      </a:r>
                      <a:r>
                        <a:rPr lang="ru-RU" sz="1000" b="1" u="none" strike="noStrike" kern="1200" dirty="0" err="1">
                          <a:solidFill>
                            <a:schemeClr val="tx1"/>
                          </a:solidFill>
                          <a:effectLst/>
                          <a:latin typeface="+mn-lt"/>
                          <a:ea typeface="+mn-ea"/>
                          <a:cs typeface="+mn-cs"/>
                        </a:rPr>
                        <a:t>тыс.руб</a:t>
                      </a:r>
                      <a:r>
                        <a:rPr lang="ru-RU" sz="1000" b="1" u="none" strike="noStrike" kern="1200" dirty="0">
                          <a:solidFill>
                            <a:schemeClr val="tx1"/>
                          </a:solidFill>
                          <a:effectLst/>
                          <a:latin typeface="+mn-lt"/>
                          <a:ea typeface="+mn-ea"/>
                          <a:cs typeface="+mn-cs"/>
                        </a:rPr>
                        <a:t>.)</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1" u="none" strike="noStrike" kern="1200" noProof="0" dirty="0">
                          <a:solidFill>
                            <a:schemeClr val="tx1"/>
                          </a:solidFill>
                          <a:effectLst/>
                          <a:latin typeface="+mn-lt"/>
                          <a:ea typeface="+mn-ea"/>
                          <a:cs typeface="+mn-cs"/>
                        </a:rPr>
                        <a:t>Плановые значения на </a:t>
                      </a:r>
                    </a:p>
                    <a:p>
                      <a:pPr marL="0" marR="0" lvl="0" indent="0" algn="ctr" defTabSz="914400" rtl="0" eaLnBrk="1" fontAlgn="b" latinLnBrk="0" hangingPunct="1">
                        <a:lnSpc>
                          <a:spcPct val="100000"/>
                        </a:lnSpc>
                        <a:spcBef>
                          <a:spcPts val="0"/>
                        </a:spcBef>
                        <a:spcAft>
                          <a:spcPts val="0"/>
                        </a:spcAft>
                        <a:buClrTx/>
                        <a:buSzTx/>
                        <a:buFontTx/>
                        <a:buNone/>
                        <a:tabLst/>
                        <a:defRPr/>
                      </a:pPr>
                      <a:r>
                        <a:rPr lang="ru-RU" sz="1000" b="1" u="none" strike="noStrike" kern="1200" noProof="0" dirty="0" smtClean="0">
                          <a:solidFill>
                            <a:schemeClr val="tx1"/>
                          </a:solidFill>
                          <a:effectLst/>
                          <a:latin typeface="+mn-lt"/>
                          <a:ea typeface="+mn-ea"/>
                          <a:cs typeface="+mn-cs"/>
                        </a:rPr>
                        <a:t>2026 год </a:t>
                      </a:r>
                      <a:r>
                        <a:rPr lang="ru-RU" sz="1000" b="1" u="none" strike="noStrike" kern="1200" noProof="0" dirty="0">
                          <a:solidFill>
                            <a:schemeClr val="tx1"/>
                          </a:solidFill>
                          <a:effectLst/>
                          <a:latin typeface="+mn-lt"/>
                          <a:ea typeface="+mn-ea"/>
                          <a:cs typeface="+mn-cs"/>
                        </a:rPr>
                        <a:t>(</a:t>
                      </a:r>
                      <a:r>
                        <a:rPr lang="ru-RU" sz="1000" b="1" u="none" strike="noStrike" kern="1200" noProof="0" dirty="0" err="1">
                          <a:solidFill>
                            <a:schemeClr val="tx1"/>
                          </a:solidFill>
                          <a:effectLst/>
                          <a:latin typeface="+mn-lt"/>
                          <a:ea typeface="+mn-ea"/>
                          <a:cs typeface="+mn-cs"/>
                        </a:rPr>
                        <a:t>тыс.руб</a:t>
                      </a:r>
                      <a:r>
                        <a:rPr lang="ru-RU" sz="1000" b="1" u="none" strike="noStrike" kern="1200" noProof="0" dirty="0">
                          <a:solidFill>
                            <a:schemeClr val="tx1"/>
                          </a:solidFill>
                          <a:effectLst/>
                          <a:latin typeface="+mn-lt"/>
                          <a:ea typeface="+mn-ea"/>
                          <a:cs typeface="+mn-cs"/>
                        </a:rPr>
                        <a:t>.)</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1" u="none" strike="noStrike" kern="1200" noProof="0" dirty="0">
                          <a:solidFill>
                            <a:schemeClr val="tx1"/>
                          </a:solidFill>
                          <a:effectLst/>
                          <a:latin typeface="+mn-lt"/>
                          <a:ea typeface="+mn-ea"/>
                          <a:cs typeface="+mn-cs"/>
                        </a:rPr>
                        <a:t>Плановые значения на </a:t>
                      </a:r>
                    </a:p>
                    <a:p>
                      <a:pPr marL="0" marR="0" lvl="0" indent="0" algn="ctr" defTabSz="914400" rtl="0" eaLnBrk="1" fontAlgn="b" latinLnBrk="0" hangingPunct="1">
                        <a:lnSpc>
                          <a:spcPct val="100000"/>
                        </a:lnSpc>
                        <a:spcBef>
                          <a:spcPts val="0"/>
                        </a:spcBef>
                        <a:spcAft>
                          <a:spcPts val="0"/>
                        </a:spcAft>
                        <a:buClrTx/>
                        <a:buSzTx/>
                        <a:buFontTx/>
                        <a:buNone/>
                        <a:tabLst/>
                        <a:defRPr/>
                      </a:pPr>
                      <a:r>
                        <a:rPr lang="ru-RU" sz="1000" b="1" u="none" strike="noStrike" kern="1200" noProof="0" dirty="0" smtClean="0">
                          <a:solidFill>
                            <a:schemeClr val="tx1"/>
                          </a:solidFill>
                          <a:effectLst/>
                          <a:latin typeface="+mn-lt"/>
                          <a:ea typeface="+mn-ea"/>
                          <a:cs typeface="+mn-cs"/>
                        </a:rPr>
                        <a:t>2027 </a:t>
                      </a:r>
                      <a:r>
                        <a:rPr lang="ru-RU" sz="1000" b="1" u="none" strike="noStrike" kern="1200" noProof="0" dirty="0">
                          <a:solidFill>
                            <a:schemeClr val="tx1"/>
                          </a:solidFill>
                          <a:effectLst/>
                          <a:latin typeface="+mn-lt"/>
                          <a:ea typeface="+mn-ea"/>
                          <a:cs typeface="+mn-cs"/>
                        </a:rPr>
                        <a:t>год (</a:t>
                      </a:r>
                      <a:r>
                        <a:rPr lang="ru-RU" sz="1000" b="1" u="none" strike="noStrike" kern="1200" noProof="0" dirty="0" err="1">
                          <a:solidFill>
                            <a:schemeClr val="tx1"/>
                          </a:solidFill>
                          <a:effectLst/>
                          <a:latin typeface="+mn-lt"/>
                          <a:ea typeface="+mn-ea"/>
                          <a:cs typeface="+mn-cs"/>
                        </a:rPr>
                        <a:t>тыс.руб</a:t>
                      </a:r>
                      <a:r>
                        <a:rPr lang="ru-RU" sz="1000" b="1" u="none" strike="noStrike" kern="1200" noProof="0" dirty="0">
                          <a:solidFill>
                            <a:schemeClr val="tx1"/>
                          </a:solidFill>
                          <a:effectLst/>
                          <a:latin typeface="+mn-lt"/>
                          <a:ea typeface="+mn-ea"/>
                          <a:cs typeface="+mn-cs"/>
                        </a:rPr>
                        <a:t>.)</a:t>
                      </a:r>
                    </a:p>
                  </a:txBody>
                  <a:tcPr marL="2378" marR="2378" marT="2378" marB="0" anchor="ctr"/>
                </a:tc>
                <a:extLst>
                  <a:ext uri="{0D108BD9-81ED-4DB2-BD59-A6C34878D82A}">
                    <a16:rowId xmlns:a16="http://schemas.microsoft.com/office/drawing/2014/main" val="1699384114"/>
                  </a:ext>
                </a:extLst>
              </a:tr>
              <a:tr h="424252">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11</a:t>
                      </a:r>
                    </a:p>
                  </a:txBody>
                  <a:tcPr marL="2378" marR="2378" marT="2378" marB="0" anchor="ctr"/>
                </a:tc>
                <a:tc>
                  <a:txBody>
                    <a:bodyPr/>
                    <a:lstStyle/>
                    <a:p>
                      <a:pPr marL="0" algn="l" defTabSz="914400" rtl="0" eaLnBrk="1" fontAlgn="b" latinLnBrk="0" hangingPunct="1"/>
                      <a:r>
                        <a:rPr lang="ru-RU" sz="1000" b="0" i="0" u="none" strike="noStrike" kern="1200" dirty="0">
                          <a:solidFill>
                            <a:schemeClr val="tx1"/>
                          </a:solidFill>
                          <a:effectLst/>
                          <a:latin typeface="+mn-lt"/>
                          <a:ea typeface="+mn-ea"/>
                          <a:cs typeface="+mn-cs"/>
                        </a:rPr>
                        <a:t>Единовременные выплаты врачам-педиатрам участковым и  врачам-терапевтам участковым, трудоустроившимся в ГБУЗ МО "ДЦГБ" </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0" i="0" u="none" strike="noStrike" kern="1200" dirty="0">
                          <a:solidFill>
                            <a:schemeClr val="tx1"/>
                          </a:solidFill>
                          <a:effectLst/>
                          <a:latin typeface="+mn-lt"/>
                          <a:ea typeface="+mn-ea"/>
                          <a:cs typeface="+mn-cs"/>
                        </a:rPr>
                        <a:t>Работники ГБУЗ МО «Долгопрудненская больница» и Долгопрудненской подстанции ГБУЗ МО "МОССМП" .</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12</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0" i="0" u="none" strike="noStrike" kern="1200" dirty="0">
                          <a:solidFill>
                            <a:schemeClr val="tx1"/>
                          </a:solidFill>
                          <a:effectLst/>
                          <a:latin typeface="+mn-lt"/>
                          <a:ea typeface="+mn-ea"/>
                          <a:cs typeface="+mn-cs"/>
                        </a:rPr>
                        <a:t>Решение Совета депутатов города Долгопрудного от 16.02.2022 № 11-нр «Об утверждении Положения о дополнительных мерах социальной поддержки отдельных категорий граждан в городском округе Долгопрудный Московской области», постановление администрации  городского округа  Долгопрудный от 25.03.2022 № 150-ПА/н  «Об утверждении Порядка предоставления дополнительных мер социальной поддержки отдельным категориям педагогических и медицинских  работников   на   территории  городского  округа   Долгопрудный   Московской области»</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1 528,80</a:t>
                      </a:r>
                    </a:p>
                  </a:txBody>
                  <a:tcPr marL="8313" marR="8313" marT="8313"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1 528,80</a:t>
                      </a:r>
                    </a:p>
                  </a:txBody>
                  <a:tcPr marL="8313" marR="8313" marT="8313"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21528,80</a:t>
                      </a:r>
                    </a:p>
                  </a:txBody>
                  <a:tcPr marL="8313" marR="8313" marT="8313" marB="0" anchor="ctr"/>
                </a:tc>
                <a:extLst>
                  <a:ext uri="{0D108BD9-81ED-4DB2-BD59-A6C34878D82A}">
                    <a16:rowId xmlns:a16="http://schemas.microsoft.com/office/drawing/2014/main" val="3927028790"/>
                  </a:ext>
                </a:extLst>
              </a:tr>
              <a:tr h="424252">
                <a:tc>
                  <a:txBody>
                    <a:bodyPr/>
                    <a:lstStyle/>
                    <a:p>
                      <a:pPr marL="0" algn="ctr" defTabSz="914400" rtl="0" eaLnBrk="1" fontAlgn="b" latinLnBrk="0" hangingPunct="1"/>
                      <a:r>
                        <a:rPr lang="ru-RU" sz="1000" b="0" i="0" u="none" strike="noStrike" kern="1200" dirty="0" smtClean="0">
                          <a:solidFill>
                            <a:schemeClr val="tx1"/>
                          </a:solidFill>
                          <a:effectLst/>
                          <a:latin typeface="+mn-lt"/>
                          <a:ea typeface="+mn-ea"/>
                          <a:cs typeface="+mn-cs"/>
                        </a:rPr>
                        <a:t>12</a:t>
                      </a:r>
                      <a:endParaRPr lang="ru-RU" sz="1000" b="0" i="0" u="none" strike="noStrike" kern="1200" dirty="0">
                        <a:solidFill>
                          <a:schemeClr val="tx1"/>
                        </a:solidFill>
                        <a:effectLst/>
                        <a:latin typeface="+mn-lt"/>
                        <a:ea typeface="+mn-ea"/>
                        <a:cs typeface="+mn-cs"/>
                      </a:endParaRPr>
                    </a:p>
                  </a:txBody>
                  <a:tcPr marL="2378" marR="2378" marT="2378" marB="0" anchor="ctr"/>
                </a:tc>
                <a:tc>
                  <a:txBody>
                    <a:bodyPr/>
                    <a:lstStyle/>
                    <a:p>
                      <a:pPr marL="0" algn="l" defTabSz="914400" rtl="0" eaLnBrk="1" fontAlgn="b" latinLnBrk="0" hangingPunct="1"/>
                      <a:r>
                        <a:rPr lang="ru-RU" sz="1000" b="0" i="0" u="none" strike="noStrike" kern="1200" dirty="0">
                          <a:solidFill>
                            <a:schemeClr val="tx1"/>
                          </a:solidFill>
                          <a:effectLst/>
                          <a:latin typeface="+mn-lt"/>
                          <a:ea typeface="+mn-ea"/>
                          <a:cs typeface="+mn-cs"/>
                        </a:rPr>
                        <a:t>Предоставление молодым семьям социальных выплат на приобретение жилья или строительство индивидуального жилого дома</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0" i="0" u="none" strike="noStrike" kern="1200" dirty="0">
                          <a:solidFill>
                            <a:schemeClr val="tx1"/>
                          </a:solidFill>
                          <a:effectLst/>
                          <a:latin typeface="+mn-lt"/>
                          <a:ea typeface="+mn-ea"/>
                          <a:cs typeface="+mn-cs"/>
                        </a:rPr>
                        <a:t>М</a:t>
                      </a:r>
                      <a:r>
                        <a:rPr lang="ru-RU" sz="1000" b="0" i="0" u="none" strike="noStrike" kern="1200" dirty="0">
                          <a:solidFill>
                            <a:schemeClr val="tx1"/>
                          </a:solidFill>
                          <a:effectLst/>
                          <a:latin typeface="+mn-lt"/>
                          <a:ea typeface="+mn-ea"/>
                          <a:cs typeface="+mn-cs"/>
                        </a:rPr>
                        <a:t>о</a:t>
                      </a:r>
                      <a:r>
                        <a:rPr lang="en-US" sz="1000" b="0" i="0" u="none" strike="noStrike" kern="1200" dirty="0">
                          <a:solidFill>
                            <a:schemeClr val="tx1"/>
                          </a:solidFill>
                          <a:effectLst/>
                          <a:latin typeface="+mn-lt"/>
                          <a:ea typeface="+mn-ea"/>
                          <a:cs typeface="+mn-cs"/>
                        </a:rPr>
                        <a:t>л</a:t>
                      </a:r>
                      <a:r>
                        <a:rPr lang="ru-RU" sz="1000" b="0" i="0" u="none" strike="noStrike" kern="1200" dirty="0">
                          <a:solidFill>
                            <a:schemeClr val="tx1"/>
                          </a:solidFill>
                          <a:effectLst/>
                          <a:latin typeface="+mn-lt"/>
                          <a:ea typeface="+mn-ea"/>
                          <a:cs typeface="+mn-cs"/>
                        </a:rPr>
                        <a:t>о</a:t>
                      </a:r>
                      <a:r>
                        <a:rPr lang="en-US" sz="1000" b="0" i="0" u="none" strike="noStrike" kern="1200" dirty="0">
                          <a:solidFill>
                            <a:schemeClr val="tx1"/>
                          </a:solidFill>
                          <a:effectLst/>
                          <a:latin typeface="+mn-lt"/>
                          <a:ea typeface="+mn-ea"/>
                          <a:cs typeface="+mn-cs"/>
                        </a:rPr>
                        <a:t>д</a:t>
                      </a:r>
                      <a:r>
                        <a:rPr lang="ru-RU" sz="1000" b="0" i="0" u="none" strike="noStrike" kern="1200" dirty="0">
                          <a:solidFill>
                            <a:schemeClr val="tx1"/>
                          </a:solidFill>
                          <a:effectLst/>
                          <a:latin typeface="+mn-lt"/>
                          <a:ea typeface="+mn-ea"/>
                          <a:cs typeface="+mn-cs"/>
                        </a:rPr>
                        <a:t>ы</a:t>
                      </a:r>
                      <a:r>
                        <a:rPr lang="en-US" sz="1000" b="0" i="0" u="none" strike="noStrike" kern="1200" dirty="0">
                          <a:solidFill>
                            <a:schemeClr val="tx1"/>
                          </a:solidFill>
                          <a:effectLst/>
                          <a:latin typeface="+mn-lt"/>
                          <a:ea typeface="+mn-ea"/>
                          <a:cs typeface="+mn-cs"/>
                        </a:rPr>
                        <a:t>е </a:t>
                      </a:r>
                      <a:r>
                        <a:rPr lang="ru-RU" sz="1000" b="0" i="0" u="none" strike="noStrike" kern="1200" dirty="0">
                          <a:solidFill>
                            <a:schemeClr val="tx1"/>
                          </a:solidFill>
                          <a:effectLst/>
                          <a:latin typeface="+mn-lt"/>
                          <a:ea typeface="+mn-ea"/>
                          <a:cs typeface="+mn-cs"/>
                        </a:rPr>
                        <a:t>с</a:t>
                      </a:r>
                      <a:r>
                        <a:rPr lang="en-US" sz="1000" b="0" i="0" u="none" strike="noStrike" kern="1200" dirty="0">
                          <a:solidFill>
                            <a:schemeClr val="tx1"/>
                          </a:solidFill>
                          <a:effectLst/>
                          <a:latin typeface="+mn-lt"/>
                          <a:ea typeface="+mn-ea"/>
                          <a:cs typeface="+mn-cs"/>
                        </a:rPr>
                        <a:t>е</a:t>
                      </a:r>
                      <a:r>
                        <a:rPr lang="ru-RU" sz="1000" b="0" i="0" u="none" strike="noStrike" kern="1200" dirty="0">
                          <a:solidFill>
                            <a:schemeClr val="tx1"/>
                          </a:solidFill>
                          <a:effectLst/>
                          <a:latin typeface="+mn-lt"/>
                          <a:ea typeface="+mn-ea"/>
                          <a:cs typeface="+mn-cs"/>
                        </a:rPr>
                        <a:t>м</a:t>
                      </a:r>
                      <a:r>
                        <a:rPr lang="en-US" sz="1000" b="0" i="0" u="none" strike="noStrike" kern="1200" dirty="0">
                          <a:solidFill>
                            <a:schemeClr val="tx1"/>
                          </a:solidFill>
                          <a:effectLst/>
                          <a:latin typeface="+mn-lt"/>
                          <a:ea typeface="+mn-ea"/>
                          <a:cs typeface="+mn-cs"/>
                        </a:rPr>
                        <a:t>ь</a:t>
                      </a:r>
                      <a:r>
                        <a:rPr lang="ru-RU" sz="1000" b="0" i="0" u="none" strike="noStrike" kern="1200" dirty="0">
                          <a:solidFill>
                            <a:schemeClr val="tx1"/>
                          </a:solidFill>
                          <a:effectLst/>
                          <a:latin typeface="+mn-lt"/>
                          <a:ea typeface="+mn-ea"/>
                          <a:cs typeface="+mn-cs"/>
                        </a:rPr>
                        <a:t>и</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5 семей</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0" i="0" u="none" strike="noStrike" dirty="0" smtClean="0">
                          <a:solidFill>
                            <a:schemeClr val="tx1"/>
                          </a:solidFill>
                          <a:effectLst/>
                          <a:latin typeface="+mn-lt"/>
                        </a:rPr>
                        <a:t>Постановление Правительства МО от 04.10.2022 N 1072/35 (ред. от 20.09.2024) "О досрочном прекращении реализации государственной программы Московской области "Жилище" на 2017-2027 годы и утверждении государственной программы Московской области "Жилище" на 2023-2033 годы"</a:t>
                      </a:r>
                      <a:endParaRPr lang="ru-RU" sz="1000" b="0" i="0" u="none" strike="noStrike" dirty="0">
                        <a:solidFill>
                          <a:schemeClr val="tx1"/>
                        </a:solidFill>
                        <a:effectLst/>
                        <a:latin typeface="+mn-lt"/>
                      </a:endParaRPr>
                    </a:p>
                  </a:txBody>
                  <a:tcPr marL="2378" marR="2378" marT="2378" marB="0" anchor="ctr"/>
                </a:tc>
                <a:tc>
                  <a:txBody>
                    <a:bodyPr/>
                    <a:lstStyle/>
                    <a:p>
                      <a:pPr marL="0" algn="ctr" defTabSz="914400" rtl="0" eaLnBrk="1" fontAlgn="b" latinLnBrk="0" hangingPunct="1"/>
                      <a:r>
                        <a:rPr lang="ru-RU" sz="1000" b="0" i="0" u="none" strike="noStrike" kern="1200" dirty="0" smtClean="0">
                          <a:solidFill>
                            <a:schemeClr val="tx1"/>
                          </a:solidFill>
                          <a:effectLst/>
                          <a:latin typeface="+mn-lt"/>
                          <a:ea typeface="+mn-ea"/>
                          <a:cs typeface="+mn-cs"/>
                        </a:rPr>
                        <a:t>17 617,8</a:t>
                      </a:r>
                      <a:endParaRPr lang="ru-RU" sz="1000" b="0" i="0" u="none" strike="noStrike" kern="1200" dirty="0" smtClean="0">
                        <a:solidFill>
                          <a:schemeClr val="tx1"/>
                        </a:solidFill>
                        <a:effectLst/>
                        <a:latin typeface="+mn-lt"/>
                        <a:ea typeface="+mn-ea"/>
                        <a:cs typeface="+mn-cs"/>
                      </a:endParaRPr>
                    </a:p>
                  </a:txBody>
                  <a:tcPr marL="2378" marR="2378" marT="2378" marB="0" anchor="ctr"/>
                </a:tc>
                <a:tc>
                  <a:txBody>
                    <a:bodyPr/>
                    <a:lstStyle/>
                    <a:p>
                      <a:pPr marL="0" algn="ctr" defTabSz="914400" rtl="0" eaLnBrk="1" fontAlgn="b" latinLnBrk="0" hangingPunct="1"/>
                      <a:r>
                        <a:rPr lang="ru-RU" sz="1000" b="0" i="0" u="none" strike="noStrike" kern="1200" dirty="0" smtClean="0">
                          <a:solidFill>
                            <a:schemeClr val="tx1"/>
                          </a:solidFill>
                          <a:effectLst/>
                          <a:latin typeface="+mn-lt"/>
                          <a:ea typeface="+mn-ea"/>
                          <a:cs typeface="+mn-cs"/>
                        </a:rPr>
                        <a:t>15 594,2</a:t>
                      </a:r>
                      <a:endParaRPr lang="ru-RU" sz="1000" b="0" i="0" u="none" strike="noStrike" kern="1200" dirty="0" smtClean="0">
                        <a:solidFill>
                          <a:schemeClr val="tx1"/>
                        </a:solidFill>
                        <a:effectLst/>
                        <a:latin typeface="+mn-lt"/>
                        <a:ea typeface="+mn-ea"/>
                        <a:cs typeface="+mn-cs"/>
                      </a:endParaRPr>
                    </a:p>
                  </a:txBody>
                  <a:tcPr marL="2378" marR="2378" marT="2378" marB="0" anchor="ctr"/>
                </a:tc>
                <a:tc>
                  <a:txBody>
                    <a:bodyPr/>
                    <a:lstStyle/>
                    <a:p>
                      <a:pPr marL="0" algn="ctr" defTabSz="914400" rtl="0" eaLnBrk="1" fontAlgn="b" latinLnBrk="0" hangingPunct="1"/>
                      <a:r>
                        <a:rPr lang="ru-RU" sz="1000" b="0" i="0" u="none" strike="noStrike" kern="1200" dirty="0" smtClean="0">
                          <a:solidFill>
                            <a:schemeClr val="tx1"/>
                          </a:solidFill>
                          <a:effectLst/>
                          <a:latin typeface="+mn-lt"/>
                          <a:ea typeface="+mn-ea"/>
                          <a:cs typeface="+mn-cs"/>
                        </a:rPr>
                        <a:t>15 800,2</a:t>
                      </a:r>
                      <a:endParaRPr lang="ru-RU" sz="1000" b="0" i="0" u="none" strike="noStrike" kern="1200" dirty="0" smtClean="0">
                        <a:solidFill>
                          <a:schemeClr val="tx1"/>
                        </a:solidFill>
                        <a:effectLst/>
                        <a:latin typeface="+mn-lt"/>
                        <a:ea typeface="+mn-ea"/>
                        <a:cs typeface="+mn-cs"/>
                      </a:endParaRPr>
                    </a:p>
                  </a:txBody>
                  <a:tcPr marL="2378" marR="2378" marT="2378" marB="0" anchor="ctr"/>
                </a:tc>
                <a:extLst>
                  <a:ext uri="{0D108BD9-81ED-4DB2-BD59-A6C34878D82A}">
                    <a16:rowId xmlns:a16="http://schemas.microsoft.com/office/drawing/2014/main" val="1721480116"/>
                  </a:ext>
                </a:extLst>
              </a:tr>
              <a:tr h="424252">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13</a:t>
                      </a:r>
                    </a:p>
                  </a:txBody>
                  <a:tcPr marL="2378" marR="2378" marT="2378" marB="0" anchor="ctr"/>
                </a:tc>
                <a:tc>
                  <a:txBody>
                    <a:bodyPr/>
                    <a:lstStyle/>
                    <a:p>
                      <a:pPr marL="0" algn="l" defTabSz="914400" rtl="0" eaLnBrk="1" fontAlgn="b" latinLnBrk="0" hangingPunct="1"/>
                      <a:r>
                        <a:rPr lang="ru-RU" sz="1000" b="0" i="0" u="none" strike="noStrike" kern="1200" dirty="0">
                          <a:solidFill>
                            <a:schemeClr val="tx1"/>
                          </a:solidFill>
                          <a:effectLst/>
                          <a:latin typeface="+mn-lt"/>
                          <a:ea typeface="+mn-ea"/>
                          <a:cs typeface="+mn-cs"/>
                        </a:rPr>
                        <a:t>Компенсация социальных расходов медицинским работникам </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Работники ГБУЗ МО «Долгопрудненская больница» и Долгопрудненской подстанции ГБУЗ МО "МОССМП" </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60</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0" i="0" u="none" strike="noStrike" kern="1200" dirty="0">
                          <a:solidFill>
                            <a:schemeClr val="tx1"/>
                          </a:solidFill>
                          <a:effectLst/>
                          <a:latin typeface="+mn-lt"/>
                          <a:ea typeface="+mn-ea"/>
                          <a:cs typeface="+mn-cs"/>
                        </a:rPr>
                        <a:t>Решение Совета депутатов города Долгопрудного от 16.02.2022 № 11-нр «Об утверждении Положения о дополнительных мерах социальной поддержки отдельных категорий граждан в городском округе Долгопрудный Московской области», постановление администрации  городского округа  Долгопрудный от 25.03.2022 № 150-ПА/н  «Об утверждении Порядка предоставления дополнительных мер социальной поддержки отдельным категориям педагогических и медицинских  работников   на   территории  городского  округа   Долгопрудный   Московской области»</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3 000,00</a:t>
                      </a:r>
                    </a:p>
                  </a:txBody>
                  <a:tcPr marL="8313" marR="8313" marT="8313"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3 000,00</a:t>
                      </a:r>
                    </a:p>
                  </a:txBody>
                  <a:tcPr marL="8313" marR="8313" marT="8313"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3 000,00</a:t>
                      </a:r>
                    </a:p>
                  </a:txBody>
                  <a:tcPr marL="8313" marR="8313" marT="8313" marB="0" anchor="ctr"/>
                </a:tc>
                <a:extLst>
                  <a:ext uri="{0D108BD9-81ED-4DB2-BD59-A6C34878D82A}">
                    <a16:rowId xmlns:a16="http://schemas.microsoft.com/office/drawing/2014/main" val="770827453"/>
                  </a:ext>
                </a:extLst>
              </a:tr>
              <a:tr h="705622">
                <a:tc>
                  <a:txBody>
                    <a:bodyPr/>
                    <a:lstStyle/>
                    <a:p>
                      <a:pPr marL="0" algn="ctr" defTabSz="914400" rtl="0" eaLnBrk="1" fontAlgn="b" latinLnBrk="0" hangingPunct="1"/>
                      <a:r>
                        <a:rPr lang="ru-RU" sz="1000" b="0" i="0" u="none" strike="noStrike" kern="1200" dirty="0" smtClean="0">
                          <a:solidFill>
                            <a:schemeClr val="tx1"/>
                          </a:solidFill>
                          <a:effectLst/>
                          <a:latin typeface="+mn-lt"/>
                          <a:ea typeface="+mn-ea"/>
                          <a:cs typeface="+mn-cs"/>
                        </a:rPr>
                        <a:t>14</a:t>
                      </a:r>
                      <a:endParaRPr lang="ru-RU" sz="1000" b="0" i="0" u="none" strike="noStrike" kern="1200" dirty="0">
                        <a:solidFill>
                          <a:schemeClr val="tx1"/>
                        </a:solidFill>
                        <a:effectLst/>
                        <a:latin typeface="+mn-lt"/>
                        <a:ea typeface="+mn-ea"/>
                        <a:cs typeface="+mn-cs"/>
                      </a:endParaRPr>
                    </a:p>
                  </a:txBody>
                  <a:tcPr marL="2378" marR="2378" marT="2378" marB="0" anchor="ctr"/>
                </a:tc>
                <a:tc>
                  <a:txBody>
                    <a:bodyPr/>
                    <a:lstStyle/>
                    <a:p>
                      <a:pPr marL="0" algn="l" defTabSz="914400" rtl="0" eaLnBrk="1" fontAlgn="b" latinLnBrk="0" hangingPunct="1"/>
                      <a:r>
                        <a:rPr lang="ru-RU" sz="1000" b="0" i="0" u="none" strike="noStrike" kern="1200" dirty="0">
                          <a:solidFill>
                            <a:schemeClr val="tx1"/>
                          </a:solidFill>
                          <a:effectLst/>
                          <a:latin typeface="+mn-lt"/>
                          <a:ea typeface="+mn-ea"/>
                          <a:cs typeface="+mn-cs"/>
                        </a:rPr>
                        <a:t>Оказание государственной поддержки в решении жилищной проблемы детей-сирот и детей, оставшихся без попечения родителей, лиц из числа детей-сирот и детей, оставшихся без попечения родителей</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0" i="0" u="none" strike="noStrike" kern="1200" dirty="0">
                          <a:solidFill>
                            <a:schemeClr val="tx1"/>
                          </a:solidFill>
                          <a:effectLst/>
                          <a:latin typeface="+mn-lt"/>
                          <a:ea typeface="+mn-ea"/>
                          <a:cs typeface="+mn-cs"/>
                        </a:rPr>
                        <a:t>Д</a:t>
                      </a:r>
                      <a:r>
                        <a:rPr lang="ru-RU" sz="1000" b="0" i="0" u="none" strike="noStrike" kern="1200" dirty="0">
                          <a:solidFill>
                            <a:schemeClr val="tx1"/>
                          </a:solidFill>
                          <a:effectLst/>
                          <a:latin typeface="+mn-lt"/>
                          <a:ea typeface="+mn-ea"/>
                          <a:cs typeface="+mn-cs"/>
                        </a:rPr>
                        <a:t>е</a:t>
                      </a:r>
                      <a:r>
                        <a:rPr lang="en-US" sz="1000" b="0" i="0" u="none" strike="noStrike" kern="1200" dirty="0">
                          <a:solidFill>
                            <a:schemeClr val="tx1"/>
                          </a:solidFill>
                          <a:effectLst/>
                          <a:latin typeface="+mn-lt"/>
                          <a:ea typeface="+mn-ea"/>
                          <a:cs typeface="+mn-cs"/>
                        </a:rPr>
                        <a:t>т</a:t>
                      </a:r>
                      <a:r>
                        <a:rPr lang="ru-RU" sz="1000" b="0" i="0" u="none" strike="noStrike" kern="1200" dirty="0">
                          <a:solidFill>
                            <a:schemeClr val="tx1"/>
                          </a:solidFill>
                          <a:effectLst/>
                          <a:latin typeface="+mn-lt"/>
                          <a:ea typeface="+mn-ea"/>
                          <a:cs typeface="+mn-cs"/>
                        </a:rPr>
                        <a:t>и</a:t>
                      </a:r>
                      <a:r>
                        <a:rPr lang="en-US" sz="1000" b="0" i="0" u="none" strike="noStrike" kern="1200" dirty="0">
                          <a:solidFill>
                            <a:schemeClr val="tx1"/>
                          </a:solidFill>
                          <a:effectLst/>
                          <a:latin typeface="+mn-lt"/>
                          <a:ea typeface="+mn-ea"/>
                          <a:cs typeface="+mn-cs"/>
                        </a:rPr>
                        <a:t>-</a:t>
                      </a:r>
                      <a:r>
                        <a:rPr lang="ru-RU" sz="1000" b="0" i="0" u="none" strike="noStrike" kern="1200" dirty="0">
                          <a:solidFill>
                            <a:schemeClr val="tx1"/>
                          </a:solidFill>
                          <a:effectLst/>
                          <a:latin typeface="+mn-lt"/>
                          <a:ea typeface="+mn-ea"/>
                          <a:cs typeface="+mn-cs"/>
                        </a:rPr>
                        <a:t>с</a:t>
                      </a:r>
                      <a:r>
                        <a:rPr lang="en-US" sz="1000" b="0" i="0" u="none" strike="noStrike" kern="1200" dirty="0">
                          <a:solidFill>
                            <a:schemeClr val="tx1"/>
                          </a:solidFill>
                          <a:effectLst/>
                          <a:latin typeface="+mn-lt"/>
                          <a:ea typeface="+mn-ea"/>
                          <a:cs typeface="+mn-cs"/>
                        </a:rPr>
                        <a:t>и</a:t>
                      </a:r>
                      <a:r>
                        <a:rPr lang="ru-RU" sz="1000" b="0" i="0" u="none" strike="noStrike" kern="1200" dirty="0">
                          <a:solidFill>
                            <a:schemeClr val="tx1"/>
                          </a:solidFill>
                          <a:effectLst/>
                          <a:latin typeface="+mn-lt"/>
                          <a:ea typeface="+mn-ea"/>
                          <a:cs typeface="+mn-cs"/>
                        </a:rPr>
                        <a:t>р</a:t>
                      </a:r>
                      <a:r>
                        <a:rPr lang="en-US" sz="1000" b="0" i="0" u="none" strike="noStrike" kern="1200" dirty="0">
                          <a:solidFill>
                            <a:schemeClr val="tx1"/>
                          </a:solidFill>
                          <a:effectLst/>
                          <a:latin typeface="+mn-lt"/>
                          <a:ea typeface="+mn-ea"/>
                          <a:cs typeface="+mn-cs"/>
                        </a:rPr>
                        <a:t>о</a:t>
                      </a:r>
                      <a:r>
                        <a:rPr lang="ru-RU" sz="1000" b="0" i="0" u="none" strike="noStrike" kern="1200" dirty="0">
                          <a:solidFill>
                            <a:schemeClr val="tx1"/>
                          </a:solidFill>
                          <a:effectLst/>
                          <a:latin typeface="+mn-lt"/>
                          <a:ea typeface="+mn-ea"/>
                          <a:cs typeface="+mn-cs"/>
                        </a:rPr>
                        <a:t>т</a:t>
                      </a:r>
                      <a:r>
                        <a:rPr lang="en-US" sz="1000" b="0" i="0" u="none" strike="noStrike" kern="1200" dirty="0">
                          <a:solidFill>
                            <a:schemeClr val="tx1"/>
                          </a:solidFill>
                          <a:effectLst/>
                          <a:latin typeface="+mn-lt"/>
                          <a:ea typeface="+mn-ea"/>
                          <a:cs typeface="+mn-cs"/>
                        </a:rPr>
                        <a:t>ы</a:t>
                      </a:r>
                      <a:endParaRPr lang="ru-RU" sz="1000" b="0" i="0" u="none" strike="noStrike" kern="1200" dirty="0">
                        <a:solidFill>
                          <a:schemeClr val="tx1"/>
                        </a:solidFill>
                        <a:effectLst/>
                        <a:latin typeface="+mn-lt"/>
                        <a:ea typeface="+mn-ea"/>
                        <a:cs typeface="+mn-cs"/>
                      </a:endParaRPr>
                    </a:p>
                    <a:p>
                      <a:pPr marL="0" algn="ctr" defTabSz="914400" rtl="0" eaLnBrk="1" fontAlgn="b" latinLnBrk="0" hangingPunct="1"/>
                      <a:endParaRPr lang="ru-RU" sz="1000" b="0" i="0" u="none" strike="noStrike" kern="1200" dirty="0">
                        <a:solidFill>
                          <a:schemeClr val="tx1"/>
                        </a:solidFill>
                        <a:effectLst/>
                        <a:latin typeface="+mn-lt"/>
                        <a:ea typeface="+mn-ea"/>
                        <a:cs typeface="+mn-cs"/>
                      </a:endParaRP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3</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0" i="0" u="none" strike="noStrike" dirty="0" smtClean="0">
                          <a:solidFill>
                            <a:schemeClr val="tx1"/>
                          </a:solidFill>
                          <a:effectLst/>
                          <a:latin typeface="+mn-lt"/>
                        </a:rPr>
                        <a:t>Постановление Правительства МО от 04.10.2022 N 1072/35 (ред. от 20.09.2024) "О досрочном прекращении реализации государственной программы Московской области "Жилище" на 2017-2027 годы и утверждении государственной программы Московской области "Жилище" на 2023-2033 годы"</a:t>
                      </a:r>
                      <a:endParaRPr lang="ru-RU" sz="1000" b="0" i="0" u="none" strike="noStrike" dirty="0">
                        <a:solidFill>
                          <a:schemeClr val="tx1"/>
                        </a:solidFill>
                        <a:effectLst/>
                        <a:latin typeface="+mn-lt"/>
                      </a:endParaRPr>
                    </a:p>
                  </a:txBody>
                  <a:tcPr marL="2378" marR="2378" marT="2378" marB="0" anchor="ctr"/>
                </a:tc>
                <a:tc>
                  <a:txBody>
                    <a:bodyPr/>
                    <a:lstStyle/>
                    <a:p>
                      <a:pPr marL="0" algn="ctr" defTabSz="914400" rtl="0" eaLnBrk="1" fontAlgn="b" latinLnBrk="0" hangingPunct="1"/>
                      <a:r>
                        <a:rPr lang="ru-RU" sz="1000" b="0" i="0" u="none" strike="noStrike" kern="1200" dirty="0" smtClean="0">
                          <a:solidFill>
                            <a:schemeClr val="tx1"/>
                          </a:solidFill>
                          <a:effectLst/>
                          <a:latin typeface="+mn-lt"/>
                          <a:ea typeface="+mn-ea"/>
                          <a:cs typeface="+mn-cs"/>
                        </a:rPr>
                        <a:t>14 574,0</a:t>
                      </a:r>
                      <a:endParaRPr lang="ru-RU" sz="1000" b="0" i="0" u="none" strike="noStrike" kern="1200" dirty="0" smtClean="0">
                        <a:solidFill>
                          <a:schemeClr val="tx1"/>
                        </a:solidFill>
                        <a:effectLst/>
                        <a:latin typeface="+mn-lt"/>
                        <a:ea typeface="+mn-ea"/>
                        <a:cs typeface="+mn-cs"/>
                      </a:endParaRPr>
                    </a:p>
                  </a:txBody>
                  <a:tcPr marL="2378" marR="2378" marT="2378" marB="0" anchor="ctr"/>
                </a:tc>
                <a:tc>
                  <a:txBody>
                    <a:bodyPr/>
                    <a:lstStyle/>
                    <a:p>
                      <a:pPr marL="0" algn="ctr" defTabSz="914400" rtl="0" eaLnBrk="1" fontAlgn="b" latinLnBrk="0" hangingPunct="1"/>
                      <a:r>
                        <a:rPr lang="ru-RU" sz="1000" b="0" i="0" u="none" strike="noStrike" kern="1200" dirty="0" smtClean="0">
                          <a:solidFill>
                            <a:schemeClr val="tx1"/>
                          </a:solidFill>
                          <a:effectLst/>
                          <a:latin typeface="+mn-lt"/>
                          <a:ea typeface="+mn-ea"/>
                          <a:cs typeface="+mn-cs"/>
                        </a:rPr>
                        <a:t>21 860,0</a:t>
                      </a:r>
                      <a:endParaRPr lang="ru-RU" sz="1000" b="0" i="0" u="none" strike="noStrike" kern="1200" dirty="0" smtClean="0">
                        <a:solidFill>
                          <a:schemeClr val="tx1"/>
                        </a:solidFill>
                        <a:effectLst/>
                        <a:latin typeface="+mn-lt"/>
                        <a:ea typeface="+mn-ea"/>
                        <a:cs typeface="+mn-cs"/>
                      </a:endParaRPr>
                    </a:p>
                  </a:txBody>
                  <a:tcPr marL="2378" marR="2378" marT="2378" marB="0" anchor="ctr"/>
                </a:tc>
                <a:tc>
                  <a:txBody>
                    <a:bodyPr/>
                    <a:lstStyle/>
                    <a:p>
                      <a:pPr marL="0" algn="ctr" defTabSz="914400" rtl="0" eaLnBrk="1" fontAlgn="b" latinLnBrk="0" hangingPunct="1"/>
                      <a:r>
                        <a:rPr lang="ru-RU" sz="1000" b="0" i="0" u="none" strike="noStrike" kern="1200" dirty="0" smtClean="0">
                          <a:solidFill>
                            <a:schemeClr val="tx1"/>
                          </a:solidFill>
                          <a:effectLst/>
                          <a:latin typeface="+mn-lt"/>
                          <a:ea typeface="+mn-ea"/>
                          <a:cs typeface="+mn-cs"/>
                        </a:rPr>
                        <a:t>21 860,0</a:t>
                      </a:r>
                      <a:endParaRPr lang="ru-RU" sz="1000" b="0" i="0" u="none" strike="noStrike" kern="1200" dirty="0" smtClean="0">
                        <a:solidFill>
                          <a:schemeClr val="tx1"/>
                        </a:solidFill>
                        <a:effectLst/>
                        <a:latin typeface="+mn-lt"/>
                        <a:ea typeface="+mn-ea"/>
                        <a:cs typeface="+mn-cs"/>
                      </a:endParaRPr>
                    </a:p>
                  </a:txBody>
                  <a:tcPr marL="2378" marR="2378" marT="2378" marB="0" anchor="ctr"/>
                </a:tc>
                <a:extLst>
                  <a:ext uri="{0D108BD9-81ED-4DB2-BD59-A6C34878D82A}">
                    <a16:rowId xmlns:a16="http://schemas.microsoft.com/office/drawing/2014/main" val="1005187984"/>
                  </a:ext>
                </a:extLst>
              </a:tr>
              <a:tr h="424252">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15</a:t>
                      </a:r>
                    </a:p>
                  </a:txBody>
                  <a:tcPr marL="2378" marR="2378" marT="2378" marB="0" anchor="ctr"/>
                </a:tc>
                <a:tc>
                  <a:txBody>
                    <a:bodyPr/>
                    <a:lstStyle/>
                    <a:p>
                      <a:pPr marL="0" algn="l" defTabSz="914400" rtl="0" eaLnBrk="1" fontAlgn="b" latinLnBrk="0" hangingPunct="1"/>
                      <a:r>
                        <a:rPr lang="ru-RU" sz="1000" b="0" i="0" u="none" strike="noStrike" kern="1200" dirty="0">
                          <a:solidFill>
                            <a:schemeClr val="tx1"/>
                          </a:solidFill>
                          <a:effectLst/>
                          <a:latin typeface="+mn-lt"/>
                          <a:ea typeface="+mn-ea"/>
                          <a:cs typeface="+mn-cs"/>
                        </a:rPr>
                        <a:t>Единовременная выплата донорам, безвозмездно сдающим кровь и (или) ее компоненты</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0" i="0" u="none" strike="noStrike" kern="1200" dirty="0">
                          <a:solidFill>
                            <a:schemeClr val="tx1"/>
                          </a:solidFill>
                          <a:effectLst/>
                          <a:latin typeface="+mn-lt"/>
                          <a:ea typeface="+mn-ea"/>
                          <a:cs typeface="+mn-cs"/>
                        </a:rPr>
                        <a:t>Доноры</a:t>
                      </a:r>
                    </a:p>
                  </a:txBody>
                  <a:tcPr marL="2378" marR="2378" marT="2378" marB="0" anchor="ctr"/>
                </a:tc>
                <a:tc>
                  <a:txBody>
                    <a:bodyPr/>
                    <a:lstStyle/>
                    <a:p>
                      <a:pPr marL="0" algn="ctr" defTabSz="914400" rtl="0" eaLnBrk="1" fontAlgn="b" latinLnBrk="0" hangingPunct="1"/>
                      <a:r>
                        <a:rPr lang="en-US" sz="1000" b="0" i="0" u="none" strike="noStrike" kern="1200" dirty="0">
                          <a:solidFill>
                            <a:schemeClr val="tx1"/>
                          </a:solidFill>
                          <a:effectLst/>
                          <a:latin typeface="+mn-lt"/>
                          <a:ea typeface="+mn-ea"/>
                          <a:cs typeface="+mn-cs"/>
                        </a:rPr>
                        <a:t>1</a:t>
                      </a:r>
                      <a:r>
                        <a:rPr lang="ru-RU" sz="1000" b="0" i="0" u="none" strike="noStrike" kern="1200" dirty="0">
                          <a:solidFill>
                            <a:schemeClr val="tx1"/>
                          </a:solidFill>
                          <a:effectLst/>
                          <a:latin typeface="+mn-lt"/>
                          <a:ea typeface="+mn-ea"/>
                          <a:cs typeface="+mn-cs"/>
                        </a:rPr>
                        <a:t>00</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kern="1200" dirty="0">
                          <a:solidFill>
                            <a:schemeClr val="dk1"/>
                          </a:solidFill>
                          <a:latin typeface="+mn-lt"/>
                          <a:ea typeface="+mn-ea"/>
                          <a:cs typeface="+mn-cs"/>
                        </a:rPr>
                        <a:t>Решение Совета депутатов города Долгопрудного от 16.02.2022 № 11-нр «Об утверждении Положения о дополнительных мерах социальной поддержки отдельных категорий граждан в городском округе Долгопрудный Московской области», постановление администрации города Долгопрудного от 26.06.2019 № 367-ПА/н «Об утверждении Порядка предоставления единовременной выплаты донорам»</a:t>
                      </a:r>
                      <a:endParaRPr lang="ru-RU" sz="1000" b="0" i="0" u="none" strike="noStrike" dirty="0">
                        <a:solidFill>
                          <a:schemeClr val="tx1"/>
                        </a:solidFill>
                        <a:effectLst/>
                        <a:latin typeface="+mn-lt"/>
                      </a:endParaRP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200,00</a:t>
                      </a:r>
                    </a:p>
                  </a:txBody>
                  <a:tcPr marL="9525" marR="9525" marT="9525" marB="0"/>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200,00</a:t>
                      </a:r>
                    </a:p>
                  </a:txBody>
                  <a:tcPr marL="9525" marR="9525" marT="9525" marB="0"/>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200,00</a:t>
                      </a:r>
                    </a:p>
                  </a:txBody>
                  <a:tcPr marL="9525" marR="9525" marT="9525" marB="0"/>
                </a:tc>
                <a:extLst>
                  <a:ext uri="{0D108BD9-81ED-4DB2-BD59-A6C34878D82A}">
                    <a16:rowId xmlns:a16="http://schemas.microsoft.com/office/drawing/2014/main" val="48492170"/>
                  </a:ext>
                </a:extLst>
              </a:tr>
            </a:tbl>
          </a:graphicData>
        </a:graphic>
      </p:graphicFrame>
      <p:pic>
        <p:nvPicPr>
          <p:cNvPr id="6" name="Объект 6">
            <a:extLst>
              <a:ext uri="{FF2B5EF4-FFF2-40B4-BE49-F238E27FC236}">
                <a16:creationId xmlns:a16="http://schemas.microsoft.com/office/drawing/2014/main" id="{4EA763B5-F2EE-477C-9332-EE0A19F8A9F5}"/>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249969"/>
            <a:ext cx="760490" cy="342008"/>
          </a:xfrm>
          <a:prstGeom prst="rect">
            <a:avLst/>
          </a:prstGeom>
        </p:spPr>
      </p:pic>
    </p:spTree>
    <p:extLst>
      <p:ext uri="{BB962C8B-B14F-4D97-AF65-F5344CB8AC3E}">
        <p14:creationId xmlns:p14="http://schemas.microsoft.com/office/powerpoint/2010/main" val="353319708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651EB2-9099-FB08-DED9-83025B1C9A56}"/>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0ECAAE2F-B6A9-FE9E-52E1-32DA7721A6ED}"/>
              </a:ext>
            </a:extLst>
          </p:cNvPr>
          <p:cNvSpPr>
            <a:spLocks noGrp="1"/>
          </p:cNvSpPr>
          <p:nvPr>
            <p:ph type="title"/>
          </p:nvPr>
        </p:nvSpPr>
        <p:spPr>
          <a:xfrm>
            <a:off x="914400" y="159976"/>
            <a:ext cx="11277600" cy="365125"/>
          </a:xfrm>
        </p:spPr>
        <p:txBody>
          <a:bodyPr>
            <a:noAutofit/>
          </a:bodyPr>
          <a:lstStyle/>
          <a:p>
            <a:pPr algn="ctr"/>
            <a:r>
              <a:rPr lang="ru-RU" sz="2000" dirty="0">
                <a:latin typeface="Century Gothic" panose="020B0502020202020204" pitchFamily="34" charset="0"/>
              </a:rPr>
              <a:t/>
            </a:r>
            <a:br>
              <a:rPr lang="ru-RU" sz="2000" dirty="0">
                <a:latin typeface="Century Gothic" panose="020B0502020202020204" pitchFamily="34" charset="0"/>
              </a:rPr>
            </a:br>
            <a:r>
              <a:rPr lang="ru-RU" sz="2000" dirty="0">
                <a:latin typeface="Century Gothic" panose="020B0502020202020204" pitchFamily="34" charset="0"/>
              </a:rPr>
              <a:t>Информация о расходах бюджета с учетом интересов целевых групп пользователей</a:t>
            </a:r>
            <a:br>
              <a:rPr lang="ru-RU" sz="2000" dirty="0">
                <a:latin typeface="Century Gothic" panose="020B0502020202020204" pitchFamily="34" charset="0"/>
              </a:rPr>
            </a:br>
            <a:endParaRPr lang="ru-RU" sz="2000" dirty="0">
              <a:latin typeface="Century Gothic" panose="020B0502020202020204" pitchFamily="34" charset="0"/>
            </a:endParaRPr>
          </a:p>
        </p:txBody>
      </p:sp>
      <p:sp>
        <p:nvSpPr>
          <p:cNvPr id="4" name="Номер слайда 3">
            <a:extLst>
              <a:ext uri="{FF2B5EF4-FFF2-40B4-BE49-F238E27FC236}">
                <a16:creationId xmlns:a16="http://schemas.microsoft.com/office/drawing/2014/main" id="{AB76A47B-037C-34BD-3D62-839F52BAB86A}"/>
              </a:ext>
            </a:extLst>
          </p:cNvPr>
          <p:cNvSpPr>
            <a:spLocks noGrp="1"/>
          </p:cNvSpPr>
          <p:nvPr>
            <p:ph type="sldNum" sz="quarter" idx="12"/>
          </p:nvPr>
        </p:nvSpPr>
        <p:spPr>
          <a:xfrm>
            <a:off x="9448800" y="6492875"/>
            <a:ext cx="2743200" cy="365125"/>
          </a:xfrm>
        </p:spPr>
        <p:txBody>
          <a:bodyPr/>
          <a:lstStyle/>
          <a:p>
            <a:fld id="{E4EB6E89-BA87-4003-BD23-6BDF40F3EBED}" type="slidenum">
              <a:rPr lang="ru-RU" smtClean="0"/>
              <a:pPr/>
              <a:t>72</a:t>
            </a:fld>
            <a:endParaRPr lang="ru-RU" dirty="0"/>
          </a:p>
        </p:txBody>
      </p:sp>
      <p:graphicFrame>
        <p:nvGraphicFramePr>
          <p:cNvPr id="5" name="Объект 4">
            <a:extLst>
              <a:ext uri="{FF2B5EF4-FFF2-40B4-BE49-F238E27FC236}">
                <a16:creationId xmlns:a16="http://schemas.microsoft.com/office/drawing/2014/main" id="{9D46F793-CC23-9662-954D-4B9F2972A94F}"/>
              </a:ext>
            </a:extLst>
          </p:cNvPr>
          <p:cNvGraphicFramePr>
            <a:graphicFrameLocks/>
          </p:cNvGraphicFramePr>
          <p:nvPr>
            <p:extLst/>
          </p:nvPr>
        </p:nvGraphicFramePr>
        <p:xfrm>
          <a:off x="382384" y="821470"/>
          <a:ext cx="11621194" cy="2600312"/>
        </p:xfrm>
        <a:graphic>
          <a:graphicData uri="http://schemas.openxmlformats.org/drawingml/2006/table">
            <a:tbl>
              <a:tblPr>
                <a:tableStyleId>{8A107856-5554-42FB-B03E-39F5DBC370BA}</a:tableStyleId>
              </a:tblPr>
              <a:tblGrid>
                <a:gridCol w="331991">
                  <a:extLst>
                    <a:ext uri="{9D8B030D-6E8A-4147-A177-3AD203B41FA5}">
                      <a16:colId xmlns:a16="http://schemas.microsoft.com/office/drawing/2014/main" val="3173738563"/>
                    </a:ext>
                  </a:extLst>
                </a:gridCol>
                <a:gridCol w="2993101">
                  <a:extLst>
                    <a:ext uri="{9D8B030D-6E8A-4147-A177-3AD203B41FA5}">
                      <a16:colId xmlns:a16="http://schemas.microsoft.com/office/drawing/2014/main" val="1175069003"/>
                    </a:ext>
                  </a:extLst>
                </a:gridCol>
                <a:gridCol w="1138844">
                  <a:extLst>
                    <a:ext uri="{9D8B030D-6E8A-4147-A177-3AD203B41FA5}">
                      <a16:colId xmlns:a16="http://schemas.microsoft.com/office/drawing/2014/main" val="2359325872"/>
                    </a:ext>
                  </a:extLst>
                </a:gridCol>
                <a:gridCol w="897775">
                  <a:extLst>
                    <a:ext uri="{9D8B030D-6E8A-4147-A177-3AD203B41FA5}">
                      <a16:colId xmlns:a16="http://schemas.microsoft.com/office/drawing/2014/main" val="3513692141"/>
                    </a:ext>
                  </a:extLst>
                </a:gridCol>
                <a:gridCol w="4189614">
                  <a:extLst>
                    <a:ext uri="{9D8B030D-6E8A-4147-A177-3AD203B41FA5}">
                      <a16:colId xmlns:a16="http://schemas.microsoft.com/office/drawing/2014/main" val="2406719285"/>
                    </a:ext>
                  </a:extLst>
                </a:gridCol>
                <a:gridCol w="665018">
                  <a:extLst>
                    <a:ext uri="{9D8B030D-6E8A-4147-A177-3AD203B41FA5}">
                      <a16:colId xmlns:a16="http://schemas.microsoft.com/office/drawing/2014/main" val="154824804"/>
                    </a:ext>
                  </a:extLst>
                </a:gridCol>
                <a:gridCol w="706582">
                  <a:extLst>
                    <a:ext uri="{9D8B030D-6E8A-4147-A177-3AD203B41FA5}">
                      <a16:colId xmlns:a16="http://schemas.microsoft.com/office/drawing/2014/main" val="1561384155"/>
                    </a:ext>
                  </a:extLst>
                </a:gridCol>
                <a:gridCol w="698269">
                  <a:extLst>
                    <a:ext uri="{9D8B030D-6E8A-4147-A177-3AD203B41FA5}">
                      <a16:colId xmlns:a16="http://schemas.microsoft.com/office/drawing/2014/main" val="3694796067"/>
                    </a:ext>
                  </a:extLst>
                </a:gridCol>
              </a:tblGrid>
              <a:tr h="586106">
                <a:tc>
                  <a:txBody>
                    <a:bodyPr/>
                    <a:lstStyle/>
                    <a:p>
                      <a:pPr marL="0" algn="ctr" defTabSz="914400" rtl="0" eaLnBrk="1" fontAlgn="b" latinLnBrk="0" hangingPunct="1"/>
                      <a:r>
                        <a:rPr lang="ru-RU" sz="1000" b="1" u="none" strike="noStrike" kern="1200" dirty="0">
                          <a:solidFill>
                            <a:schemeClr val="tx1"/>
                          </a:solidFill>
                          <a:effectLst/>
                          <a:latin typeface="+mn-lt"/>
                          <a:ea typeface="+mn-ea"/>
                          <a:cs typeface="+mn-cs"/>
                        </a:rPr>
                        <a:t>№</a:t>
                      </a:r>
                    </a:p>
                  </a:txBody>
                  <a:tcPr marL="2378" marR="2378" marT="2378" marB="0" anchor="ctr"/>
                </a:tc>
                <a:tc>
                  <a:txBody>
                    <a:bodyPr/>
                    <a:lstStyle/>
                    <a:p>
                      <a:pPr marL="0" algn="ctr" defTabSz="914400" rtl="0" eaLnBrk="1" fontAlgn="b" latinLnBrk="0" hangingPunct="1"/>
                      <a:r>
                        <a:rPr lang="ru-RU" sz="1000" b="1" u="none" strike="noStrike" kern="1200" dirty="0">
                          <a:solidFill>
                            <a:schemeClr val="tx1"/>
                          </a:solidFill>
                          <a:effectLst/>
                          <a:latin typeface="+mn-lt"/>
                          <a:ea typeface="+mn-ea"/>
                          <a:cs typeface="+mn-cs"/>
                        </a:rPr>
                        <a:t>Наименование мер социальной поддержки</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ru-RU" sz="1000" b="1" u="none" strike="noStrike" kern="1200" dirty="0">
                        <a:solidFill>
                          <a:schemeClr val="tx1"/>
                        </a:solidFill>
                        <a:effectLst/>
                        <a:latin typeface="+mn-lt"/>
                        <a:ea typeface="+mn-ea"/>
                        <a:cs typeface="+mn-cs"/>
                      </a:endParaRPr>
                    </a:p>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u="none" strike="noStrike" kern="1200" dirty="0">
                          <a:solidFill>
                            <a:schemeClr val="tx1"/>
                          </a:solidFill>
                          <a:effectLst/>
                          <a:latin typeface="+mn-lt"/>
                          <a:ea typeface="+mn-ea"/>
                          <a:cs typeface="+mn-cs"/>
                        </a:rPr>
                        <a:t>Ц</a:t>
                      </a:r>
                      <a:r>
                        <a:rPr lang="ru-RU" sz="1000" b="1" u="none" strike="noStrike" kern="1200" dirty="0">
                          <a:solidFill>
                            <a:schemeClr val="tx1"/>
                          </a:solidFill>
                          <a:effectLst/>
                          <a:latin typeface="+mn-lt"/>
                          <a:ea typeface="+mn-ea"/>
                          <a:cs typeface="+mn-cs"/>
                        </a:rPr>
                        <a:t>е</a:t>
                      </a:r>
                      <a:r>
                        <a:rPr lang="en-US" sz="1000" b="1" u="none" strike="noStrike" kern="1200" dirty="0">
                          <a:solidFill>
                            <a:schemeClr val="tx1"/>
                          </a:solidFill>
                          <a:effectLst/>
                          <a:latin typeface="+mn-lt"/>
                          <a:ea typeface="+mn-ea"/>
                          <a:cs typeface="+mn-cs"/>
                        </a:rPr>
                        <a:t>л</a:t>
                      </a:r>
                      <a:r>
                        <a:rPr lang="ru-RU" sz="1000" b="1" u="none" strike="noStrike" kern="1200" dirty="0">
                          <a:solidFill>
                            <a:schemeClr val="tx1"/>
                          </a:solidFill>
                          <a:effectLst/>
                          <a:latin typeface="+mn-lt"/>
                          <a:ea typeface="+mn-ea"/>
                          <a:cs typeface="+mn-cs"/>
                        </a:rPr>
                        <a:t>е</a:t>
                      </a:r>
                      <a:r>
                        <a:rPr lang="en-US" sz="1000" b="1" u="none" strike="noStrike" kern="1200" dirty="0">
                          <a:solidFill>
                            <a:schemeClr val="tx1"/>
                          </a:solidFill>
                          <a:effectLst/>
                          <a:latin typeface="+mn-lt"/>
                          <a:ea typeface="+mn-ea"/>
                          <a:cs typeface="+mn-cs"/>
                        </a:rPr>
                        <a:t>в</a:t>
                      </a:r>
                      <a:r>
                        <a:rPr lang="ru-RU" sz="1000" b="1" u="none" strike="noStrike" kern="1200" dirty="0">
                          <a:solidFill>
                            <a:schemeClr val="tx1"/>
                          </a:solidFill>
                          <a:effectLst/>
                          <a:latin typeface="+mn-lt"/>
                          <a:ea typeface="+mn-ea"/>
                          <a:cs typeface="+mn-cs"/>
                        </a:rPr>
                        <a:t>а</a:t>
                      </a:r>
                      <a:r>
                        <a:rPr lang="en-US" sz="1000" b="1" u="none" strike="noStrike" kern="1200" dirty="0">
                          <a:solidFill>
                            <a:schemeClr val="tx1"/>
                          </a:solidFill>
                          <a:effectLst/>
                          <a:latin typeface="+mn-lt"/>
                          <a:ea typeface="+mn-ea"/>
                          <a:cs typeface="+mn-cs"/>
                        </a:rPr>
                        <a:t>я </a:t>
                      </a:r>
                      <a:r>
                        <a:rPr lang="ru-RU" sz="1000" b="1" u="none" strike="noStrike" kern="1200" dirty="0">
                          <a:solidFill>
                            <a:schemeClr val="tx1"/>
                          </a:solidFill>
                          <a:effectLst/>
                          <a:latin typeface="+mn-lt"/>
                          <a:ea typeface="+mn-ea"/>
                          <a:cs typeface="+mn-cs"/>
                        </a:rPr>
                        <a:t>г</a:t>
                      </a:r>
                      <a:r>
                        <a:rPr lang="en-US" sz="1000" b="1" u="none" strike="noStrike" kern="1200" dirty="0">
                          <a:solidFill>
                            <a:schemeClr val="tx1"/>
                          </a:solidFill>
                          <a:effectLst/>
                          <a:latin typeface="+mn-lt"/>
                          <a:ea typeface="+mn-ea"/>
                          <a:cs typeface="+mn-cs"/>
                        </a:rPr>
                        <a:t>р</a:t>
                      </a:r>
                      <a:r>
                        <a:rPr lang="ru-RU" sz="1000" b="1" u="none" strike="noStrike" kern="1200" dirty="0">
                          <a:solidFill>
                            <a:schemeClr val="tx1"/>
                          </a:solidFill>
                          <a:effectLst/>
                          <a:latin typeface="+mn-lt"/>
                          <a:ea typeface="+mn-ea"/>
                          <a:cs typeface="+mn-cs"/>
                        </a:rPr>
                        <a:t>у</a:t>
                      </a:r>
                      <a:r>
                        <a:rPr lang="en-US" sz="1000" b="1" u="none" strike="noStrike" kern="1200" dirty="0">
                          <a:solidFill>
                            <a:schemeClr val="tx1"/>
                          </a:solidFill>
                          <a:effectLst/>
                          <a:latin typeface="+mn-lt"/>
                          <a:ea typeface="+mn-ea"/>
                          <a:cs typeface="+mn-cs"/>
                        </a:rPr>
                        <a:t>п</a:t>
                      </a:r>
                      <a:r>
                        <a:rPr lang="ru-RU" sz="1000" b="1" u="none" strike="noStrike" kern="1200" dirty="0">
                          <a:solidFill>
                            <a:schemeClr val="tx1"/>
                          </a:solidFill>
                          <a:effectLst/>
                          <a:latin typeface="+mn-lt"/>
                          <a:ea typeface="+mn-ea"/>
                          <a:cs typeface="+mn-cs"/>
                        </a:rPr>
                        <a:t>п</a:t>
                      </a:r>
                      <a:r>
                        <a:rPr lang="en-US" sz="1000" b="1" u="none" strike="noStrike" kern="1200" dirty="0">
                          <a:solidFill>
                            <a:schemeClr val="tx1"/>
                          </a:solidFill>
                          <a:effectLst/>
                          <a:latin typeface="+mn-lt"/>
                          <a:ea typeface="+mn-ea"/>
                          <a:cs typeface="+mn-cs"/>
                        </a:rPr>
                        <a:t>а</a:t>
                      </a:r>
                      <a:endParaRPr lang="ru-RU" sz="1000" b="1" u="none" strike="noStrike" kern="1200" dirty="0">
                        <a:solidFill>
                          <a:schemeClr val="tx1"/>
                        </a:solidFill>
                        <a:effectLst/>
                        <a:latin typeface="+mn-lt"/>
                        <a:ea typeface="+mn-ea"/>
                        <a:cs typeface="+mn-cs"/>
                      </a:endParaRPr>
                    </a:p>
                    <a:p>
                      <a:pPr marL="0" algn="ctr" defTabSz="914400" rtl="0" eaLnBrk="1" fontAlgn="b" latinLnBrk="0" hangingPunct="1"/>
                      <a:endParaRPr lang="ru-RU" sz="1000" b="1" u="none" strike="noStrike" kern="1200" dirty="0">
                        <a:solidFill>
                          <a:schemeClr val="tx1"/>
                        </a:solidFill>
                        <a:effectLst/>
                        <a:latin typeface="+mn-lt"/>
                        <a:ea typeface="+mn-ea"/>
                        <a:cs typeface="+mn-cs"/>
                      </a:endParaRPr>
                    </a:p>
                  </a:txBody>
                  <a:tcPr marL="2378" marR="2378" marT="2378" marB="0" anchor="ctr"/>
                </a:tc>
                <a:tc>
                  <a:txBody>
                    <a:bodyPr/>
                    <a:lstStyle/>
                    <a:p>
                      <a:pPr marL="0" algn="ctr" defTabSz="914400" rtl="0" eaLnBrk="1" fontAlgn="b" latinLnBrk="0" hangingPunct="1"/>
                      <a:r>
                        <a:rPr lang="ru-RU" sz="1000" b="1" u="none" strike="noStrike" kern="1200" dirty="0">
                          <a:solidFill>
                            <a:schemeClr val="tx1"/>
                          </a:solidFill>
                          <a:effectLst/>
                          <a:latin typeface="+mn-lt"/>
                          <a:ea typeface="+mn-ea"/>
                          <a:cs typeface="+mn-cs"/>
                        </a:rPr>
                        <a:t>Численность представителей целевой группы (чел.)</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1" i="0" u="none" strike="noStrike" dirty="0">
                          <a:solidFill>
                            <a:schemeClr val="tx1"/>
                          </a:solidFill>
                          <a:effectLst/>
                          <a:latin typeface="+mn-lt"/>
                        </a:rPr>
                        <a:t>Нормативный правовой акт</a:t>
                      </a:r>
                    </a:p>
                  </a:txBody>
                  <a:tcPr marL="2378" marR="2378" marT="2378" marB="0" anchor="ctr"/>
                </a:tc>
                <a:tc>
                  <a:txBody>
                    <a:bodyPr/>
                    <a:lstStyle/>
                    <a:p>
                      <a:pPr marL="0" algn="ctr" defTabSz="914400" rtl="0" eaLnBrk="1" fontAlgn="b" latinLnBrk="0" hangingPunct="1"/>
                      <a:r>
                        <a:rPr lang="ru-RU" sz="1000" b="1" u="none" strike="noStrike" kern="1200" dirty="0">
                          <a:solidFill>
                            <a:schemeClr val="tx1"/>
                          </a:solidFill>
                          <a:effectLst/>
                          <a:latin typeface="+mn-lt"/>
                          <a:ea typeface="+mn-ea"/>
                          <a:cs typeface="+mn-cs"/>
                        </a:rPr>
                        <a:t>Плановые значения на 2025 год (тыс.руб.)</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1" u="none" strike="noStrike" kern="1200" noProof="0" dirty="0">
                          <a:solidFill>
                            <a:schemeClr val="tx1"/>
                          </a:solidFill>
                          <a:effectLst/>
                          <a:latin typeface="+mn-lt"/>
                          <a:ea typeface="+mn-ea"/>
                          <a:cs typeface="+mn-cs"/>
                        </a:rPr>
                        <a:t>Плановые значения на </a:t>
                      </a:r>
                    </a:p>
                    <a:p>
                      <a:pPr marL="0" marR="0" lvl="0" indent="0" algn="ctr" defTabSz="914400" rtl="0" eaLnBrk="1" fontAlgn="b" latinLnBrk="0" hangingPunct="1">
                        <a:lnSpc>
                          <a:spcPct val="100000"/>
                        </a:lnSpc>
                        <a:spcBef>
                          <a:spcPts val="0"/>
                        </a:spcBef>
                        <a:spcAft>
                          <a:spcPts val="0"/>
                        </a:spcAft>
                        <a:buClrTx/>
                        <a:buSzTx/>
                        <a:buFontTx/>
                        <a:buNone/>
                        <a:tabLst/>
                        <a:defRPr/>
                      </a:pPr>
                      <a:r>
                        <a:rPr lang="ru-RU" sz="1000" b="1" u="none" strike="noStrike" kern="1200" noProof="0" dirty="0">
                          <a:solidFill>
                            <a:schemeClr val="tx1"/>
                          </a:solidFill>
                          <a:effectLst/>
                          <a:latin typeface="+mn-lt"/>
                          <a:ea typeface="+mn-ea"/>
                          <a:cs typeface="+mn-cs"/>
                        </a:rPr>
                        <a:t>2026 год (тыс.руб.)</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1" u="none" strike="noStrike" kern="1200" noProof="0" dirty="0">
                          <a:solidFill>
                            <a:schemeClr val="tx1"/>
                          </a:solidFill>
                          <a:effectLst/>
                          <a:latin typeface="+mn-lt"/>
                          <a:ea typeface="+mn-ea"/>
                          <a:cs typeface="+mn-cs"/>
                        </a:rPr>
                        <a:t>Плановые значения на </a:t>
                      </a:r>
                    </a:p>
                    <a:p>
                      <a:pPr marL="0" marR="0" lvl="0" indent="0" algn="ctr" defTabSz="914400" rtl="0" eaLnBrk="1" fontAlgn="b" latinLnBrk="0" hangingPunct="1">
                        <a:lnSpc>
                          <a:spcPct val="100000"/>
                        </a:lnSpc>
                        <a:spcBef>
                          <a:spcPts val="0"/>
                        </a:spcBef>
                        <a:spcAft>
                          <a:spcPts val="0"/>
                        </a:spcAft>
                        <a:buClrTx/>
                        <a:buSzTx/>
                        <a:buFontTx/>
                        <a:buNone/>
                        <a:tabLst/>
                        <a:defRPr/>
                      </a:pPr>
                      <a:r>
                        <a:rPr lang="ru-RU" sz="1000" b="1" u="none" strike="noStrike" kern="1200" noProof="0" dirty="0">
                          <a:solidFill>
                            <a:schemeClr val="tx1"/>
                          </a:solidFill>
                          <a:effectLst/>
                          <a:latin typeface="+mn-lt"/>
                          <a:ea typeface="+mn-ea"/>
                          <a:cs typeface="+mn-cs"/>
                        </a:rPr>
                        <a:t>2027 год (тыс.руб.)</a:t>
                      </a:r>
                    </a:p>
                  </a:txBody>
                  <a:tcPr marL="2378" marR="2378" marT="2378" marB="0" anchor="ctr"/>
                </a:tc>
                <a:extLst>
                  <a:ext uri="{0D108BD9-81ED-4DB2-BD59-A6C34878D82A}">
                    <a16:rowId xmlns:a16="http://schemas.microsoft.com/office/drawing/2014/main" val="1699384114"/>
                  </a:ext>
                </a:extLst>
              </a:tr>
              <a:tr h="424252">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16</a:t>
                      </a:r>
                    </a:p>
                  </a:txBody>
                  <a:tcPr marL="2378" marR="2378" marT="2378" marB="0" anchor="ctr"/>
                </a:tc>
                <a:tc>
                  <a:txBody>
                    <a:bodyPr/>
                    <a:lstStyle/>
                    <a:p>
                      <a:pPr algn="l" fontAlgn="t"/>
                      <a:r>
                        <a:rPr lang="ru-RU" sz="1000" u="none" strike="noStrike" kern="1200" dirty="0">
                          <a:solidFill>
                            <a:schemeClr val="tx1"/>
                          </a:solidFill>
                          <a:effectLst/>
                          <a:latin typeface="+mn-lt"/>
                          <a:ea typeface="+mn-ea"/>
                          <a:cs typeface="+mn-cs"/>
                        </a:rPr>
                        <a:t>Мероприятия, посвященные Дню семьи, любви и верности, Дню отца, Дню матери, Дню города </a:t>
                      </a:r>
                    </a:p>
                  </a:txBody>
                  <a:tcPr marL="2378" marR="2378" marT="2378" marB="0" anchor="ct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ru-RU" sz="1000" u="none" strike="noStrike" kern="1200" dirty="0">
                          <a:solidFill>
                            <a:schemeClr val="tx1"/>
                          </a:solidFill>
                          <a:effectLst/>
                          <a:latin typeface="+mn-lt"/>
                          <a:ea typeface="+mn-ea"/>
                          <a:cs typeface="+mn-cs"/>
                        </a:rPr>
                        <a:t>Жители города</a:t>
                      </a:r>
                    </a:p>
                  </a:txBody>
                  <a:tcPr marL="2378" marR="2378" marT="2378" marB="0" anchor="ctr"/>
                </a:tc>
                <a:tc>
                  <a:txBody>
                    <a:bodyPr/>
                    <a:lstStyle/>
                    <a:p>
                      <a:pPr algn="ctr" fontAlgn="t"/>
                      <a:r>
                        <a:rPr lang="ru-RU" sz="1000" u="none" strike="noStrike" kern="1200" dirty="0">
                          <a:solidFill>
                            <a:schemeClr val="tx1"/>
                          </a:solidFill>
                          <a:effectLst/>
                          <a:latin typeface="+mn-lt"/>
                          <a:ea typeface="+mn-ea"/>
                          <a:cs typeface="+mn-cs"/>
                        </a:rPr>
                        <a:t>230</a:t>
                      </a:r>
                    </a:p>
                  </a:txBody>
                  <a:tcPr marL="2378" marR="2378" marT="2378" marB="0" anchor="ct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ru-RU" sz="1000" b="0" i="0" u="none" strike="noStrike" dirty="0">
                          <a:solidFill>
                            <a:schemeClr val="tx1"/>
                          </a:solidFill>
                          <a:effectLst/>
                          <a:latin typeface="+mn-lt"/>
                        </a:rPr>
                        <a:t>Постановление администрации городского округа Долгопрудный от 30.12.2022 № 867-ПА/н «Об утверждении муниципальной</a:t>
                      </a:r>
                    </a:p>
                    <a:p>
                      <a:pPr marL="0" marR="0" lvl="0" indent="0" algn="ctr" defTabSz="914400" rtl="0" eaLnBrk="1" fontAlgn="t" latinLnBrk="0" hangingPunct="1">
                        <a:lnSpc>
                          <a:spcPct val="100000"/>
                        </a:lnSpc>
                        <a:spcBef>
                          <a:spcPts val="0"/>
                        </a:spcBef>
                        <a:spcAft>
                          <a:spcPts val="0"/>
                        </a:spcAft>
                        <a:buClrTx/>
                        <a:buSzTx/>
                        <a:buFontTx/>
                        <a:buNone/>
                        <a:tabLst/>
                        <a:defRPr/>
                      </a:pPr>
                      <a:r>
                        <a:rPr lang="ru-RU" sz="1000" b="0" i="0" u="none" strike="noStrike" dirty="0">
                          <a:solidFill>
                            <a:schemeClr val="tx1"/>
                          </a:solidFill>
                          <a:effectLst/>
                          <a:latin typeface="+mn-lt"/>
                        </a:rPr>
                        <a:t>программы городского округа Долгопрудный </a:t>
                      </a:r>
                    </a:p>
                    <a:p>
                      <a:pPr marL="0" marR="0" lvl="0" indent="0" algn="ctr" defTabSz="914400" rtl="0" eaLnBrk="1" fontAlgn="t" latinLnBrk="0" hangingPunct="1">
                        <a:lnSpc>
                          <a:spcPct val="100000"/>
                        </a:lnSpc>
                        <a:spcBef>
                          <a:spcPts val="0"/>
                        </a:spcBef>
                        <a:spcAft>
                          <a:spcPts val="0"/>
                        </a:spcAft>
                        <a:buClrTx/>
                        <a:buSzTx/>
                        <a:buFontTx/>
                        <a:buNone/>
                        <a:tabLst/>
                        <a:defRPr/>
                      </a:pPr>
                      <a:r>
                        <a:rPr lang="ru-RU" sz="1000" b="0" i="0" u="none" strike="noStrike" dirty="0">
                          <a:solidFill>
                            <a:schemeClr val="tx1"/>
                          </a:solidFill>
                          <a:effectLst/>
                          <a:latin typeface="+mn-lt"/>
                        </a:rPr>
                        <a:t>«Социальная защита населения» на 2023- 2027 годы»</a:t>
                      </a:r>
                    </a:p>
                  </a:txBody>
                  <a:tcPr marL="2378" marR="2378" marT="2378" marB="0" anchor="ctr"/>
                </a:tc>
                <a:tc>
                  <a:txBody>
                    <a:bodyPr/>
                    <a:lstStyle/>
                    <a:p>
                      <a:pPr algn="ctr" fontAlgn="ctr"/>
                      <a:r>
                        <a:rPr lang="ru-RU" sz="1000" b="0" i="0" u="none" strike="noStrike" dirty="0">
                          <a:solidFill>
                            <a:schemeClr val="tx1"/>
                          </a:solidFill>
                          <a:effectLst/>
                          <a:latin typeface="+mn-lt"/>
                        </a:rPr>
                        <a:t>350,00</a:t>
                      </a:r>
                    </a:p>
                  </a:txBody>
                  <a:tcPr marL="8313" marR="8313" marT="8313" marB="0" anchor="ctr"/>
                </a:tc>
                <a:tc>
                  <a:txBody>
                    <a:bodyPr/>
                    <a:lstStyle/>
                    <a:p>
                      <a:pPr algn="ctr" fontAlgn="ctr"/>
                      <a:r>
                        <a:rPr lang="ru-RU" sz="1000" b="0" i="0" u="none" strike="noStrike" dirty="0">
                          <a:solidFill>
                            <a:schemeClr val="tx1"/>
                          </a:solidFill>
                          <a:effectLst/>
                          <a:latin typeface="+mn-lt"/>
                        </a:rPr>
                        <a:t>350,00</a:t>
                      </a:r>
                    </a:p>
                  </a:txBody>
                  <a:tcPr marL="8313" marR="8313" marT="8313" marB="0" anchor="ctr"/>
                </a:tc>
                <a:tc>
                  <a:txBody>
                    <a:bodyPr/>
                    <a:lstStyle/>
                    <a:p>
                      <a:pPr algn="ctr" fontAlgn="ctr"/>
                      <a:r>
                        <a:rPr lang="ru-RU" sz="1000" b="0" i="0" u="none" strike="noStrike" dirty="0">
                          <a:solidFill>
                            <a:schemeClr val="tx1"/>
                          </a:solidFill>
                          <a:effectLst/>
                          <a:latin typeface="+mn-lt"/>
                        </a:rPr>
                        <a:t>350,00</a:t>
                      </a:r>
                    </a:p>
                  </a:txBody>
                  <a:tcPr marL="8313" marR="8313" marT="8313" marB="0" anchor="ctr"/>
                </a:tc>
                <a:extLst>
                  <a:ext uri="{0D108BD9-81ED-4DB2-BD59-A6C34878D82A}">
                    <a16:rowId xmlns:a16="http://schemas.microsoft.com/office/drawing/2014/main" val="3927028790"/>
                  </a:ext>
                </a:extLst>
              </a:tr>
              <a:tr h="481473">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17</a:t>
                      </a:r>
                    </a:p>
                  </a:txBody>
                  <a:tcPr marL="2378" marR="2378" marT="2378" marB="0" anchor="ctr"/>
                </a:tc>
                <a:tc>
                  <a:txBody>
                    <a:bodyPr/>
                    <a:lstStyle/>
                    <a:p>
                      <a:pPr marL="0" algn="l" defTabSz="914400" rtl="0" eaLnBrk="1" fontAlgn="b" latinLnBrk="0" hangingPunct="1"/>
                      <a:r>
                        <a:rPr lang="ru-RU" sz="1000" b="0" i="0" u="none" strike="noStrike" kern="1200" dirty="0">
                          <a:solidFill>
                            <a:schemeClr val="tx1"/>
                          </a:solidFill>
                          <a:effectLst/>
                          <a:latin typeface="+mn-lt"/>
                          <a:ea typeface="+mn-ea"/>
                          <a:cs typeface="+mn-cs"/>
                        </a:rPr>
                        <a:t>Мероприятие «Золотая свадьба»</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0" i="0" u="none" strike="noStrike" kern="1200" dirty="0">
                          <a:solidFill>
                            <a:schemeClr val="tx1"/>
                          </a:solidFill>
                          <a:effectLst/>
                          <a:latin typeface="+mn-lt"/>
                          <a:ea typeface="+mn-ea"/>
                          <a:cs typeface="+mn-cs"/>
                        </a:rPr>
                        <a:t>Жители города, отметившие юбилей совместной жизни</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40</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0" i="0" u="none" strike="noStrike" dirty="0">
                          <a:solidFill>
                            <a:schemeClr val="tx1"/>
                          </a:solidFill>
                          <a:effectLst/>
                          <a:latin typeface="+mn-lt"/>
                        </a:rPr>
                        <a:t>Постановление администрации городского округа Долгопрудный от 30.12.2022 № 867-ПА/н «Об утверждении муниципальной</a:t>
                      </a:r>
                    </a:p>
                    <a:p>
                      <a:pPr marL="0" marR="0" lvl="0" indent="0" algn="ctr" defTabSz="914400" rtl="0" eaLnBrk="1" fontAlgn="b" latinLnBrk="0" hangingPunct="1">
                        <a:lnSpc>
                          <a:spcPct val="100000"/>
                        </a:lnSpc>
                        <a:spcBef>
                          <a:spcPts val="0"/>
                        </a:spcBef>
                        <a:spcAft>
                          <a:spcPts val="0"/>
                        </a:spcAft>
                        <a:buClrTx/>
                        <a:buSzTx/>
                        <a:buFontTx/>
                        <a:buNone/>
                        <a:tabLst/>
                        <a:defRPr/>
                      </a:pPr>
                      <a:r>
                        <a:rPr lang="ru-RU" sz="1000" b="0" i="0" u="none" strike="noStrike" dirty="0">
                          <a:solidFill>
                            <a:schemeClr val="tx1"/>
                          </a:solidFill>
                          <a:effectLst/>
                          <a:latin typeface="+mn-lt"/>
                        </a:rPr>
                        <a:t>программы городского округа Долгопрудный </a:t>
                      </a:r>
                    </a:p>
                    <a:p>
                      <a:pPr marL="0" marR="0" lvl="0" indent="0" algn="ctr" defTabSz="914400" rtl="0" eaLnBrk="1" fontAlgn="b" latinLnBrk="0" hangingPunct="1">
                        <a:lnSpc>
                          <a:spcPct val="100000"/>
                        </a:lnSpc>
                        <a:spcBef>
                          <a:spcPts val="0"/>
                        </a:spcBef>
                        <a:spcAft>
                          <a:spcPts val="0"/>
                        </a:spcAft>
                        <a:buClrTx/>
                        <a:buSzTx/>
                        <a:buFontTx/>
                        <a:buNone/>
                        <a:tabLst/>
                        <a:defRPr/>
                      </a:pPr>
                      <a:r>
                        <a:rPr lang="ru-RU" sz="1000" b="0" i="0" u="none" strike="noStrike" dirty="0">
                          <a:solidFill>
                            <a:schemeClr val="tx1"/>
                          </a:solidFill>
                          <a:effectLst/>
                          <a:latin typeface="+mn-lt"/>
                        </a:rPr>
                        <a:t>«Социальная защита населения» на 2023- 2027 годы»</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100,00</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100,00</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100,00</a:t>
                      </a:r>
                    </a:p>
                  </a:txBody>
                  <a:tcPr marL="2378" marR="2378" marT="2378" marB="0" anchor="ctr"/>
                </a:tc>
                <a:extLst>
                  <a:ext uri="{0D108BD9-81ED-4DB2-BD59-A6C34878D82A}">
                    <a16:rowId xmlns:a16="http://schemas.microsoft.com/office/drawing/2014/main" val="1721480116"/>
                  </a:ext>
                </a:extLst>
              </a:tr>
              <a:tr h="457271">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18</a:t>
                      </a:r>
                    </a:p>
                  </a:txBody>
                  <a:tcPr marL="2378" marR="2378" marT="2378" marB="0" anchor="ctr"/>
                </a:tc>
                <a:tc>
                  <a:txBody>
                    <a:bodyPr/>
                    <a:lstStyle/>
                    <a:p>
                      <a:pPr marL="0" algn="l" defTabSz="914400" rtl="0" eaLnBrk="1" fontAlgn="b" latinLnBrk="0" hangingPunct="1"/>
                      <a:r>
                        <a:rPr lang="ru-RU" sz="1000" b="0" i="0" u="none" strike="noStrike" kern="1200" dirty="0">
                          <a:solidFill>
                            <a:schemeClr val="tx1"/>
                          </a:solidFill>
                          <a:effectLst/>
                          <a:latin typeface="+mn-lt"/>
                          <a:ea typeface="+mn-ea"/>
                          <a:cs typeface="+mn-cs"/>
                        </a:rPr>
                        <a:t>Ежемесячная выплата участковым уполномоченным полиции</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Участковые уполномоченные полиции</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25</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0" i="0" u="none" strike="noStrike" kern="1200" dirty="0">
                          <a:solidFill>
                            <a:schemeClr val="tx1"/>
                          </a:solidFill>
                          <a:effectLst/>
                          <a:latin typeface="+mn-lt"/>
                          <a:ea typeface="+mn-ea"/>
                          <a:cs typeface="+mn-cs"/>
                        </a:rPr>
                        <a:t>Решение Совета депутатов города Долгопрудного от 20.10.2023 № 123-нр « О ежемесячной выплате участковым уполномоченным полиции, исполняющим возложенные на полицию обязанности по охране общественного порядка и обеспечению общественной безопасности в городском округе Долгопрудный Московской области»</a:t>
                      </a:r>
                    </a:p>
                  </a:txBody>
                  <a:tcPr marL="2378" marR="2378" marT="2378" marB="0" anchor="ctr"/>
                </a:tc>
                <a:tc>
                  <a:txBody>
                    <a:bodyPr/>
                    <a:lstStyle/>
                    <a:p>
                      <a:pPr marR="8255" algn="ctr">
                        <a:lnSpc>
                          <a:spcPct val="115000"/>
                        </a:lnSpc>
                      </a:pPr>
                      <a:endParaRPr lang="ru-RU" sz="1000" b="1" kern="50" dirty="0">
                        <a:effectLst/>
                        <a:latin typeface="+mj-lt"/>
                        <a:ea typeface="Arial Unicode MS"/>
                        <a:cs typeface="Arial" panose="020B0604020202020204" pitchFamily="34" charset="0"/>
                      </a:endParaRPr>
                    </a:p>
                    <a:p>
                      <a:pPr marR="8255" algn="ctr">
                        <a:lnSpc>
                          <a:spcPct val="115000"/>
                        </a:lnSpc>
                      </a:pPr>
                      <a:r>
                        <a:rPr lang="ru-RU" sz="1000" b="1" kern="50" dirty="0">
                          <a:effectLst/>
                          <a:latin typeface="+mj-lt"/>
                          <a:ea typeface="Arial Unicode MS"/>
                          <a:cs typeface="Arial" panose="020B0604020202020204" pitchFamily="34" charset="0"/>
                        </a:rPr>
                        <a:t>3 586,20</a:t>
                      </a:r>
                      <a:endParaRPr lang="ru-RU" sz="1000" kern="50" dirty="0">
                        <a:effectLst/>
                        <a:latin typeface="+mj-lt"/>
                        <a:ea typeface="SimSun" panose="02010600030101010101" pitchFamily="2" charset="-122"/>
                        <a:cs typeface="Mangal" panose="02040503050203030202" pitchFamily="18" charset="0"/>
                      </a:endParaRPr>
                    </a:p>
                  </a:txBody>
                  <a:tcPr marL="19685" marR="0" marT="0" marB="6985"/>
                </a:tc>
                <a:tc>
                  <a:txBody>
                    <a:bodyPr/>
                    <a:lstStyle/>
                    <a:p>
                      <a:pPr marR="8890" algn="ctr">
                        <a:lnSpc>
                          <a:spcPct val="115000"/>
                        </a:lnSpc>
                      </a:pPr>
                      <a:endParaRPr lang="ru-RU" sz="1000" b="1" kern="50" dirty="0">
                        <a:effectLst/>
                        <a:latin typeface="+mj-lt"/>
                        <a:ea typeface="Arial Unicode MS"/>
                        <a:cs typeface="Arial" panose="020B0604020202020204" pitchFamily="34" charset="0"/>
                      </a:endParaRPr>
                    </a:p>
                    <a:p>
                      <a:pPr marR="8890" algn="ctr">
                        <a:lnSpc>
                          <a:spcPct val="115000"/>
                        </a:lnSpc>
                      </a:pPr>
                      <a:r>
                        <a:rPr lang="ru-RU" sz="1000" b="1" kern="50" dirty="0">
                          <a:effectLst/>
                          <a:latin typeface="+mj-lt"/>
                          <a:ea typeface="Arial Unicode MS"/>
                          <a:cs typeface="Arial" panose="020B0604020202020204" pitchFamily="34" charset="0"/>
                        </a:rPr>
                        <a:t>3 586,20</a:t>
                      </a:r>
                      <a:endParaRPr lang="ru-RU" sz="1000" kern="50" dirty="0">
                        <a:effectLst/>
                        <a:latin typeface="+mj-lt"/>
                        <a:ea typeface="SimSun" panose="02010600030101010101" pitchFamily="2" charset="-122"/>
                        <a:cs typeface="Mangal" panose="02040503050203030202" pitchFamily="18" charset="0"/>
                      </a:endParaRPr>
                    </a:p>
                  </a:txBody>
                  <a:tcPr marL="19685" marR="0" marT="0" marB="6985"/>
                </a:tc>
                <a:tc>
                  <a:txBody>
                    <a:bodyPr/>
                    <a:lstStyle/>
                    <a:p>
                      <a:pPr marR="8890" algn="ctr">
                        <a:lnSpc>
                          <a:spcPct val="115000"/>
                        </a:lnSpc>
                      </a:pPr>
                      <a:endParaRPr lang="ru-RU" sz="1000" b="1" kern="50" dirty="0">
                        <a:effectLst/>
                        <a:latin typeface="+mj-lt"/>
                        <a:ea typeface="Arial Unicode MS"/>
                        <a:cs typeface="Arial" panose="020B0604020202020204" pitchFamily="34" charset="0"/>
                      </a:endParaRPr>
                    </a:p>
                    <a:p>
                      <a:pPr marR="8890" algn="ctr">
                        <a:lnSpc>
                          <a:spcPct val="115000"/>
                        </a:lnSpc>
                      </a:pPr>
                      <a:r>
                        <a:rPr lang="ru-RU" sz="1000" b="1" kern="50" dirty="0">
                          <a:effectLst/>
                          <a:latin typeface="+mj-lt"/>
                          <a:ea typeface="Arial Unicode MS"/>
                          <a:cs typeface="Arial" panose="020B0604020202020204" pitchFamily="34" charset="0"/>
                        </a:rPr>
                        <a:t>3 586,20</a:t>
                      </a:r>
                      <a:endParaRPr lang="ru-RU" sz="1000" kern="50" dirty="0">
                        <a:effectLst/>
                        <a:latin typeface="+mj-lt"/>
                        <a:ea typeface="SimSun" panose="02010600030101010101" pitchFamily="2" charset="-122"/>
                        <a:cs typeface="Mangal" panose="02040503050203030202" pitchFamily="18" charset="0"/>
                      </a:endParaRPr>
                    </a:p>
                  </a:txBody>
                  <a:tcPr marL="19685" marR="0" marT="0" marB="6985"/>
                </a:tc>
                <a:extLst>
                  <a:ext uri="{0D108BD9-81ED-4DB2-BD59-A6C34878D82A}">
                    <a16:rowId xmlns:a16="http://schemas.microsoft.com/office/drawing/2014/main" val="770827453"/>
                  </a:ext>
                </a:extLst>
              </a:tr>
            </a:tbl>
          </a:graphicData>
        </a:graphic>
      </p:graphicFrame>
      <p:pic>
        <p:nvPicPr>
          <p:cNvPr id="6" name="Объект 6">
            <a:extLst>
              <a:ext uri="{FF2B5EF4-FFF2-40B4-BE49-F238E27FC236}">
                <a16:creationId xmlns:a16="http://schemas.microsoft.com/office/drawing/2014/main" id="{6910161E-7831-B58B-C515-C4B2C9172D72}"/>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249969"/>
            <a:ext cx="760490" cy="342008"/>
          </a:xfrm>
          <a:prstGeom prst="rect">
            <a:avLst/>
          </a:prstGeom>
        </p:spPr>
      </p:pic>
    </p:spTree>
    <p:extLst>
      <p:ext uri="{BB962C8B-B14F-4D97-AF65-F5344CB8AC3E}">
        <p14:creationId xmlns:p14="http://schemas.microsoft.com/office/powerpoint/2010/main" val="352719718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103466-61F1-461D-A7E7-68688B5677A8}"/>
              </a:ext>
            </a:extLst>
          </p:cNvPr>
          <p:cNvSpPr>
            <a:spLocks noGrp="1"/>
          </p:cNvSpPr>
          <p:nvPr>
            <p:ph type="title"/>
          </p:nvPr>
        </p:nvSpPr>
        <p:spPr>
          <a:xfrm>
            <a:off x="914400" y="280854"/>
            <a:ext cx="10515600" cy="490065"/>
          </a:xfrm>
        </p:spPr>
        <p:txBody>
          <a:bodyPr vert="horz" lIns="91440" tIns="45720" rIns="91440" bIns="45720" rtlCol="0" anchor="ctr">
            <a:noAutofit/>
          </a:bodyPr>
          <a:lstStyle/>
          <a:p>
            <a:pPr algn="ctr"/>
            <a:r>
              <a:rPr lang="ru-RU" sz="2400" dirty="0">
                <a:latin typeface="Century Gothic" panose="020B0502020202020204" pitchFamily="34" charset="0"/>
              </a:rPr>
              <a:t>Информация об общественно значимых проектах, реализуемых на территории городского округа Долгопрудный</a:t>
            </a:r>
          </a:p>
        </p:txBody>
      </p:sp>
      <p:sp>
        <p:nvSpPr>
          <p:cNvPr id="4" name="Номер слайда 3">
            <a:extLst>
              <a:ext uri="{FF2B5EF4-FFF2-40B4-BE49-F238E27FC236}">
                <a16:creationId xmlns:a16="http://schemas.microsoft.com/office/drawing/2014/main" id="{9D0C7980-36F9-47C6-91C1-25B1C2506B9A}"/>
              </a:ext>
            </a:extLst>
          </p:cNvPr>
          <p:cNvSpPr>
            <a:spLocks noGrp="1"/>
          </p:cNvSpPr>
          <p:nvPr>
            <p:ph type="sldNum" sz="quarter" idx="12"/>
          </p:nvPr>
        </p:nvSpPr>
        <p:spPr>
          <a:xfrm>
            <a:off x="11712632" y="6422617"/>
            <a:ext cx="329738" cy="270799"/>
          </a:xfrm>
        </p:spPr>
        <p:txBody>
          <a:bodyPr/>
          <a:lstStyle/>
          <a:p>
            <a:fld id="{E4EB6E89-BA87-4003-BD23-6BDF40F3EBED}" type="slidenum">
              <a:rPr lang="ru-RU" smtClean="0"/>
              <a:pPr/>
              <a:t>73</a:t>
            </a:fld>
            <a:endParaRPr lang="ru-RU" dirty="0"/>
          </a:p>
        </p:txBody>
      </p:sp>
      <p:pic>
        <p:nvPicPr>
          <p:cNvPr id="11" name="Объект 6">
            <a:extLst>
              <a:ext uri="{FF2B5EF4-FFF2-40B4-BE49-F238E27FC236}">
                <a16:creationId xmlns:a16="http://schemas.microsoft.com/office/drawing/2014/main" id="{7EF8B182-57F4-4CFF-B847-0CE53853D91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5" name="Таблица 4">
            <a:extLst>
              <a:ext uri="{FF2B5EF4-FFF2-40B4-BE49-F238E27FC236}">
                <a16:creationId xmlns:a16="http://schemas.microsoft.com/office/drawing/2014/main" id="{00FBDDA7-A661-41F0-ABA3-AC8797AF4BA7}"/>
              </a:ext>
            </a:extLst>
          </p:cNvPr>
          <p:cNvGraphicFramePr>
            <a:graphicFrameLocks noGrp="1"/>
          </p:cNvGraphicFramePr>
          <p:nvPr>
            <p:extLst>
              <p:ext uri="{D42A27DB-BD31-4B8C-83A1-F6EECF244321}">
                <p14:modId xmlns:p14="http://schemas.microsoft.com/office/powerpoint/2010/main" val="4003781111"/>
              </p:ext>
            </p:extLst>
          </p:nvPr>
        </p:nvGraphicFramePr>
        <p:xfrm>
          <a:off x="552092" y="972589"/>
          <a:ext cx="11160541" cy="5266682"/>
        </p:xfrm>
        <a:graphic>
          <a:graphicData uri="http://schemas.openxmlformats.org/drawingml/2006/table">
            <a:tbl>
              <a:tblPr/>
              <a:tblGrid>
                <a:gridCol w="3222055">
                  <a:extLst>
                    <a:ext uri="{9D8B030D-6E8A-4147-A177-3AD203B41FA5}">
                      <a16:colId xmlns:a16="http://schemas.microsoft.com/office/drawing/2014/main" val="2182585363"/>
                    </a:ext>
                  </a:extLst>
                </a:gridCol>
                <a:gridCol w="778966">
                  <a:extLst>
                    <a:ext uri="{9D8B030D-6E8A-4147-A177-3AD203B41FA5}">
                      <a16:colId xmlns:a16="http://schemas.microsoft.com/office/drawing/2014/main" val="4190928552"/>
                    </a:ext>
                  </a:extLst>
                </a:gridCol>
                <a:gridCol w="703535">
                  <a:extLst>
                    <a:ext uri="{9D8B030D-6E8A-4147-A177-3AD203B41FA5}">
                      <a16:colId xmlns:a16="http://schemas.microsoft.com/office/drawing/2014/main" val="509877941"/>
                    </a:ext>
                  </a:extLst>
                </a:gridCol>
                <a:gridCol w="678707">
                  <a:extLst>
                    <a:ext uri="{9D8B030D-6E8A-4147-A177-3AD203B41FA5}">
                      <a16:colId xmlns:a16="http://schemas.microsoft.com/office/drawing/2014/main" val="1523653899"/>
                    </a:ext>
                  </a:extLst>
                </a:gridCol>
                <a:gridCol w="718629">
                  <a:extLst>
                    <a:ext uri="{9D8B030D-6E8A-4147-A177-3AD203B41FA5}">
                      <a16:colId xmlns:a16="http://schemas.microsoft.com/office/drawing/2014/main" val="3501938669"/>
                    </a:ext>
                  </a:extLst>
                </a:gridCol>
                <a:gridCol w="556014">
                  <a:extLst>
                    <a:ext uri="{9D8B030D-6E8A-4147-A177-3AD203B41FA5}">
                      <a16:colId xmlns:a16="http://schemas.microsoft.com/office/drawing/2014/main" val="2216934520"/>
                    </a:ext>
                  </a:extLst>
                </a:gridCol>
                <a:gridCol w="695260">
                  <a:extLst>
                    <a:ext uri="{9D8B030D-6E8A-4147-A177-3AD203B41FA5}">
                      <a16:colId xmlns:a16="http://schemas.microsoft.com/office/drawing/2014/main" val="2704573786"/>
                    </a:ext>
                  </a:extLst>
                </a:gridCol>
                <a:gridCol w="1115821">
                  <a:extLst>
                    <a:ext uri="{9D8B030D-6E8A-4147-A177-3AD203B41FA5}">
                      <a16:colId xmlns:a16="http://schemas.microsoft.com/office/drawing/2014/main" val="904359120"/>
                    </a:ext>
                  </a:extLst>
                </a:gridCol>
                <a:gridCol w="2691554">
                  <a:extLst>
                    <a:ext uri="{9D8B030D-6E8A-4147-A177-3AD203B41FA5}">
                      <a16:colId xmlns:a16="http://schemas.microsoft.com/office/drawing/2014/main" val="1955753520"/>
                    </a:ext>
                  </a:extLst>
                </a:gridCol>
              </a:tblGrid>
              <a:tr h="355658">
                <a:tc rowSpan="2">
                  <a:txBody>
                    <a:bodyPr/>
                    <a:lstStyle/>
                    <a:p>
                      <a:pPr algn="ctr" rtl="0" fontAlgn="ct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Наименование инвестиционных проектов</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9D18E"/>
                    </a:solidFill>
                  </a:tcPr>
                </a:tc>
                <a:tc rowSpan="2">
                  <a:txBody>
                    <a:bodyPr/>
                    <a:lstStyle/>
                    <a:p>
                      <a:pPr algn="ctr" rtl="0" fontAlgn="ct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 Уточненное плановое значения на </a:t>
                      </a:r>
                      <a:r>
                        <a:rPr lang="ru-RU" sz="1050" b="1" i="0" u="none" strike="noStrike" dirty="0" smtClean="0">
                          <a:solidFill>
                            <a:srgbClr val="000000"/>
                          </a:solidFill>
                          <a:effectLst>
                            <a:outerShdw blurRad="50800" dist="38100" algn="tr" rotWithShape="0">
                              <a:prstClr val="black">
                                <a:alpha val="40000"/>
                              </a:prstClr>
                            </a:outerShdw>
                          </a:effectLst>
                          <a:latin typeface="Calibri" panose="020F0502020204030204" pitchFamily="34" charset="0"/>
                        </a:rPr>
                        <a:t>2024 </a:t>
                      </a: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год (тыс. руб.)</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9D18E"/>
                    </a:solidFill>
                  </a:tcPr>
                </a:tc>
                <a:tc rowSpan="2">
                  <a:txBody>
                    <a:bodyPr/>
                    <a:lstStyle/>
                    <a:p>
                      <a:pPr algn="ctr" rtl="0" fontAlgn="ct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 Плановые значения</a:t>
                      </a:r>
                    </a:p>
                    <a:p>
                      <a:pPr algn="ctr" rtl="0" fontAlgn="ct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 на </a:t>
                      </a:r>
                      <a:r>
                        <a:rPr lang="ru-RU" sz="1050" b="1" i="0" u="none" strike="noStrike" dirty="0" smtClean="0">
                          <a:solidFill>
                            <a:srgbClr val="000000"/>
                          </a:solidFill>
                          <a:effectLst>
                            <a:outerShdw blurRad="50800" dist="38100" algn="tr" rotWithShape="0">
                              <a:prstClr val="black">
                                <a:alpha val="40000"/>
                              </a:prstClr>
                            </a:outerShdw>
                          </a:effectLst>
                          <a:latin typeface="Calibri" panose="020F0502020204030204" pitchFamily="34" charset="0"/>
                        </a:rPr>
                        <a:t>2025 </a:t>
                      </a: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год (тыс. руб.)</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9D18E"/>
                    </a:solidFill>
                  </a:tcPr>
                </a:tc>
                <a:tc rowSpan="2">
                  <a:txBody>
                    <a:bodyPr/>
                    <a:lstStyle/>
                    <a:p>
                      <a:pPr algn="ctr" rtl="0" fontAlgn="ct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 Плановые значения</a:t>
                      </a:r>
                    </a:p>
                    <a:p>
                      <a:pPr algn="ctr" rtl="0" fontAlgn="ct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 на </a:t>
                      </a:r>
                      <a:r>
                        <a:rPr lang="ru-RU" sz="1050" b="1" i="0" u="none" strike="noStrike" dirty="0" smtClean="0">
                          <a:solidFill>
                            <a:srgbClr val="000000"/>
                          </a:solidFill>
                          <a:effectLst>
                            <a:outerShdw blurRad="50800" dist="38100" algn="tr" rotWithShape="0">
                              <a:prstClr val="black">
                                <a:alpha val="40000"/>
                              </a:prstClr>
                            </a:outerShdw>
                          </a:effectLst>
                          <a:latin typeface="Calibri" panose="020F0502020204030204" pitchFamily="34" charset="0"/>
                        </a:rPr>
                        <a:t>2026 </a:t>
                      </a: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год (тыс. руб.)</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9D18E"/>
                    </a:solidFill>
                  </a:tcPr>
                </a:tc>
                <a:tc rowSpan="2">
                  <a:txBody>
                    <a:bodyPr/>
                    <a:lstStyle/>
                    <a:p>
                      <a:pPr algn="ctr" rtl="0" fontAlgn="ct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 Плановые </a:t>
                      </a:r>
                    </a:p>
                    <a:p>
                      <a:pPr algn="ctr" rtl="0" fontAlgn="ct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значения </a:t>
                      </a:r>
                    </a:p>
                    <a:p>
                      <a:pPr algn="ctr" rtl="0" fontAlgn="ct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на </a:t>
                      </a:r>
                      <a:r>
                        <a:rPr lang="ru-RU" sz="1050" b="1" i="0" u="none" strike="noStrike" dirty="0" smtClean="0">
                          <a:solidFill>
                            <a:srgbClr val="000000"/>
                          </a:solidFill>
                          <a:effectLst>
                            <a:outerShdw blurRad="50800" dist="38100" algn="tr" rotWithShape="0">
                              <a:prstClr val="black">
                                <a:alpha val="40000"/>
                              </a:prstClr>
                            </a:outerShdw>
                          </a:effectLst>
                          <a:latin typeface="Calibri" panose="020F0502020204030204" pitchFamily="34" charset="0"/>
                        </a:rPr>
                        <a:t>2027 </a:t>
                      </a: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год (тыс. руб.)</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9D18E"/>
                    </a:solidFill>
                  </a:tcPr>
                </a:tc>
                <a:tc gridSpan="2">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Arial" panose="020B0604020202020204" pitchFamily="34" charset="0"/>
                        </a:rPr>
                        <a:t>    </a:t>
                      </a:r>
                      <a:r>
                        <a:rPr lang="ru-RU" sz="1050" b="1" u="none" strike="noStrike" dirty="0">
                          <a:solidFill>
                            <a:schemeClr val="tx1"/>
                          </a:solidFill>
                          <a:effectLst>
                            <a:outerShdw blurRad="38100" dist="38100" dir="2700000" algn="tl">
                              <a:srgbClr val="000000">
                                <a:alpha val="43137"/>
                              </a:srgbClr>
                            </a:outerShdw>
                          </a:effectLst>
                        </a:rPr>
                        <a:t>Срок реализации</a:t>
                      </a:r>
                      <a:endParaRPr lang="ru-RU" sz="1050" b="1" i="0" u="none" strike="noStrike" dirty="0">
                        <a:solidFill>
                          <a:schemeClr val="tx1"/>
                        </a:solidFill>
                        <a:effectLst>
                          <a:outerShdw blurRad="38100" dist="38100" dir="2700000" algn="tl">
                            <a:srgbClr val="000000">
                              <a:alpha val="43137"/>
                            </a:srgbClr>
                          </a:outerShdw>
                        </a:effectLst>
                        <a:latin typeface="Arial" panose="020B0604020202020204" pitchFamily="34" charset="0"/>
                      </a:endParaRPr>
                    </a:p>
                    <a:p>
                      <a:pPr algn="l" fontAlgn="ctr"/>
                      <a:endParaRPr lang="ru-RU" sz="1050" b="0" i="0" u="none" strike="noStrike" dirty="0">
                        <a:solidFill>
                          <a:srgbClr val="000000"/>
                        </a:solidFill>
                        <a:effectLst/>
                        <a:latin typeface="Arial" panose="020B060402020202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9D18E"/>
                    </a:solidFill>
                  </a:tcPr>
                </a:tc>
                <a:tc hMerge="1">
                  <a:txBody>
                    <a:bodyPr/>
                    <a:lstStyle/>
                    <a:p>
                      <a:endParaRPr lang="ru-RU"/>
                    </a:p>
                  </a:txBody>
                  <a:tcPr/>
                </a:tc>
                <a:tc rowSpan="2">
                  <a:txBody>
                    <a:bodyPr/>
                    <a:lstStyle/>
                    <a:p>
                      <a:pPr algn="ctr" rtl="0" fontAlgn="ct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Адрес местоположения объекта</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9D18E"/>
                    </a:solidFill>
                  </a:tcPr>
                </a:tc>
                <a:tc rowSpan="2">
                  <a:txBody>
                    <a:bodyPr/>
                    <a:lstStyle/>
                    <a:p>
                      <a:pPr algn="ctr" rtl="0" fontAlgn="ctr"/>
                      <a:r>
                        <a:rPr lang="ru-RU" sz="1050" b="1" i="0" u="none" strike="noStrike" dirty="0" smtClean="0">
                          <a:solidFill>
                            <a:srgbClr val="000000"/>
                          </a:solidFill>
                          <a:effectLst>
                            <a:outerShdw blurRad="50800" dist="38100" algn="tr" rotWithShape="0">
                              <a:prstClr val="black">
                                <a:alpha val="40000"/>
                              </a:prstClr>
                            </a:outerShdw>
                          </a:effectLst>
                          <a:latin typeface="Calibri" panose="020F0502020204030204" pitchFamily="34" charset="0"/>
                        </a:rPr>
                        <a:t>Результаты </a:t>
                      </a:r>
                      <a:r>
                        <a:rPr lang="ru-RU" sz="1050" b="1" i="0" u="none" strike="noStrike" dirty="0" smtClean="0">
                          <a:solidFill>
                            <a:srgbClr val="000000"/>
                          </a:solidFill>
                          <a:effectLst>
                            <a:outerShdw blurRad="50800" dist="38100" algn="tr" rotWithShape="0">
                              <a:prstClr val="black">
                                <a:alpha val="40000"/>
                              </a:prstClr>
                            </a:outerShdw>
                          </a:effectLst>
                          <a:latin typeface="Calibri" panose="020F0502020204030204" pitchFamily="34" charset="0"/>
                        </a:rPr>
                        <a:t>реализации проекта</a:t>
                      </a:r>
                      <a:endParaRPr lang="ru-RU" sz="1050" b="1" i="0" u="none" strike="noStrike" dirty="0" smtClean="0">
                        <a:solidFill>
                          <a:srgbClr val="000000"/>
                        </a:solidFill>
                        <a:effectLst>
                          <a:outerShdw blurRad="50800" dist="38100" algn="tr" rotWithShape="0">
                            <a:prstClr val="black">
                              <a:alpha val="40000"/>
                            </a:prstClr>
                          </a:outerShdw>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9D18E"/>
                    </a:solidFill>
                  </a:tcPr>
                </a:tc>
                <a:extLst>
                  <a:ext uri="{0D108BD9-81ED-4DB2-BD59-A6C34878D82A}">
                    <a16:rowId xmlns:a16="http://schemas.microsoft.com/office/drawing/2014/main" val="4013529772"/>
                  </a:ext>
                </a:extLst>
              </a:tr>
              <a:tr h="378417">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algn="ctr" rtl="0" fontAlgn="ct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начало</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9D18E"/>
                    </a:solidFill>
                  </a:tcPr>
                </a:tc>
                <a:tc>
                  <a:txBody>
                    <a:bodyPr/>
                    <a:lstStyle/>
                    <a:p>
                      <a:pPr algn="ctr" rtl="0" fontAlgn="ct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окончание</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9D18E"/>
                    </a:solidFill>
                  </a:tcPr>
                </a:tc>
                <a:tc vMerge="1">
                  <a:txBody>
                    <a:bodyPr/>
                    <a:lstStyle/>
                    <a:p>
                      <a:endParaRPr lang="ru-RU"/>
                    </a:p>
                  </a:txBody>
                  <a:tcPr/>
                </a:tc>
                <a:tc vMerge="1">
                  <a:txBody>
                    <a:bodyPr/>
                    <a:lstStyle/>
                    <a:p>
                      <a:endParaRPr lang="ru-RU"/>
                    </a:p>
                  </a:txBody>
                  <a:tcPr/>
                </a:tc>
                <a:extLst>
                  <a:ext uri="{0D108BD9-81ED-4DB2-BD59-A6C34878D82A}">
                    <a16:rowId xmlns:a16="http://schemas.microsoft.com/office/drawing/2014/main" val="3856238046"/>
                  </a:ext>
                </a:extLst>
              </a:tr>
              <a:tr h="442802">
                <a:tc>
                  <a:txBody>
                    <a:bodyPr/>
                    <a:lstStyle/>
                    <a:p>
                      <a:pPr algn="l" rtl="0" fontAlgn="ctr"/>
                      <a:r>
                        <a:rPr lang="ru-RU" sz="1050" b="0" i="0" u="none" strike="noStrike" dirty="0" smtClean="0">
                          <a:solidFill>
                            <a:srgbClr val="000000"/>
                          </a:solidFill>
                          <a:effectLst/>
                          <a:latin typeface="Calibri" panose="020F0502020204030204" pitchFamily="34" charset="0"/>
                        </a:rPr>
                        <a:t>Капитальный ремонт котельной по адресу: Московская область, </a:t>
                      </a:r>
                      <a:r>
                        <a:rPr lang="ru-RU" sz="1050" b="0" i="0" u="none" strike="noStrike" dirty="0" err="1" smtClean="0">
                          <a:solidFill>
                            <a:srgbClr val="000000"/>
                          </a:solidFill>
                          <a:effectLst/>
                          <a:latin typeface="Calibri" panose="020F0502020204030204" pitchFamily="34" charset="0"/>
                        </a:rPr>
                        <a:t>г.о</a:t>
                      </a:r>
                      <a:r>
                        <a:rPr lang="ru-RU" sz="1050" b="0" i="0" u="none" strike="noStrike" dirty="0" smtClean="0">
                          <a:solidFill>
                            <a:srgbClr val="000000"/>
                          </a:solidFill>
                          <a:effectLst/>
                          <a:latin typeface="Calibri" panose="020F0502020204030204" pitchFamily="34" charset="0"/>
                        </a:rPr>
                        <a:t>. Долгопрудный, ул. Первомайская, д.40 (в том числе ПИР)</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4"/>
                    </a:solidFill>
                  </a:tcPr>
                </a:tc>
                <a:tc>
                  <a:txBody>
                    <a:bodyPr/>
                    <a:lstStyle/>
                    <a:p>
                      <a:pPr algn="ctr" rtl="0" fontAlgn="ctr"/>
                      <a:r>
                        <a:rPr lang="ru-RU" sz="1050" b="0" i="0" u="none" strike="noStrike" dirty="0" smtClean="0">
                          <a:solidFill>
                            <a:srgbClr val="000000"/>
                          </a:solidFill>
                          <a:effectLst/>
                          <a:latin typeface="Calibri" panose="020F0502020204030204" pitchFamily="34" charset="0"/>
                        </a:rPr>
                        <a:t>3766,59</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4"/>
                    </a:solidFill>
                  </a:tcPr>
                </a:tc>
                <a:tc>
                  <a:txBody>
                    <a:bodyPr/>
                    <a:lstStyle/>
                    <a:p>
                      <a:pPr algn="ctr" rtl="0" fontAlgn="ctr"/>
                      <a:r>
                        <a:rPr lang="ru-RU" sz="1050" b="0" i="0" u="none" strike="noStrike" dirty="0" smtClean="0">
                          <a:solidFill>
                            <a:srgbClr val="000000"/>
                          </a:solidFill>
                          <a:effectLst/>
                          <a:latin typeface="Calibri" panose="020F0502020204030204" pitchFamily="34" charset="0"/>
                        </a:rPr>
                        <a:t>71565,20</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4"/>
                    </a:solidFill>
                  </a:tcPr>
                </a:tc>
                <a:tc>
                  <a:txBody>
                    <a:bodyPr/>
                    <a:lstStyle/>
                    <a:p>
                      <a:pPr algn="ctr" rtl="0" fontAlgn="ctr"/>
                      <a:r>
                        <a:rPr lang="ru-RU" sz="1050" b="0" i="0" u="none" strike="noStrike" dirty="0" smtClean="0">
                          <a:solidFill>
                            <a:srgbClr val="000000"/>
                          </a:solidFill>
                          <a:effectLst/>
                          <a:latin typeface="Calibri" panose="020F0502020204030204" pitchFamily="34" charset="0"/>
                        </a:rPr>
                        <a:t>0,00</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4"/>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p>
                    <a:p>
                      <a:pPr algn="ctr" fontAlgn="ct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4"/>
                    </a:solidFill>
                  </a:tcPr>
                </a:tc>
                <a:tc rowSpan="3">
                  <a:txBody>
                    <a:bodyPr/>
                    <a:lstStyle/>
                    <a:p>
                      <a:pPr algn="ctr" rtl="0" fontAlgn="ctr"/>
                      <a:r>
                        <a:rPr lang="ru-RU" sz="1050" b="0" i="0" u="none" strike="noStrike" dirty="0" smtClean="0">
                          <a:solidFill>
                            <a:srgbClr val="000000"/>
                          </a:solidFill>
                          <a:effectLst/>
                          <a:latin typeface="Calibri" panose="020F0502020204030204" pitchFamily="34" charset="0"/>
                        </a:rPr>
                        <a:t>2024</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tc rowSpan="3">
                  <a:txBody>
                    <a:bodyPr/>
                    <a:lstStyle/>
                    <a:p>
                      <a:pPr algn="ctr" rtl="0" fontAlgn="ctr"/>
                      <a:r>
                        <a:rPr lang="ru-RU" sz="1050" b="0" i="0" u="none" strike="noStrike">
                          <a:solidFill>
                            <a:srgbClr val="000000"/>
                          </a:solidFill>
                          <a:effectLst/>
                          <a:latin typeface="Calibri" panose="020F0502020204030204" pitchFamily="34" charset="0"/>
                        </a:rPr>
                        <a:t>2025</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tc rowSpan="3">
                  <a:txBody>
                    <a:bodyPr/>
                    <a:lstStyle/>
                    <a:p>
                      <a:pPr algn="ctr" rtl="0" fontAlgn="ctr"/>
                      <a:r>
                        <a:rPr lang="ru-RU" sz="1050" b="0" i="0" u="none" strike="noStrike" dirty="0">
                          <a:solidFill>
                            <a:srgbClr val="000000"/>
                          </a:solidFill>
                          <a:effectLst/>
                          <a:latin typeface="Calibri" panose="020F0502020204030204" pitchFamily="34" charset="0"/>
                        </a:rPr>
                        <a:t>Московская область, г. </a:t>
                      </a:r>
                      <a:r>
                        <a:rPr lang="ru-RU" sz="1050" b="0" i="0" u="none" strike="noStrike" dirty="0" smtClean="0">
                          <a:solidFill>
                            <a:srgbClr val="000000"/>
                          </a:solidFill>
                          <a:effectLst/>
                          <a:latin typeface="Calibri" panose="020F0502020204030204" pitchFamily="34" charset="0"/>
                        </a:rPr>
                        <a:t>Долгопрудный ул. Первомайская, д.40</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tc rowSpan="3">
                  <a:txBody>
                    <a:bodyPr/>
                    <a:lstStyle/>
                    <a:p>
                      <a:pPr marL="0" algn="ctr" defTabSz="914400" rtl="0" eaLnBrk="1" fontAlgn="ctr" latinLnBrk="0" hangingPunct="1"/>
                      <a:r>
                        <a:rPr lang="ru-RU" sz="1050" b="0" i="0" u="none" strike="noStrike" kern="1200" dirty="0" smtClean="0">
                          <a:solidFill>
                            <a:srgbClr val="000000"/>
                          </a:solidFill>
                          <a:effectLst/>
                          <a:latin typeface="Calibri" panose="020F0502020204030204" pitchFamily="34" charset="0"/>
                          <a:ea typeface="+mn-ea"/>
                          <a:cs typeface="+mn-cs"/>
                        </a:rPr>
                        <a:t>Капитально отремонтированы объекты теплоснабжения муниципальной собственности</a:t>
                      </a:r>
                      <a:endParaRPr lang="ru-RU" sz="1050" b="0" i="0" u="none" strike="noStrike" kern="1200" dirty="0">
                        <a:solidFill>
                          <a:srgbClr val="000000"/>
                        </a:solidFill>
                        <a:effectLst/>
                        <a:latin typeface="Calibri" panose="020F0502020204030204" pitchFamily="34" charset="0"/>
                        <a:ea typeface="+mn-ea"/>
                        <a:cs typeface="+mn-cs"/>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extLst>
                  <a:ext uri="{0D108BD9-81ED-4DB2-BD59-A6C34878D82A}">
                    <a16:rowId xmlns:a16="http://schemas.microsoft.com/office/drawing/2014/main" val="1021668804"/>
                  </a:ext>
                </a:extLst>
              </a:tr>
              <a:tr h="151529">
                <a:tc>
                  <a:txBody>
                    <a:bodyPr/>
                    <a:lstStyle/>
                    <a:p>
                      <a:pPr algn="l" rtl="0" fontAlgn="ctr"/>
                      <a:r>
                        <a:rPr lang="ru-RU" sz="1050" b="0" i="0" u="none" strike="noStrike">
                          <a:solidFill>
                            <a:srgbClr val="000000"/>
                          </a:solidFill>
                          <a:effectLst/>
                          <a:latin typeface="Calibri" panose="020F0502020204030204" pitchFamily="34" charset="0"/>
                        </a:rPr>
                        <a:t>бюджет МО</a:t>
                      </a:r>
                    </a:p>
                  </a:txBody>
                  <a:tcPr marL="291384"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algn="ctr" rtl="0" fontAlgn="ctr"/>
                      <a:r>
                        <a:rPr lang="ru-RU" sz="1050" b="0" i="0" u="none" strike="noStrike" dirty="0" smtClean="0">
                          <a:solidFill>
                            <a:srgbClr val="000000"/>
                          </a:solidFill>
                          <a:effectLst/>
                          <a:latin typeface="Calibri" panose="020F0502020204030204" pitchFamily="34" charset="0"/>
                        </a:rPr>
                        <a:t>2791,04</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algn="ctr" rtl="0" fontAlgn="ctr"/>
                      <a:r>
                        <a:rPr lang="ru-RU" sz="1050" b="0" i="0" u="none" strike="noStrike" dirty="0" smtClean="0">
                          <a:solidFill>
                            <a:srgbClr val="000000"/>
                          </a:solidFill>
                          <a:effectLst/>
                          <a:latin typeface="Calibri" panose="020F0502020204030204" pitchFamily="34" charset="0"/>
                        </a:rPr>
                        <a:t>53029,81</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algn="ctr" rtl="0" fontAlgn="ctr"/>
                      <a:r>
                        <a:rPr lang="ru-RU" sz="1050" b="0" i="0" u="none" strike="noStrike" smtClean="0">
                          <a:solidFill>
                            <a:srgbClr val="000000"/>
                          </a:solidFill>
                          <a:effectLst/>
                          <a:latin typeface="Calibri" panose="020F0502020204030204" pitchFamily="34" charset="0"/>
                        </a:rPr>
                        <a:t>0,00</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extLst>
                  <a:ext uri="{0D108BD9-81ED-4DB2-BD59-A6C34878D82A}">
                    <a16:rowId xmlns:a16="http://schemas.microsoft.com/office/drawing/2014/main" val="91821978"/>
                  </a:ext>
                </a:extLst>
              </a:tr>
              <a:tr h="819964">
                <a:tc>
                  <a:txBody>
                    <a:bodyPr/>
                    <a:lstStyle/>
                    <a:p>
                      <a:pPr algn="l" rtl="0" fontAlgn="ctr"/>
                      <a:r>
                        <a:rPr lang="ru-RU" sz="1050" b="0" i="0" u="none" strike="noStrike">
                          <a:solidFill>
                            <a:srgbClr val="000000"/>
                          </a:solidFill>
                          <a:effectLst/>
                          <a:latin typeface="Calibri" panose="020F0502020204030204" pitchFamily="34" charset="0"/>
                        </a:rPr>
                        <a:t>бюджет г.о.</a:t>
                      </a:r>
                    </a:p>
                  </a:txBody>
                  <a:tcPr marL="291384"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algn="ctr" rtl="0" fontAlgn="ctr"/>
                      <a:r>
                        <a:rPr lang="ru-RU" sz="1050" b="0" i="0" u="none" strike="noStrike" dirty="0" smtClean="0">
                          <a:solidFill>
                            <a:srgbClr val="000000"/>
                          </a:solidFill>
                          <a:effectLst/>
                          <a:latin typeface="Calibri" panose="020F0502020204030204" pitchFamily="34" charset="0"/>
                        </a:rPr>
                        <a:t>975,55</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algn="ctr" rtl="0" fontAlgn="ctr"/>
                      <a:r>
                        <a:rPr lang="ru-RU" sz="1050" b="0" i="0" u="none" strike="noStrike" dirty="0" smtClean="0">
                          <a:solidFill>
                            <a:srgbClr val="000000"/>
                          </a:solidFill>
                          <a:effectLst/>
                          <a:latin typeface="Calibri" panose="020F0502020204030204" pitchFamily="34" charset="0"/>
                        </a:rPr>
                        <a:t>18535,39</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algn="ctr" rtl="0" fontAlgn="ctr"/>
                      <a:r>
                        <a:rPr lang="ru-RU" sz="1050" b="0" i="0" u="none" strike="noStrike" dirty="0" smtClean="0">
                          <a:solidFill>
                            <a:srgbClr val="000000"/>
                          </a:solidFill>
                          <a:effectLst/>
                          <a:latin typeface="Calibri" panose="020F0502020204030204" pitchFamily="34" charset="0"/>
                        </a:rPr>
                        <a:t>0,00</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extLst>
                  <a:ext uri="{0D108BD9-81ED-4DB2-BD59-A6C34878D82A}">
                    <a16:rowId xmlns:a16="http://schemas.microsoft.com/office/drawing/2014/main" val="4031637434"/>
                  </a:ext>
                </a:extLst>
              </a:tr>
              <a:tr h="554417">
                <a:tc>
                  <a:txBody>
                    <a:bodyPr/>
                    <a:lstStyle/>
                    <a:p>
                      <a:pPr algn="l" rtl="0" fontAlgn="ctr"/>
                      <a:r>
                        <a:rPr lang="ru-RU" sz="1050" b="0" i="0" u="none" strike="noStrike" dirty="0" smtClean="0">
                          <a:solidFill>
                            <a:srgbClr val="000000"/>
                          </a:solidFill>
                          <a:effectLst/>
                          <a:latin typeface="Calibri" panose="020F0502020204030204" pitchFamily="34" charset="0"/>
                        </a:rPr>
                        <a:t>Капитальный ремонт котельной по адресу: Московская область, </a:t>
                      </a:r>
                      <a:r>
                        <a:rPr lang="ru-RU" sz="1050" b="0" i="0" u="none" strike="noStrike" dirty="0" err="1" smtClean="0">
                          <a:solidFill>
                            <a:srgbClr val="000000"/>
                          </a:solidFill>
                          <a:effectLst/>
                          <a:latin typeface="Calibri" panose="020F0502020204030204" pitchFamily="34" charset="0"/>
                        </a:rPr>
                        <a:t>г.о</a:t>
                      </a:r>
                      <a:r>
                        <a:rPr lang="ru-RU" sz="1050" b="0" i="0" u="none" strike="noStrike" dirty="0" smtClean="0">
                          <a:solidFill>
                            <a:srgbClr val="000000"/>
                          </a:solidFill>
                          <a:effectLst/>
                          <a:latin typeface="Calibri" panose="020F0502020204030204" pitchFamily="34" charset="0"/>
                        </a:rPr>
                        <a:t>. Долгопрудный, ул. Заводская, д.15 (в том числе ПИР)</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4"/>
                    </a:solidFill>
                  </a:tcPr>
                </a:tc>
                <a:tc>
                  <a:txBody>
                    <a:bodyPr/>
                    <a:lstStyle/>
                    <a:p>
                      <a:pPr algn="ctr" rtl="0" fontAlgn="ctr"/>
                      <a:r>
                        <a:rPr lang="ru-RU" sz="1050" b="0" i="0" u="none" strike="noStrike" dirty="0" smtClean="0">
                          <a:solidFill>
                            <a:srgbClr val="000000"/>
                          </a:solidFill>
                          <a:effectLst/>
                          <a:latin typeface="Calibri" panose="020F0502020204030204" pitchFamily="34" charset="0"/>
                        </a:rPr>
                        <a:t>4204,56</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4"/>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ru-RU" sz="1050" b="0" i="0" u="none" strike="noStrike" dirty="0" smtClean="0">
                        <a:solidFill>
                          <a:srgbClr val="000000"/>
                        </a:solidFill>
                        <a:effectLst/>
                        <a:latin typeface="Calibri" panose="020F0502020204030204" pitchFamily="34" charset="0"/>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smtClean="0">
                          <a:solidFill>
                            <a:srgbClr val="000000"/>
                          </a:solidFill>
                          <a:effectLst/>
                          <a:latin typeface="Calibri" panose="020F0502020204030204" pitchFamily="34" charset="0"/>
                        </a:rPr>
                        <a:t>79886,74</a:t>
                      </a:r>
                      <a:endParaRPr lang="ru-RU" sz="1050" b="0" i="0" u="none" strike="noStrike" dirty="0">
                        <a:solidFill>
                          <a:srgbClr val="000000"/>
                        </a:solidFill>
                        <a:effectLst/>
                        <a:latin typeface="Calibri" panose="020F0502020204030204" pitchFamily="34" charset="0"/>
                      </a:endParaRPr>
                    </a:p>
                    <a:p>
                      <a:pPr algn="ctr" fontAlgn="ct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4"/>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p>
                    <a:p>
                      <a:pPr algn="ctr" fontAlgn="ct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4"/>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p>
                    <a:p>
                      <a:pPr algn="ctr" fontAlgn="ct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4"/>
                    </a:solidFill>
                  </a:tcPr>
                </a:tc>
                <a:tc rowSpan="3">
                  <a:txBody>
                    <a:bodyPr/>
                    <a:lstStyle/>
                    <a:p>
                      <a:pPr algn="ctr" rtl="0" fontAlgn="ctr"/>
                      <a:r>
                        <a:rPr lang="ru-RU" sz="1050" b="0" i="0" u="none" strike="noStrike" dirty="0" smtClean="0">
                          <a:solidFill>
                            <a:srgbClr val="000000"/>
                          </a:solidFill>
                          <a:effectLst/>
                          <a:latin typeface="Calibri" panose="020F0502020204030204" pitchFamily="34" charset="0"/>
                        </a:rPr>
                        <a:t>2024</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tc rowSpan="3">
                  <a:txBody>
                    <a:bodyPr/>
                    <a:lstStyle/>
                    <a:p>
                      <a:pPr algn="ctr" rtl="0" fontAlgn="ctr"/>
                      <a:r>
                        <a:rPr lang="ru-RU" sz="1050" b="0" i="0" u="none" strike="noStrike" dirty="0" smtClean="0">
                          <a:solidFill>
                            <a:srgbClr val="000000"/>
                          </a:solidFill>
                          <a:effectLst/>
                          <a:latin typeface="Calibri" panose="020F0502020204030204" pitchFamily="34" charset="0"/>
                        </a:rPr>
                        <a:t>2025</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tc rowSpan="3">
                  <a:txBody>
                    <a:bodyPr/>
                    <a:lstStyle/>
                    <a:p>
                      <a:pPr algn="ctr" rtl="0" fontAlgn="ctr"/>
                      <a:r>
                        <a:rPr lang="ru-RU" sz="1050" b="0" i="0" u="none" strike="noStrike" dirty="0">
                          <a:solidFill>
                            <a:srgbClr val="000000"/>
                          </a:solidFill>
                          <a:effectLst/>
                          <a:latin typeface="Calibri" panose="020F0502020204030204" pitchFamily="34" charset="0"/>
                        </a:rPr>
                        <a:t>Московская область, г. Долгопрудный, ул. </a:t>
                      </a:r>
                      <a:r>
                        <a:rPr lang="ru-RU" sz="1050" b="0" i="0" u="none" strike="noStrike" dirty="0" smtClean="0">
                          <a:solidFill>
                            <a:srgbClr val="000000"/>
                          </a:solidFill>
                          <a:effectLst/>
                          <a:latin typeface="Calibri" panose="020F0502020204030204" pitchFamily="34" charset="0"/>
                        </a:rPr>
                        <a:t>ул. Заводская, д.15 </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tc rowSpan="3">
                  <a:txBody>
                    <a:bodyPr/>
                    <a:lstStyle/>
                    <a:p>
                      <a:pPr marL="0" algn="ctr" defTabSz="914400" rtl="0" eaLnBrk="1" fontAlgn="ctr" latinLnBrk="0" hangingPunct="1"/>
                      <a:r>
                        <a:rPr lang="ru-RU" sz="1050" b="0" i="0" u="none" strike="noStrike" kern="1200" dirty="0" smtClean="0">
                          <a:solidFill>
                            <a:srgbClr val="000000"/>
                          </a:solidFill>
                          <a:effectLst/>
                          <a:latin typeface="Calibri" panose="020F0502020204030204" pitchFamily="34" charset="0"/>
                          <a:ea typeface="+mn-ea"/>
                          <a:cs typeface="+mn-cs"/>
                        </a:rPr>
                        <a:t>Капитально отремонтированы объекты теплоснабжения муниципальной собственности</a:t>
                      </a:r>
                    </a:p>
                    <a:p>
                      <a:pPr marL="0" marR="0" lvl="0" indent="0" algn="ctr" defTabSz="914400" rtl="0" eaLnBrk="1" fontAlgn="ctr" latinLnBrk="0" hangingPunct="1">
                        <a:lnSpc>
                          <a:spcPct val="100000"/>
                        </a:lnSpc>
                        <a:spcBef>
                          <a:spcPts val="0"/>
                        </a:spcBef>
                        <a:spcAft>
                          <a:spcPts val="0"/>
                        </a:spcAft>
                        <a:buClrTx/>
                        <a:buSzTx/>
                        <a:buFontTx/>
                        <a:buNone/>
                        <a:tabLst/>
                        <a:defRPr/>
                      </a:pPr>
                      <a:endParaRPr lang="ru-RU" sz="1050" b="0" i="0" u="none" strike="noStrike" kern="1200" dirty="0">
                        <a:solidFill>
                          <a:srgbClr val="000000"/>
                        </a:solidFill>
                        <a:effectLst/>
                        <a:latin typeface="Calibri" panose="020F0502020204030204" pitchFamily="34" charset="0"/>
                        <a:ea typeface="+mn-ea"/>
                        <a:cs typeface="+mn-cs"/>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extLst>
                  <a:ext uri="{0D108BD9-81ED-4DB2-BD59-A6C34878D82A}">
                    <a16:rowId xmlns:a16="http://schemas.microsoft.com/office/drawing/2014/main" val="2487400992"/>
                  </a:ext>
                </a:extLst>
              </a:tr>
              <a:tr h="219029">
                <a:tc>
                  <a:txBody>
                    <a:bodyPr/>
                    <a:lstStyle/>
                    <a:p>
                      <a:pPr algn="l" rtl="0" fontAlgn="ctr"/>
                      <a:r>
                        <a:rPr lang="ru-RU" sz="1050" b="0" i="0" u="none" strike="noStrike">
                          <a:solidFill>
                            <a:srgbClr val="000000"/>
                          </a:solidFill>
                          <a:effectLst/>
                          <a:latin typeface="Calibri" panose="020F0502020204030204" pitchFamily="34" charset="0"/>
                        </a:rPr>
                        <a:t>бюджет МО</a:t>
                      </a:r>
                    </a:p>
                  </a:txBody>
                  <a:tcPr marL="291384"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algn="ctr" rtl="0" fontAlgn="ctr"/>
                      <a:r>
                        <a:rPr lang="ru-RU" sz="1050" b="0" i="0" u="none" strike="noStrike" dirty="0" smtClean="0">
                          <a:solidFill>
                            <a:srgbClr val="000000"/>
                          </a:solidFill>
                          <a:effectLst/>
                          <a:latin typeface="Calibri" panose="020F0502020204030204" pitchFamily="34" charset="0"/>
                        </a:rPr>
                        <a:t>3115,38</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smtClean="0">
                          <a:solidFill>
                            <a:srgbClr val="000000"/>
                          </a:solidFill>
                          <a:effectLst/>
                          <a:latin typeface="Calibri" panose="020F0502020204030204" pitchFamily="34" charset="0"/>
                        </a:rPr>
                        <a:t>59196,07</a:t>
                      </a:r>
                      <a:endParaRPr lang="ru-RU" sz="1050" b="0" i="0" u="none" strike="noStrike" dirty="0">
                        <a:solidFill>
                          <a:srgbClr val="000000"/>
                        </a:solidFill>
                        <a:effectLst/>
                        <a:latin typeface="Arial" panose="020B060402020202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extLst>
                  <a:ext uri="{0D108BD9-81ED-4DB2-BD59-A6C34878D82A}">
                    <a16:rowId xmlns:a16="http://schemas.microsoft.com/office/drawing/2014/main" val="1389667310"/>
                  </a:ext>
                </a:extLst>
              </a:tr>
              <a:tr h="154750">
                <a:tc>
                  <a:txBody>
                    <a:bodyPr/>
                    <a:lstStyle/>
                    <a:p>
                      <a:pPr algn="l" rtl="0" fontAlgn="ctr"/>
                      <a:r>
                        <a:rPr lang="ru-RU" sz="1050" b="0" i="0" u="none" strike="noStrike" dirty="0">
                          <a:solidFill>
                            <a:srgbClr val="000000"/>
                          </a:solidFill>
                          <a:effectLst/>
                          <a:latin typeface="Calibri" panose="020F0502020204030204" pitchFamily="34" charset="0"/>
                        </a:rPr>
                        <a:t>бюджет </a:t>
                      </a:r>
                      <a:r>
                        <a:rPr lang="ru-RU" sz="1050" b="0" i="0" u="none" strike="noStrike" dirty="0" err="1">
                          <a:solidFill>
                            <a:srgbClr val="000000"/>
                          </a:solidFill>
                          <a:effectLst/>
                          <a:latin typeface="Calibri" panose="020F0502020204030204" pitchFamily="34" charset="0"/>
                        </a:rPr>
                        <a:t>г.о</a:t>
                      </a:r>
                      <a:r>
                        <a:rPr lang="ru-RU" sz="1050" b="0" i="0" u="none" strike="noStrike" dirty="0">
                          <a:solidFill>
                            <a:srgbClr val="000000"/>
                          </a:solidFill>
                          <a:effectLst/>
                          <a:latin typeface="Calibri" panose="020F0502020204030204" pitchFamily="34" charset="0"/>
                        </a:rPr>
                        <a:t>.</a:t>
                      </a:r>
                    </a:p>
                  </a:txBody>
                  <a:tcPr marL="291384"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algn="ctr" rtl="0" fontAlgn="ctr"/>
                      <a:r>
                        <a:rPr lang="ru-RU" sz="1050" b="0" i="0" u="none" strike="noStrike" dirty="0" smtClean="0">
                          <a:solidFill>
                            <a:srgbClr val="000000"/>
                          </a:solidFill>
                          <a:effectLst/>
                          <a:latin typeface="Calibri" panose="020F0502020204030204" pitchFamily="34" charset="0"/>
                        </a:rPr>
                        <a:t>1088,98</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smtClean="0">
                          <a:solidFill>
                            <a:srgbClr val="000000"/>
                          </a:solidFill>
                          <a:effectLst/>
                          <a:latin typeface="Calibri" panose="020F0502020204030204" pitchFamily="34" charset="0"/>
                        </a:rPr>
                        <a:t>20690,67</a:t>
                      </a:r>
                      <a:endParaRPr lang="ru-RU" sz="1050" b="0" i="0" u="none" strike="noStrike" dirty="0">
                        <a:solidFill>
                          <a:srgbClr val="000000"/>
                        </a:solidFill>
                        <a:effectLst/>
                        <a:latin typeface="Arial" panose="020B060402020202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extLst>
                  <a:ext uri="{0D108BD9-81ED-4DB2-BD59-A6C34878D82A}">
                    <a16:rowId xmlns:a16="http://schemas.microsoft.com/office/drawing/2014/main" val="2354156664"/>
                  </a:ext>
                </a:extLst>
              </a:tr>
              <a:tr h="554417">
                <a:tc>
                  <a:txBody>
                    <a:bodyPr/>
                    <a:lstStyle/>
                    <a:p>
                      <a:pPr algn="l" rtl="0" fontAlgn="ctr"/>
                      <a:r>
                        <a:rPr lang="ru-RU" sz="1050" b="0" i="0" u="none" strike="noStrike" dirty="0" smtClean="0">
                          <a:solidFill>
                            <a:srgbClr val="000000"/>
                          </a:solidFill>
                          <a:effectLst/>
                          <a:latin typeface="Calibri" panose="020F0502020204030204" pitchFamily="34" charset="0"/>
                        </a:rPr>
                        <a:t>Капитальный ремонт котельной по адресу: Московская область, </a:t>
                      </a:r>
                      <a:r>
                        <a:rPr lang="ru-RU" sz="1050" b="0" i="0" u="none" strike="noStrike" dirty="0" err="1" smtClean="0">
                          <a:solidFill>
                            <a:srgbClr val="000000"/>
                          </a:solidFill>
                          <a:effectLst/>
                          <a:latin typeface="Calibri" panose="020F0502020204030204" pitchFamily="34" charset="0"/>
                        </a:rPr>
                        <a:t>г.о</a:t>
                      </a:r>
                      <a:r>
                        <a:rPr lang="ru-RU" sz="1050" b="0" i="0" u="none" strike="noStrike" dirty="0" smtClean="0">
                          <a:solidFill>
                            <a:srgbClr val="000000"/>
                          </a:solidFill>
                          <a:effectLst/>
                          <a:latin typeface="Calibri" panose="020F0502020204030204" pitchFamily="34" charset="0"/>
                        </a:rPr>
                        <a:t>. Долгопрудный, ул. Театральная, д.7 (в том числе ПИР)</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4"/>
                    </a:solidFill>
                  </a:tcPr>
                </a:tc>
                <a:tc>
                  <a:txBody>
                    <a:bodyPr/>
                    <a:lstStyle/>
                    <a:p>
                      <a:pPr algn="ctr" rtl="0" fontAlgn="ctr"/>
                      <a:r>
                        <a:rPr lang="ru-RU" sz="1050" b="0" i="0" u="none" strike="noStrike" dirty="0" smtClean="0">
                          <a:solidFill>
                            <a:srgbClr val="000000"/>
                          </a:solidFill>
                          <a:effectLst/>
                          <a:latin typeface="Calibri" panose="020F0502020204030204" pitchFamily="34" charset="0"/>
                        </a:rPr>
                        <a:t>9410,33</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4"/>
                    </a:solidFill>
                  </a:tcPr>
                </a:tc>
                <a:tc>
                  <a:txBody>
                    <a:bodyPr/>
                    <a:lstStyle/>
                    <a:p>
                      <a:pPr algn="ctr" rtl="0" fontAlgn="ctr"/>
                      <a:r>
                        <a:rPr lang="ru-RU" sz="1050" b="0" i="0" u="none" strike="noStrike" dirty="0" smtClean="0">
                          <a:solidFill>
                            <a:srgbClr val="000000"/>
                          </a:solidFill>
                          <a:effectLst/>
                          <a:latin typeface="Calibri" panose="020F0502020204030204" pitchFamily="34" charset="0"/>
                        </a:rPr>
                        <a:t>178796,19</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4"/>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4"/>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4"/>
                    </a:solidFill>
                  </a:tcPr>
                </a:tc>
                <a:tc rowSpan="3">
                  <a:txBody>
                    <a:bodyPr/>
                    <a:lstStyle/>
                    <a:p>
                      <a:pPr algn="ctr" rtl="0" fontAlgn="ctr"/>
                      <a:r>
                        <a:rPr lang="ru-RU" sz="1050" b="0" i="0" u="none" strike="noStrike" dirty="0" smtClean="0">
                          <a:solidFill>
                            <a:srgbClr val="000000"/>
                          </a:solidFill>
                          <a:effectLst/>
                          <a:latin typeface="Calibri" panose="020F0502020204030204" pitchFamily="34" charset="0"/>
                        </a:rPr>
                        <a:t>2024</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tc rowSpan="3">
                  <a:txBody>
                    <a:bodyPr/>
                    <a:lstStyle/>
                    <a:p>
                      <a:pPr algn="ctr" rtl="0" fontAlgn="ctr"/>
                      <a:r>
                        <a:rPr lang="ru-RU" sz="1050" b="0" i="0" u="none" strike="noStrike" dirty="0" smtClean="0">
                          <a:solidFill>
                            <a:srgbClr val="000000"/>
                          </a:solidFill>
                          <a:effectLst/>
                          <a:latin typeface="Calibri" panose="020F0502020204030204" pitchFamily="34" charset="0"/>
                        </a:rPr>
                        <a:t>2025</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tc rowSpan="3">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smtClean="0">
                          <a:solidFill>
                            <a:srgbClr val="000000"/>
                          </a:solidFill>
                          <a:effectLst/>
                          <a:latin typeface="Calibri" panose="020F0502020204030204" pitchFamily="34" charset="0"/>
                        </a:rPr>
                        <a:t>Московская область, г. Долгопрудный,</a:t>
                      </a:r>
                    </a:p>
                    <a:p>
                      <a:pPr algn="ctr" rtl="0" fontAlgn="ctr"/>
                      <a:r>
                        <a:rPr lang="ru-RU" sz="1050" b="0" i="0" u="none" strike="noStrike" dirty="0" smtClean="0">
                          <a:solidFill>
                            <a:srgbClr val="000000"/>
                          </a:solidFill>
                          <a:effectLst/>
                          <a:latin typeface="Calibri" panose="020F0502020204030204" pitchFamily="34" charset="0"/>
                        </a:rPr>
                        <a:t>ул. Театральная, д.7 </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tc rowSpan="3">
                  <a:txBody>
                    <a:bodyPr/>
                    <a:lstStyle/>
                    <a:p>
                      <a:pPr marL="0" algn="ctr" defTabSz="914400" rtl="0" eaLnBrk="1" fontAlgn="ctr" latinLnBrk="0" hangingPunct="1"/>
                      <a:r>
                        <a:rPr lang="ru-RU" sz="1050" b="0" i="0" u="none" strike="noStrike" kern="1200" dirty="0" smtClean="0">
                          <a:solidFill>
                            <a:srgbClr val="000000"/>
                          </a:solidFill>
                          <a:effectLst/>
                          <a:latin typeface="Calibri" panose="020F0502020204030204" pitchFamily="34" charset="0"/>
                          <a:ea typeface="+mn-ea"/>
                          <a:cs typeface="+mn-cs"/>
                        </a:rPr>
                        <a:t>Капитально отремонтированы объекты теплоснабжения муниципальной собственности</a:t>
                      </a:r>
                    </a:p>
                    <a:p>
                      <a:pPr marL="0" marR="0" lvl="0" indent="0" algn="ctr" defTabSz="914400" rtl="0" eaLnBrk="1" fontAlgn="ctr" latinLnBrk="0" hangingPunct="1">
                        <a:lnSpc>
                          <a:spcPct val="100000"/>
                        </a:lnSpc>
                        <a:spcBef>
                          <a:spcPts val="0"/>
                        </a:spcBef>
                        <a:spcAft>
                          <a:spcPts val="0"/>
                        </a:spcAft>
                        <a:buClrTx/>
                        <a:buSzTx/>
                        <a:buFontTx/>
                        <a:buNone/>
                        <a:tabLst/>
                        <a:defRPr/>
                      </a:pPr>
                      <a:endParaRPr lang="ru-RU" sz="1050" b="0" i="0" u="none" strike="noStrike" kern="1200" dirty="0">
                        <a:solidFill>
                          <a:srgbClr val="000000"/>
                        </a:solidFill>
                        <a:effectLst/>
                        <a:latin typeface="Calibri" panose="020F0502020204030204" pitchFamily="34" charset="0"/>
                        <a:ea typeface="+mn-ea"/>
                        <a:cs typeface="+mn-cs"/>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extLst>
                  <a:ext uri="{0D108BD9-81ED-4DB2-BD59-A6C34878D82A}">
                    <a16:rowId xmlns:a16="http://schemas.microsoft.com/office/drawing/2014/main" val="1600504485"/>
                  </a:ext>
                </a:extLst>
              </a:tr>
              <a:tr h="219029">
                <a:tc>
                  <a:txBody>
                    <a:bodyPr/>
                    <a:lstStyle/>
                    <a:p>
                      <a:pPr algn="l" rtl="0" fontAlgn="ctr"/>
                      <a:r>
                        <a:rPr lang="ru-RU" sz="1050" b="0" i="0" u="none" strike="noStrike" dirty="0">
                          <a:solidFill>
                            <a:srgbClr val="000000"/>
                          </a:solidFill>
                          <a:effectLst/>
                          <a:latin typeface="Calibri" panose="020F0502020204030204" pitchFamily="34" charset="0"/>
                        </a:rPr>
                        <a:t>бюджет МО</a:t>
                      </a:r>
                    </a:p>
                  </a:txBody>
                  <a:tcPr marL="291384"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algn="ctr" rtl="0" fontAlgn="ctr"/>
                      <a:r>
                        <a:rPr lang="ru-RU" sz="1050" b="0" i="0" u="none" strike="noStrike" dirty="0" smtClean="0">
                          <a:solidFill>
                            <a:srgbClr val="000000"/>
                          </a:solidFill>
                          <a:effectLst/>
                          <a:latin typeface="Calibri" panose="020F0502020204030204" pitchFamily="34" charset="0"/>
                        </a:rPr>
                        <a:t>6973,05</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algn="ctr" rtl="0" fontAlgn="ctr"/>
                      <a:r>
                        <a:rPr lang="ru-RU" sz="1050" b="0" i="0" u="none" strike="noStrike" dirty="0" smtClean="0">
                          <a:solidFill>
                            <a:srgbClr val="000000"/>
                          </a:solidFill>
                          <a:effectLst/>
                          <a:latin typeface="Calibri" panose="020F0502020204030204" pitchFamily="34" charset="0"/>
                        </a:rPr>
                        <a:t>132487,98</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extLst>
                  <a:ext uri="{0D108BD9-81ED-4DB2-BD59-A6C34878D82A}">
                    <a16:rowId xmlns:a16="http://schemas.microsoft.com/office/drawing/2014/main" val="3898146512"/>
                  </a:ext>
                </a:extLst>
              </a:tr>
              <a:tr h="219029">
                <a:tc>
                  <a:txBody>
                    <a:bodyPr/>
                    <a:lstStyle/>
                    <a:p>
                      <a:pPr algn="l" rtl="0" fontAlgn="ctr"/>
                      <a:r>
                        <a:rPr lang="ru-RU" sz="1050" b="0" i="0" u="none" strike="noStrike" dirty="0">
                          <a:solidFill>
                            <a:srgbClr val="000000"/>
                          </a:solidFill>
                          <a:effectLst/>
                          <a:latin typeface="Calibri" panose="020F0502020204030204" pitchFamily="34" charset="0"/>
                        </a:rPr>
                        <a:t>бюджет </a:t>
                      </a:r>
                      <a:r>
                        <a:rPr lang="ru-RU" sz="1050" b="0" i="0" u="none" strike="noStrike" dirty="0" err="1">
                          <a:solidFill>
                            <a:srgbClr val="000000"/>
                          </a:solidFill>
                          <a:effectLst/>
                          <a:latin typeface="Calibri" panose="020F0502020204030204" pitchFamily="34" charset="0"/>
                        </a:rPr>
                        <a:t>г.о</a:t>
                      </a:r>
                      <a:r>
                        <a:rPr lang="ru-RU" sz="1050" b="0" i="0" u="none" strike="noStrike" dirty="0">
                          <a:solidFill>
                            <a:srgbClr val="000000"/>
                          </a:solidFill>
                          <a:effectLst/>
                          <a:latin typeface="Calibri" panose="020F0502020204030204" pitchFamily="34" charset="0"/>
                        </a:rPr>
                        <a:t>.</a:t>
                      </a:r>
                    </a:p>
                  </a:txBody>
                  <a:tcPr marL="291384"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algn="ctr" rtl="0" fontAlgn="b"/>
                      <a:r>
                        <a:rPr lang="ru-RU" sz="1050" b="0" i="0" u="none" strike="noStrike" dirty="0" smtClean="0">
                          <a:solidFill>
                            <a:srgbClr val="000000"/>
                          </a:solidFill>
                          <a:effectLst/>
                          <a:latin typeface="Calibri" panose="020F0502020204030204" pitchFamily="34" charset="0"/>
                        </a:rPr>
                        <a:t>2437,28</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marL="0" algn="ctr" defTabSz="914400" rtl="0" eaLnBrk="1" fontAlgn="b" latinLnBrk="0" hangingPunct="1"/>
                      <a:r>
                        <a:rPr lang="ru-RU" sz="1050" b="0" i="0" u="none" strike="noStrike" kern="1200" dirty="0" smtClean="0">
                          <a:solidFill>
                            <a:srgbClr val="000000"/>
                          </a:solidFill>
                          <a:effectLst/>
                          <a:latin typeface="Calibri" panose="020F0502020204030204" pitchFamily="34" charset="0"/>
                          <a:ea typeface="+mn-ea"/>
                          <a:cs typeface="+mn-cs"/>
                        </a:rPr>
                        <a:t>46308,21</a:t>
                      </a:r>
                      <a:endParaRPr lang="ru-RU" sz="1050" b="0" i="0" u="none" strike="noStrike" kern="1200" dirty="0">
                        <a:solidFill>
                          <a:srgbClr val="000000"/>
                        </a:solidFill>
                        <a:effectLst/>
                        <a:latin typeface="Calibri" panose="020F0502020204030204" pitchFamily="34" charset="0"/>
                        <a:ea typeface="+mn-ea"/>
                        <a:cs typeface="+mn-cs"/>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extLst>
                  <a:ext uri="{0D108BD9-81ED-4DB2-BD59-A6C34878D82A}">
                    <a16:rowId xmlns:a16="http://schemas.microsoft.com/office/drawing/2014/main" val="1232456930"/>
                  </a:ext>
                </a:extLst>
              </a:tr>
              <a:tr h="297166">
                <a:tc>
                  <a:txBody>
                    <a:bodyPr/>
                    <a:lstStyle/>
                    <a:p>
                      <a:pPr algn="l" rtl="0" fontAlgn="ctr"/>
                      <a:r>
                        <a:rPr lang="ru-RU" sz="1050" b="0" i="0" u="none" strike="noStrike" dirty="0" smtClean="0">
                          <a:solidFill>
                            <a:srgbClr val="000000"/>
                          </a:solidFill>
                          <a:effectLst/>
                          <a:latin typeface="Calibri" panose="020F0502020204030204" pitchFamily="34" charset="0"/>
                        </a:rPr>
                        <a:t>Строительство БМК по адресу: Московская область, </a:t>
                      </a:r>
                      <a:r>
                        <a:rPr lang="ru-RU" sz="1050" b="0" i="0" u="none" strike="noStrike" dirty="0" err="1" smtClean="0">
                          <a:solidFill>
                            <a:srgbClr val="000000"/>
                          </a:solidFill>
                          <a:effectLst/>
                          <a:latin typeface="Calibri" panose="020F0502020204030204" pitchFamily="34" charset="0"/>
                        </a:rPr>
                        <a:t>г.о</a:t>
                      </a:r>
                      <a:r>
                        <a:rPr lang="ru-RU" sz="1050" b="0" i="0" u="none" strike="noStrike" dirty="0" smtClean="0">
                          <a:solidFill>
                            <a:srgbClr val="000000"/>
                          </a:solidFill>
                          <a:effectLst/>
                          <a:latin typeface="Calibri" panose="020F0502020204030204" pitchFamily="34" charset="0"/>
                        </a:rPr>
                        <a:t>. Долгопрудный, ул. Циолковского (в </a:t>
                      </a:r>
                      <a:r>
                        <a:rPr lang="ru-RU" sz="1050" b="0" i="0" u="none" strike="noStrike" dirty="0" err="1" smtClean="0">
                          <a:solidFill>
                            <a:srgbClr val="000000"/>
                          </a:solidFill>
                          <a:effectLst/>
                          <a:latin typeface="Calibri" panose="020F0502020204030204" pitchFamily="34" charset="0"/>
                        </a:rPr>
                        <a:t>т.ч</a:t>
                      </a:r>
                      <a:r>
                        <a:rPr lang="ru-RU" sz="1050" b="0" i="0" u="none" strike="noStrike" dirty="0" smtClean="0">
                          <a:solidFill>
                            <a:srgbClr val="000000"/>
                          </a:solidFill>
                          <a:effectLst/>
                          <a:latin typeface="Calibri" panose="020F0502020204030204" pitchFamily="34" charset="0"/>
                        </a:rPr>
                        <a:t>. ПИР)</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6">
                        <a:lumMod val="40000"/>
                        <a:lumOff val="60000"/>
                      </a:schemeClr>
                    </a:solidFill>
                  </a:tcPr>
                </a:tc>
                <a:tc>
                  <a:txBody>
                    <a:bodyPr/>
                    <a:lstStyle/>
                    <a:p>
                      <a:pPr algn="ctr" rtl="0" fontAlgn="ctr"/>
                      <a:r>
                        <a:rPr lang="ru-RU" sz="1050" b="0" i="0" u="none" strike="noStrike" dirty="0" smtClean="0">
                          <a:solidFill>
                            <a:srgbClr val="000000"/>
                          </a:solidFill>
                          <a:effectLst/>
                          <a:latin typeface="Calibri" panose="020F0502020204030204" pitchFamily="34" charset="0"/>
                        </a:rPr>
                        <a:t>0,00</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6">
                        <a:lumMod val="40000"/>
                        <a:lumOff val="60000"/>
                      </a:schemeClr>
                    </a:solidFill>
                  </a:tcPr>
                </a:tc>
                <a:tc>
                  <a:txBody>
                    <a:bodyPr/>
                    <a:lstStyle/>
                    <a:p>
                      <a:pPr algn="ctr" rtl="0" fontAlgn="ctr"/>
                      <a:r>
                        <a:rPr lang="ru-RU" sz="1050" b="0" i="0" u="none" strike="noStrike" dirty="0" smtClean="0">
                          <a:solidFill>
                            <a:srgbClr val="000000"/>
                          </a:solidFill>
                          <a:effectLst/>
                          <a:latin typeface="Calibri" panose="020F0502020204030204" pitchFamily="34" charset="0"/>
                        </a:rPr>
                        <a:t>298727,28</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6">
                        <a:lumMod val="40000"/>
                        <a:lumOff val="6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smtClean="0">
                          <a:solidFill>
                            <a:srgbClr val="000000"/>
                          </a:solidFill>
                          <a:effectLst/>
                          <a:latin typeface="Calibri" panose="020F0502020204030204" pitchFamily="34" charset="0"/>
                        </a:rPr>
                        <a:t>348515,16</a:t>
                      </a:r>
                      <a:endParaRPr lang="ru-RU" sz="1050" b="0" i="0" u="none" strike="noStrike" dirty="0">
                        <a:solidFill>
                          <a:srgbClr val="000000"/>
                        </a:solidFill>
                        <a:effectLst/>
                        <a:latin typeface="Arial" panose="020B060402020202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6">
                        <a:lumMod val="40000"/>
                        <a:lumOff val="6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smtClean="0">
                          <a:solidFill>
                            <a:srgbClr val="000000"/>
                          </a:solidFill>
                          <a:effectLst/>
                          <a:latin typeface="Calibri" panose="020F0502020204030204" pitchFamily="34" charset="0"/>
                        </a:rPr>
                        <a:t>348515,16</a:t>
                      </a:r>
                      <a:endParaRPr lang="ru-RU" sz="1050" b="0" i="0" u="none" strike="noStrike" dirty="0">
                        <a:solidFill>
                          <a:srgbClr val="000000"/>
                        </a:solidFill>
                        <a:effectLst/>
                        <a:latin typeface="Arial" panose="020B060402020202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6">
                        <a:lumMod val="40000"/>
                        <a:lumOff val="60000"/>
                      </a:schemeClr>
                    </a:solidFill>
                  </a:tcPr>
                </a:tc>
                <a:tc rowSpan="3">
                  <a:txBody>
                    <a:bodyPr/>
                    <a:lstStyle/>
                    <a:p>
                      <a:pPr algn="ctr" rtl="0" fontAlgn="ctr"/>
                      <a:r>
                        <a:rPr lang="ru-RU" sz="1050" b="0" i="0" u="none" strike="noStrike" dirty="0" smtClean="0">
                          <a:solidFill>
                            <a:srgbClr val="000000"/>
                          </a:solidFill>
                          <a:effectLst/>
                          <a:latin typeface="Calibri" panose="020F0502020204030204" pitchFamily="34" charset="0"/>
                        </a:rPr>
                        <a:t>2025</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tc rowSpan="3">
                  <a:txBody>
                    <a:bodyPr/>
                    <a:lstStyle/>
                    <a:p>
                      <a:pPr algn="ctr" rtl="0" fontAlgn="ctr"/>
                      <a:r>
                        <a:rPr lang="ru-RU" sz="1050" b="0" i="0" u="none" strike="noStrike" dirty="0" smtClean="0">
                          <a:solidFill>
                            <a:srgbClr val="000000"/>
                          </a:solidFill>
                          <a:effectLst/>
                          <a:latin typeface="Calibri" panose="020F0502020204030204" pitchFamily="34" charset="0"/>
                        </a:rPr>
                        <a:t>2027</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tc rowSpan="3">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smtClean="0">
                          <a:solidFill>
                            <a:srgbClr val="000000"/>
                          </a:solidFill>
                          <a:effectLst/>
                          <a:latin typeface="Calibri" panose="020F0502020204030204" pitchFamily="34" charset="0"/>
                        </a:rPr>
                        <a:t>Московская область, г. Долгопрудный,</a:t>
                      </a:r>
                    </a:p>
                    <a:p>
                      <a:pPr algn="ctr" rtl="0" fontAlgn="ctr"/>
                      <a:r>
                        <a:rPr lang="ru-RU" sz="1050" b="0" i="0" u="none" strike="noStrike" dirty="0" smtClean="0">
                          <a:solidFill>
                            <a:srgbClr val="000000"/>
                          </a:solidFill>
                          <a:effectLst/>
                          <a:latin typeface="Calibri" panose="020F0502020204030204" pitchFamily="34" charset="0"/>
                        </a:rPr>
                        <a:t>ул. Циолковского</a:t>
                      </a:r>
                    </a:p>
                    <a:p>
                      <a:pPr algn="ctr" rtl="0" fontAlgn="ct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tc rowSpan="3">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dirty="0" smtClean="0">
                          <a:solidFill>
                            <a:srgbClr val="000000"/>
                          </a:solidFill>
                          <a:effectLst/>
                          <a:latin typeface="Calibri" panose="020F0502020204030204" pitchFamily="34" charset="0"/>
                          <a:ea typeface="+mn-ea"/>
                          <a:cs typeface="+mn-cs"/>
                        </a:rPr>
                        <a:t>Построены и реконструированы объекты теплоснабжения муниципальной собственности</a:t>
                      </a:r>
                      <a:endParaRPr lang="ru-RU" sz="1050" b="0" i="0" u="none" strike="noStrike" kern="1200" dirty="0" smtClean="0">
                        <a:solidFill>
                          <a:srgbClr val="000000"/>
                        </a:solidFill>
                        <a:effectLst/>
                        <a:latin typeface="Calibri" panose="020F0502020204030204" pitchFamily="34" charset="0"/>
                        <a:ea typeface="+mn-ea"/>
                        <a:cs typeface="+mn-cs"/>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extLst>
                  <a:ext uri="{0D108BD9-81ED-4DB2-BD59-A6C34878D82A}">
                    <a16:rowId xmlns:a16="http://schemas.microsoft.com/office/drawing/2014/main" val="10011"/>
                  </a:ext>
                </a:extLst>
              </a:tr>
              <a:tr h="219029">
                <a:tc>
                  <a:txBody>
                    <a:bodyPr/>
                    <a:lstStyle/>
                    <a:p>
                      <a:pPr algn="l" rtl="0" fontAlgn="ctr"/>
                      <a:r>
                        <a:rPr lang="ru-RU" sz="1050" b="0" i="0" u="none" strike="noStrike" dirty="0">
                          <a:solidFill>
                            <a:srgbClr val="000000"/>
                          </a:solidFill>
                          <a:effectLst/>
                          <a:latin typeface="Calibri" panose="020F0502020204030204" pitchFamily="34" charset="0"/>
                        </a:rPr>
                        <a:t>бюджет МО</a:t>
                      </a:r>
                    </a:p>
                  </a:txBody>
                  <a:tcPr marL="291384"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algn="ctr" rtl="0" fontAlgn="b"/>
                      <a:r>
                        <a:rPr lang="ru-RU" sz="1050" b="0" i="0" u="none" strike="noStrike" dirty="0" smtClean="0">
                          <a:solidFill>
                            <a:srgbClr val="000000"/>
                          </a:solidFill>
                          <a:effectLst/>
                          <a:latin typeface="Calibri" panose="020F0502020204030204" pitchFamily="34" charset="0"/>
                        </a:rPr>
                        <a:t>0,00</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marL="0" algn="ctr" defTabSz="914400" rtl="0" eaLnBrk="1" fontAlgn="b" latinLnBrk="0" hangingPunct="1"/>
                      <a:r>
                        <a:rPr lang="ru-RU" sz="1050" b="0" i="0" u="none" strike="noStrike" kern="1200" dirty="0" smtClean="0">
                          <a:solidFill>
                            <a:srgbClr val="000000"/>
                          </a:solidFill>
                          <a:effectLst/>
                          <a:latin typeface="Calibri" panose="020F0502020204030204" pitchFamily="34" charset="0"/>
                          <a:ea typeface="+mn-ea"/>
                          <a:cs typeface="+mn-cs"/>
                        </a:rPr>
                        <a:t>221356,91</a:t>
                      </a:r>
                      <a:endParaRPr lang="ru-RU" sz="1050" b="0" i="0" u="none" strike="noStrike" kern="1200" dirty="0">
                        <a:solidFill>
                          <a:srgbClr val="000000"/>
                        </a:solidFill>
                        <a:effectLst/>
                        <a:latin typeface="Calibri" panose="020F0502020204030204" pitchFamily="34" charset="0"/>
                        <a:ea typeface="+mn-ea"/>
                        <a:cs typeface="+mn-cs"/>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smtClean="0">
                          <a:solidFill>
                            <a:srgbClr val="000000"/>
                          </a:solidFill>
                          <a:effectLst/>
                          <a:latin typeface="+mn-lt"/>
                        </a:rPr>
                        <a:t>258249,73</a:t>
                      </a:r>
                      <a:endParaRPr lang="ru-RU" sz="1050" b="0" i="0" u="none" strike="noStrike" dirty="0">
                        <a:solidFill>
                          <a:srgbClr val="000000"/>
                        </a:solidFill>
                        <a:effectLst/>
                        <a:latin typeface="+mn-lt"/>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smtClean="0">
                          <a:solidFill>
                            <a:srgbClr val="000000"/>
                          </a:solidFill>
                          <a:effectLst/>
                          <a:latin typeface="+mn-lt"/>
                        </a:rPr>
                        <a:t>258249,73</a:t>
                      </a:r>
                      <a:endParaRPr lang="ru-RU" sz="1050" b="0" i="0" u="none" strike="noStrike" dirty="0">
                        <a:solidFill>
                          <a:srgbClr val="000000"/>
                        </a:solidFill>
                        <a:effectLst/>
                        <a:latin typeface="+mn-lt"/>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vMerge="1">
                  <a:txBody>
                    <a:bodyPr/>
                    <a:lstStyle/>
                    <a:p>
                      <a:pPr algn="ctr" rtl="0" fontAlgn="ct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tc vMerge="1">
                  <a:txBody>
                    <a:bodyPr/>
                    <a:lstStyle/>
                    <a:p>
                      <a:pPr algn="ctr" rtl="0" fontAlgn="ct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tc vMerge="1">
                  <a:txBody>
                    <a:bodyPr/>
                    <a:lstStyle/>
                    <a:p>
                      <a:pPr algn="ctr" rtl="0" fontAlgn="ct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tc v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ru-RU" sz="1050" b="0" i="0" u="none" strike="noStrike" kern="1200" dirty="0">
                        <a:solidFill>
                          <a:srgbClr val="000000"/>
                        </a:solidFill>
                        <a:effectLst/>
                        <a:latin typeface="Calibri" panose="020F0502020204030204" pitchFamily="34" charset="0"/>
                        <a:ea typeface="+mn-ea"/>
                        <a:cs typeface="+mn-cs"/>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extLst>
                  <a:ext uri="{0D108BD9-81ED-4DB2-BD59-A6C34878D82A}">
                    <a16:rowId xmlns:a16="http://schemas.microsoft.com/office/drawing/2014/main" val="10012"/>
                  </a:ext>
                </a:extLst>
              </a:tr>
              <a:tr h="509153">
                <a:tc>
                  <a:txBody>
                    <a:bodyPr/>
                    <a:lstStyle/>
                    <a:p>
                      <a:pPr algn="l" rtl="0" fontAlgn="ctr"/>
                      <a:r>
                        <a:rPr lang="ru-RU" sz="1050" b="0" i="0" u="none" strike="noStrike" dirty="0">
                          <a:solidFill>
                            <a:srgbClr val="000000"/>
                          </a:solidFill>
                          <a:effectLst/>
                          <a:latin typeface="Calibri" panose="020F0502020204030204" pitchFamily="34" charset="0"/>
                        </a:rPr>
                        <a:t>бюджет </a:t>
                      </a:r>
                      <a:r>
                        <a:rPr lang="ru-RU" sz="1050" b="0" i="0" u="none" strike="noStrike" dirty="0" err="1">
                          <a:solidFill>
                            <a:srgbClr val="000000"/>
                          </a:solidFill>
                          <a:effectLst/>
                          <a:latin typeface="Calibri" panose="020F0502020204030204" pitchFamily="34" charset="0"/>
                        </a:rPr>
                        <a:t>г.о</a:t>
                      </a:r>
                      <a:r>
                        <a:rPr lang="ru-RU" sz="1050" b="0" i="0" u="none" strike="noStrike" dirty="0">
                          <a:solidFill>
                            <a:srgbClr val="000000"/>
                          </a:solidFill>
                          <a:effectLst/>
                          <a:latin typeface="Calibri" panose="020F0502020204030204" pitchFamily="34" charset="0"/>
                        </a:rPr>
                        <a:t>.</a:t>
                      </a:r>
                    </a:p>
                  </a:txBody>
                  <a:tcPr marL="291384"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algn="ctr" rtl="0" fontAlgn="b"/>
                      <a:r>
                        <a:rPr lang="ru-RU" sz="1050" b="0" i="0" u="none" strike="noStrike" dirty="0" smtClean="0">
                          <a:solidFill>
                            <a:srgbClr val="000000"/>
                          </a:solidFill>
                          <a:effectLst/>
                          <a:latin typeface="Calibri" panose="020F0502020204030204" pitchFamily="34" charset="0"/>
                        </a:rPr>
                        <a:t>0,00</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marL="0" algn="ctr" defTabSz="914400" rtl="0" eaLnBrk="1" fontAlgn="b" latinLnBrk="0" hangingPunct="1"/>
                      <a:r>
                        <a:rPr lang="ru-RU" sz="1050" b="0" i="0" u="none" strike="noStrike" kern="1200" dirty="0" smtClean="0">
                          <a:solidFill>
                            <a:srgbClr val="000000"/>
                          </a:solidFill>
                          <a:effectLst/>
                          <a:latin typeface="Calibri" panose="020F0502020204030204" pitchFamily="34" charset="0"/>
                          <a:ea typeface="+mn-ea"/>
                          <a:cs typeface="+mn-cs"/>
                        </a:rPr>
                        <a:t>77370,37</a:t>
                      </a:r>
                      <a:endParaRPr lang="ru-RU" sz="1050" b="0" i="0" u="none" strike="noStrike" kern="1200" dirty="0">
                        <a:solidFill>
                          <a:srgbClr val="000000"/>
                        </a:solidFill>
                        <a:effectLst/>
                        <a:latin typeface="Calibri" panose="020F0502020204030204" pitchFamily="34" charset="0"/>
                        <a:ea typeface="+mn-ea"/>
                        <a:cs typeface="+mn-cs"/>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smtClean="0">
                          <a:solidFill>
                            <a:srgbClr val="000000"/>
                          </a:solidFill>
                          <a:effectLst/>
                          <a:latin typeface="+mn-lt"/>
                        </a:rPr>
                        <a:t>90265,43</a:t>
                      </a:r>
                      <a:endParaRPr lang="ru-RU" sz="1050" b="0" i="0" u="none" strike="noStrike" dirty="0">
                        <a:solidFill>
                          <a:srgbClr val="000000"/>
                        </a:solidFill>
                        <a:effectLst/>
                        <a:latin typeface="+mn-lt"/>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smtClean="0">
                          <a:solidFill>
                            <a:srgbClr val="000000"/>
                          </a:solidFill>
                          <a:effectLst/>
                          <a:latin typeface="+mn-lt"/>
                        </a:rPr>
                        <a:t>90265,43</a:t>
                      </a:r>
                      <a:endParaRPr lang="ru-RU" sz="1050" b="0" i="0" u="none" strike="noStrike" dirty="0">
                        <a:solidFill>
                          <a:srgbClr val="000000"/>
                        </a:solidFill>
                        <a:effectLst/>
                        <a:latin typeface="+mn-lt"/>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vMerge="1">
                  <a:txBody>
                    <a:bodyPr/>
                    <a:lstStyle/>
                    <a:p>
                      <a:pPr algn="ctr" rtl="0" fontAlgn="ct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tc vMerge="1">
                  <a:txBody>
                    <a:bodyPr/>
                    <a:lstStyle/>
                    <a:p>
                      <a:pPr algn="ctr" rtl="0" fontAlgn="ct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tc vMerge="1">
                  <a:txBody>
                    <a:bodyPr/>
                    <a:lstStyle/>
                    <a:p>
                      <a:pPr algn="ctr" rtl="0" fontAlgn="ct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tc v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ru-RU" sz="1050" b="0" i="0" u="none" strike="noStrike" kern="1200" dirty="0">
                        <a:solidFill>
                          <a:srgbClr val="000000"/>
                        </a:solidFill>
                        <a:effectLst/>
                        <a:latin typeface="Calibri" panose="020F0502020204030204" pitchFamily="34" charset="0"/>
                        <a:ea typeface="+mn-ea"/>
                        <a:cs typeface="+mn-cs"/>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extLst>
                  <a:ext uri="{0D108BD9-81ED-4DB2-BD59-A6C34878D82A}">
                    <a16:rowId xmlns:a16="http://schemas.microsoft.com/office/drawing/2014/main" val="10013"/>
                  </a:ext>
                </a:extLst>
              </a:tr>
            </a:tbl>
          </a:graphicData>
        </a:graphic>
      </p:graphicFrame>
    </p:spTree>
    <p:extLst>
      <p:ext uri="{BB962C8B-B14F-4D97-AF65-F5344CB8AC3E}">
        <p14:creationId xmlns:p14="http://schemas.microsoft.com/office/powerpoint/2010/main" val="418923182"/>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bg>
      <p:bgPr>
        <a:gradFill>
          <a:gsLst>
            <a:gs pos="0">
              <a:schemeClr val="bg1"/>
            </a:gs>
            <a:gs pos="38000">
              <a:schemeClr val="accent4">
                <a:lumMod val="20000"/>
                <a:lumOff val="80000"/>
              </a:schemeClr>
            </a:gs>
            <a:gs pos="100000">
              <a:schemeClr val="accent5">
                <a:lumMod val="20000"/>
                <a:lumOff val="80000"/>
              </a:schemeClr>
            </a:gs>
            <a:gs pos="76000">
              <a:schemeClr val="accent2">
                <a:lumMod val="20000"/>
                <a:lumOff val="80000"/>
              </a:schemeClr>
            </a:gs>
          </a:gsLst>
          <a:lin ang="5400000" scaled="1"/>
        </a:gradFill>
        <a:effectLst/>
      </p:bgPr>
    </p:bg>
    <p:spTree>
      <p:nvGrpSpPr>
        <p:cNvPr id="1" name=""/>
        <p:cNvGrpSpPr/>
        <p:nvPr/>
      </p:nvGrpSpPr>
      <p:grpSpPr>
        <a:xfrm>
          <a:off x="0" y="0"/>
          <a:ext cx="0" cy="0"/>
          <a:chOff x="0" y="0"/>
          <a:chExt cx="0" cy="0"/>
        </a:xfrm>
      </p:grpSpPr>
      <p:sp>
        <p:nvSpPr>
          <p:cNvPr id="30724" name="TextBox 6"/>
          <p:cNvSpPr txBox="1">
            <a:spLocks noChangeArrowheads="1"/>
          </p:cNvSpPr>
          <p:nvPr/>
        </p:nvSpPr>
        <p:spPr bwMode="auto">
          <a:xfrm>
            <a:off x="1004888" y="1241425"/>
            <a:ext cx="10169525" cy="400050"/>
          </a:xfrm>
          <a:prstGeom prst="rect">
            <a:avLst/>
          </a:prstGeom>
          <a:noFill/>
          <a:ln w="9525">
            <a:noFill/>
            <a:miter lim="800000"/>
            <a:headEnd/>
            <a:tailEnd/>
          </a:ln>
        </p:spPr>
        <p:txBody>
          <a:bodyPr anchor="ctr">
            <a:spAutoFit/>
          </a:bodyPr>
          <a:lstStyle/>
          <a:p>
            <a:pPr algn="ctr"/>
            <a:r>
              <a:rPr lang="ru-RU" sz="2000" b="1" dirty="0">
                <a:effectLst>
                  <a:outerShdw blurRad="38100" dist="38100" dir="2700000" algn="tl">
                    <a:srgbClr val="000000">
                      <a:alpha val="43137"/>
                    </a:srgbClr>
                  </a:outerShdw>
                </a:effectLst>
                <a:cs typeface="Aharoni" pitchFamily="2" charset="-79"/>
              </a:rPr>
              <a:t>Финансовое управление администрации городского округа Долгопрудный</a:t>
            </a:r>
          </a:p>
        </p:txBody>
      </p:sp>
      <p:sp>
        <p:nvSpPr>
          <p:cNvPr id="30725" name="Прямоугольник 7"/>
          <p:cNvSpPr>
            <a:spLocks noChangeArrowheads="1"/>
          </p:cNvSpPr>
          <p:nvPr/>
        </p:nvSpPr>
        <p:spPr bwMode="auto">
          <a:xfrm>
            <a:off x="742204" y="1981892"/>
            <a:ext cx="11087100" cy="4524315"/>
          </a:xfrm>
          <a:prstGeom prst="rect">
            <a:avLst/>
          </a:prstGeom>
          <a:noFill/>
          <a:ln w="9525">
            <a:noFill/>
            <a:miter lim="800000"/>
            <a:headEnd/>
            <a:tailEnd/>
          </a:ln>
        </p:spPr>
        <p:txBody>
          <a:bodyPr>
            <a:spAutoFit/>
          </a:bodyPr>
          <a:lstStyle/>
          <a:p>
            <a:r>
              <a:rPr lang="ru-RU" b="1" dirty="0"/>
              <a:t>Адрес местонахождения: </a:t>
            </a:r>
            <a:r>
              <a:rPr lang="ru-RU" dirty="0"/>
              <a:t>Московская область, </a:t>
            </a:r>
            <a:r>
              <a:rPr lang="ru-RU" dirty="0" err="1"/>
              <a:t>г.о</a:t>
            </a:r>
            <a:r>
              <a:rPr lang="ru-RU" dirty="0"/>
              <a:t>. Долгопрудный, Пацаева проспект, 17</a:t>
            </a:r>
          </a:p>
          <a:p>
            <a:endParaRPr lang="en-US" b="1" dirty="0"/>
          </a:p>
          <a:p>
            <a:r>
              <a:rPr lang="ru-RU" b="1" dirty="0"/>
              <a:t>Начальник Управления </a:t>
            </a:r>
            <a:r>
              <a:rPr lang="ru-RU" dirty="0"/>
              <a:t>– Алексеева Марина Александровна</a:t>
            </a:r>
          </a:p>
          <a:p>
            <a:endParaRPr lang="en-US" b="1" dirty="0"/>
          </a:p>
          <a:p>
            <a:r>
              <a:rPr lang="ru-RU" b="1" dirty="0"/>
              <a:t>Контактные телефоны: </a:t>
            </a:r>
            <a:r>
              <a:rPr lang="ru-RU" dirty="0"/>
              <a:t>8(495) 408-81-57</a:t>
            </a:r>
            <a:endParaRPr lang="ru-RU" b="1" dirty="0"/>
          </a:p>
          <a:p>
            <a:r>
              <a:rPr lang="ru-RU" dirty="0"/>
              <a:t>                                           8(495) 408-40-15</a:t>
            </a:r>
          </a:p>
          <a:p>
            <a:endParaRPr lang="ru-RU" dirty="0"/>
          </a:p>
          <a:p>
            <a:r>
              <a:rPr lang="en-US" b="1" dirty="0"/>
              <a:t>e-mail:</a:t>
            </a:r>
            <a:r>
              <a:rPr lang="en-US" dirty="0"/>
              <a:t> </a:t>
            </a:r>
            <a:r>
              <a:rPr lang="en-US" dirty="0">
                <a:hlinkClick r:id="rId2"/>
              </a:rPr>
              <a:t>dolgopfu@yandex.ru</a:t>
            </a:r>
            <a:endParaRPr lang="ru-RU" dirty="0"/>
          </a:p>
          <a:p>
            <a:endParaRPr lang="ru-RU" dirty="0"/>
          </a:p>
          <a:p>
            <a:r>
              <a:rPr lang="ru-RU" b="1" dirty="0"/>
              <a:t>Режим работы</a:t>
            </a:r>
            <a:r>
              <a:rPr lang="ru-RU" dirty="0"/>
              <a:t>: понедельник – четверг с 09:00 до 18:00</a:t>
            </a:r>
          </a:p>
          <a:p>
            <a:r>
              <a:rPr lang="ru-RU" dirty="0"/>
              <a:t>                              пятница с 09:00 до 17:00</a:t>
            </a:r>
          </a:p>
          <a:p>
            <a:r>
              <a:rPr lang="ru-RU" dirty="0"/>
              <a:t>                              обед с 13:00 - 14:00</a:t>
            </a:r>
          </a:p>
          <a:p>
            <a:r>
              <a:rPr lang="ru-RU"/>
              <a:t>                              суббота </a:t>
            </a:r>
            <a:r>
              <a:rPr lang="ru-RU" dirty="0"/>
              <a:t>и воскресенье – выходной </a:t>
            </a:r>
          </a:p>
          <a:p>
            <a:endParaRPr lang="ru-RU" dirty="0"/>
          </a:p>
          <a:p>
            <a:r>
              <a:rPr lang="ru-RU" dirty="0"/>
              <a:t>Личный прием граждан осуществляется согласно графику работы Финансового управления</a:t>
            </a:r>
            <a:br>
              <a:rPr lang="ru-RU" dirty="0"/>
            </a:br>
            <a:endParaRPr lang="ru-RU" dirty="0"/>
          </a:p>
        </p:txBody>
      </p:sp>
      <p:sp>
        <p:nvSpPr>
          <p:cNvPr id="2" name="Прямоугольник 1">
            <a:extLst>
              <a:ext uri="{FF2B5EF4-FFF2-40B4-BE49-F238E27FC236}">
                <a16:creationId xmlns:a16="http://schemas.microsoft.com/office/drawing/2014/main" id="{CD1C7248-3646-4B85-915B-9BFAE57C695F}"/>
              </a:ext>
            </a:extLst>
          </p:cNvPr>
          <p:cNvSpPr/>
          <p:nvPr/>
        </p:nvSpPr>
        <p:spPr>
          <a:xfrm>
            <a:off x="2540441" y="458977"/>
            <a:ext cx="7098418" cy="480131"/>
          </a:xfrm>
          <a:prstGeom prst="rect">
            <a:avLst/>
          </a:prstGeom>
        </p:spPr>
        <p:txBody>
          <a:bodyPr vert="horz" lIns="91440" tIns="45720" rIns="91440" bIns="45720" rtlCol="0" anchor="ctr">
            <a:noAutofit/>
          </a:bodyPr>
          <a:lstStyle/>
          <a:p>
            <a:pPr algn="ctr" defTabSz="914400">
              <a:lnSpc>
                <a:spcPct val="90000"/>
              </a:lnSpc>
              <a:spcBef>
                <a:spcPct val="0"/>
              </a:spcBef>
            </a:pPr>
            <a:r>
              <a:rPr lang="ru-RU" sz="2800" dirty="0">
                <a:latin typeface="Century Gothic" panose="020B0502020202020204" pitchFamily="34" charset="0"/>
                <a:ea typeface="+mj-ea"/>
                <a:cs typeface="+mj-cs"/>
              </a:rPr>
              <a:t>Контактная информация для граждан</a:t>
            </a:r>
          </a:p>
        </p:txBody>
      </p:sp>
      <p:pic>
        <p:nvPicPr>
          <p:cNvPr id="4" name="Рисунок 3">
            <a:extLst>
              <a:ext uri="{FF2B5EF4-FFF2-40B4-BE49-F238E27FC236}">
                <a16:creationId xmlns:a16="http://schemas.microsoft.com/office/drawing/2014/main" id="{1F125ED0-8854-4748-968A-2BBFBFAF24A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16561" y="3153624"/>
            <a:ext cx="2876550" cy="1981200"/>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56C73AF-0C2D-49B8-A3F0-C9E73E0CE68E}"/>
              </a:ext>
            </a:extLst>
          </p:cNvPr>
          <p:cNvSpPr>
            <a:spLocks noGrp="1"/>
          </p:cNvSpPr>
          <p:nvPr>
            <p:ph type="title"/>
          </p:nvPr>
        </p:nvSpPr>
        <p:spPr>
          <a:xfrm>
            <a:off x="137160" y="0"/>
            <a:ext cx="11917680" cy="1023041"/>
          </a:xfrm>
        </p:spPr>
        <p:txBody>
          <a:bodyPr vert="horz" lIns="91440" tIns="45720" rIns="91440" bIns="45720" rtlCol="0" anchor="ctr">
            <a:noAutofit/>
          </a:bodyPr>
          <a:lstStyle/>
          <a:p>
            <a:pPr algn="ctr"/>
            <a:r>
              <a:rPr lang="ru-RU" sz="2800" dirty="0">
                <a:latin typeface="Century Gothic" panose="020B0502020202020204" pitchFamily="34" charset="0"/>
              </a:rPr>
              <a:t>Социально-экономическое развитие городского округа Долгопрудный</a:t>
            </a:r>
            <a:endParaRPr lang="ru-RU" sz="2800" dirty="0"/>
          </a:p>
        </p:txBody>
      </p:sp>
      <p:sp>
        <p:nvSpPr>
          <p:cNvPr id="3" name="Объект 2">
            <a:extLst>
              <a:ext uri="{FF2B5EF4-FFF2-40B4-BE49-F238E27FC236}">
                <a16:creationId xmlns:a16="http://schemas.microsoft.com/office/drawing/2014/main" id="{C1E81DAF-54F0-426F-A98B-95DE6F76A757}"/>
              </a:ext>
            </a:extLst>
          </p:cNvPr>
          <p:cNvSpPr>
            <a:spLocks noGrp="1"/>
          </p:cNvSpPr>
          <p:nvPr>
            <p:ph idx="1"/>
          </p:nvPr>
        </p:nvSpPr>
        <p:spPr>
          <a:xfrm>
            <a:off x="137160" y="998913"/>
            <a:ext cx="11805716" cy="5493962"/>
          </a:xfrm>
          <a:gradFill>
            <a:gsLst>
              <a:gs pos="63760">
                <a:schemeClr val="accent1">
                  <a:lumMod val="40000"/>
                  <a:lumOff val="60000"/>
                </a:schemeClr>
              </a:gs>
              <a:gs pos="20000">
                <a:schemeClr val="accent6">
                  <a:tint val="9000"/>
                </a:schemeClr>
              </a:gs>
              <a:gs pos="100000">
                <a:schemeClr val="accent4">
                  <a:lumMod val="20000"/>
                  <a:lumOff val="80000"/>
                </a:schemeClr>
              </a:gs>
            </a:gsLst>
          </a:gradFill>
        </p:spPr>
        <p:style>
          <a:lnRef idx="1">
            <a:schemeClr val="accent6"/>
          </a:lnRef>
          <a:fillRef idx="2">
            <a:schemeClr val="accent6"/>
          </a:fillRef>
          <a:effectRef idx="1">
            <a:schemeClr val="accent6"/>
          </a:effectRef>
          <a:fontRef idx="minor">
            <a:schemeClr val="dk1"/>
          </a:fontRef>
        </p:style>
        <p:txBody>
          <a:bodyPr vert="horz" lIns="91440" tIns="45720" rIns="91440" bIns="45720" rtlCol="0">
            <a:noAutofit/>
          </a:bodyPr>
          <a:lstStyle/>
          <a:p>
            <a:pPr marL="0" indent="457200">
              <a:lnSpc>
                <a:spcPct val="100000"/>
              </a:lnSpc>
              <a:spcBef>
                <a:spcPts val="600"/>
              </a:spcBef>
              <a:buNone/>
            </a:pPr>
            <a:r>
              <a:rPr lang="ru-RU" sz="1250" dirty="0">
                <a:solidFill>
                  <a:schemeClr val="accent5">
                    <a:lumMod val="50000"/>
                  </a:schemeClr>
                </a:solidFill>
              </a:rPr>
              <a:t>На сегодняшний день городской округ Долгопрудный достиг стабильного темпа экономического развития. И в этом, в первую очередь, заслуга предприятий городского округа Долгопрудный. Анализ тенденций социально-экономического развития города свидетельствует о позитивном характере развития экономики и социальной сферы, который выражается в:</a:t>
            </a:r>
          </a:p>
          <a:p>
            <a:pPr>
              <a:lnSpc>
                <a:spcPct val="100000"/>
              </a:lnSpc>
              <a:spcBef>
                <a:spcPts val="600"/>
              </a:spcBef>
              <a:buFont typeface="Wingdings" panose="05000000000000000000" pitchFamily="2" charset="2"/>
              <a:buChar char="v"/>
            </a:pPr>
            <a:r>
              <a:rPr lang="ru-RU" sz="1250" dirty="0">
                <a:solidFill>
                  <a:schemeClr val="accent5">
                    <a:lumMod val="50000"/>
                  </a:schemeClr>
                </a:solidFill>
              </a:rPr>
              <a:t>устойчивом росте объема производства товаров и услуг предприятий и организаций городского округа Долгопрудный;</a:t>
            </a:r>
          </a:p>
          <a:p>
            <a:pPr>
              <a:lnSpc>
                <a:spcPct val="100000"/>
              </a:lnSpc>
              <a:spcBef>
                <a:spcPts val="600"/>
              </a:spcBef>
              <a:buFont typeface="Wingdings" panose="05000000000000000000" pitchFamily="2" charset="2"/>
              <a:buChar char="v"/>
            </a:pPr>
            <a:r>
              <a:rPr lang="ru-RU" sz="1250" dirty="0">
                <a:solidFill>
                  <a:schemeClr val="accent5">
                    <a:lumMod val="50000"/>
                  </a:schemeClr>
                </a:solidFill>
              </a:rPr>
              <a:t>росте средней заработной платы сотрудников на крупных, средних и малых предприятиях города;</a:t>
            </a:r>
          </a:p>
          <a:p>
            <a:pPr>
              <a:lnSpc>
                <a:spcPct val="100000"/>
              </a:lnSpc>
              <a:spcBef>
                <a:spcPts val="600"/>
              </a:spcBef>
              <a:buFont typeface="Wingdings" panose="05000000000000000000" pitchFamily="2" charset="2"/>
              <a:buChar char="v"/>
            </a:pPr>
            <a:r>
              <a:rPr lang="ru-RU" sz="1250" dirty="0">
                <a:solidFill>
                  <a:schemeClr val="accent5">
                    <a:lumMod val="50000"/>
                  </a:schemeClr>
                </a:solidFill>
              </a:rPr>
              <a:t>росте объема розничного товарооборота;</a:t>
            </a:r>
          </a:p>
          <a:p>
            <a:pPr>
              <a:lnSpc>
                <a:spcPct val="100000"/>
              </a:lnSpc>
              <a:spcBef>
                <a:spcPts val="600"/>
              </a:spcBef>
              <a:buFont typeface="Wingdings" panose="05000000000000000000" pitchFamily="2" charset="2"/>
              <a:buChar char="v"/>
            </a:pPr>
            <a:r>
              <a:rPr lang="ru-RU" sz="1250" dirty="0">
                <a:solidFill>
                  <a:schemeClr val="accent5">
                    <a:lumMod val="50000"/>
                  </a:schemeClr>
                </a:solidFill>
              </a:rPr>
              <a:t>росте размера прибыли в целом по городу;</a:t>
            </a:r>
          </a:p>
          <a:p>
            <a:pPr>
              <a:lnSpc>
                <a:spcPct val="100000"/>
              </a:lnSpc>
              <a:spcBef>
                <a:spcPts val="600"/>
              </a:spcBef>
              <a:buFont typeface="Wingdings" panose="05000000000000000000" pitchFamily="2" charset="2"/>
              <a:buChar char="v"/>
            </a:pPr>
            <a:r>
              <a:rPr lang="ru-RU" sz="1250" dirty="0">
                <a:solidFill>
                  <a:schemeClr val="accent5">
                    <a:lumMod val="50000"/>
                  </a:schemeClr>
                </a:solidFill>
              </a:rPr>
              <a:t>росте доходов городского бюджета.</a:t>
            </a:r>
          </a:p>
          <a:p>
            <a:pPr marL="0" indent="457200">
              <a:lnSpc>
                <a:spcPct val="100000"/>
              </a:lnSpc>
              <a:spcBef>
                <a:spcPts val="600"/>
              </a:spcBef>
              <a:buNone/>
            </a:pPr>
            <a:r>
              <a:rPr lang="ru-RU" sz="1250" b="1" dirty="0">
                <a:solidFill>
                  <a:schemeClr val="accent5">
                    <a:lumMod val="50000"/>
                  </a:schemeClr>
                </a:solidFill>
              </a:rPr>
              <a:t>Одним из важнейших показателей уровня жизни людей является демографическая ситуация. </a:t>
            </a:r>
            <a:r>
              <a:rPr lang="ru-RU" sz="1250" dirty="0">
                <a:solidFill>
                  <a:schemeClr val="accent5">
                    <a:lumMod val="50000"/>
                  </a:schemeClr>
                </a:solidFill>
              </a:rPr>
              <a:t>Численность постоянного населения в городском округе Долгопрудный на 01.01.2024 г. составила 119 089 человек (01.01.2023 – 119 957 человек). Снижение численности населения городского округа произошло в связи с тем, что миграционный отток превысил приток, а также последние 3 года уровень смертности в городском округе Долгопрудный превышал рождаемость.</a:t>
            </a:r>
          </a:p>
          <a:p>
            <a:pPr marL="0" indent="457200">
              <a:lnSpc>
                <a:spcPct val="100000"/>
              </a:lnSpc>
              <a:spcBef>
                <a:spcPts val="600"/>
              </a:spcBef>
              <a:buNone/>
            </a:pPr>
            <a:r>
              <a:rPr lang="ru-RU" sz="1250" b="1" dirty="0">
                <a:solidFill>
                  <a:schemeClr val="accent5">
                    <a:lumMod val="50000"/>
                  </a:schemeClr>
                </a:solidFill>
              </a:rPr>
              <a:t>На территории городского округа Долгопрудный расположено 92 промышленных предприятия различной формы собственности </a:t>
            </a:r>
            <a:r>
              <a:rPr lang="ru-RU" sz="1250" dirty="0">
                <a:solidFill>
                  <a:schemeClr val="accent5">
                    <a:lumMod val="50000"/>
                  </a:schemeClr>
                </a:solidFill>
              </a:rPr>
              <a:t>(из них крупных и средних – 20, малых – 72 предприятия). в 2023 году общий объем отгруженных товаров собственного производства, выполненных работ и услуг собственными силами по промышленным видам деятельности по крупным и средним организациям составил 68 699,6 млн. рублей, рост по сравнению с предыдущим годом на 54,8% (в 2022 году – 44 379,9 млн. рублей). Проведенный анализ показателей деятельности крупных предприятий показал, что на объем отгруженных товаров по промышленным видам деятельности муниципального образования, значительное влияние оказывают предприятия, выполняющие Госзаказ. По оценке в 2024 году показатель увеличится на 16,5% к уровню 2023 года. </a:t>
            </a:r>
          </a:p>
          <a:p>
            <a:pPr marL="0" indent="457200">
              <a:lnSpc>
                <a:spcPct val="100000"/>
              </a:lnSpc>
              <a:buNone/>
            </a:pPr>
            <a:r>
              <a:rPr lang="ru-RU" sz="1250" dirty="0">
                <a:solidFill>
                  <a:schemeClr val="accent5">
                    <a:lumMod val="50000"/>
                  </a:schemeClr>
                </a:solidFill>
              </a:rPr>
              <a:t>На крупных и средних промышленных предприятиях городского округа Долгопрудный работают около 6,0 тыс. человек. Средняя начисленная заработная плата работников крупных и средних предприятий промышленности за 2023 год составила 122,5 тыс. руб. (</a:t>
            </a:r>
            <a:r>
              <a:rPr lang="ru-RU" sz="1250" dirty="0" err="1">
                <a:solidFill>
                  <a:schemeClr val="accent5">
                    <a:lumMod val="50000"/>
                  </a:schemeClr>
                </a:solidFill>
              </a:rPr>
              <a:t>справочно</a:t>
            </a:r>
            <a:r>
              <a:rPr lang="ru-RU" sz="1250" dirty="0">
                <a:solidFill>
                  <a:schemeClr val="accent5">
                    <a:lumMod val="50000"/>
                  </a:schemeClr>
                </a:solidFill>
              </a:rPr>
              <a:t>: за 2022 год – 100,2 тыс. рублей). Средняя начисленная заработная плата работников крупных и средних предприятий промышленности в 1 полугодии 2024 года составила 132,7 тыс. рублей (</a:t>
            </a:r>
            <a:r>
              <a:rPr lang="ru-RU" sz="1250" dirty="0" err="1">
                <a:solidFill>
                  <a:schemeClr val="accent5">
                    <a:lumMod val="50000"/>
                  </a:schemeClr>
                </a:solidFill>
              </a:rPr>
              <a:t>справочно</a:t>
            </a:r>
            <a:r>
              <a:rPr lang="ru-RU" sz="1250" dirty="0">
                <a:solidFill>
                  <a:schemeClr val="accent5">
                    <a:lumMod val="50000"/>
                  </a:schemeClr>
                </a:solidFill>
              </a:rPr>
              <a:t>: в 1 полугодии 2023 года – 106,7 тыс. рублей).</a:t>
            </a:r>
          </a:p>
          <a:p>
            <a:pPr marL="0" indent="457200">
              <a:lnSpc>
                <a:spcPct val="100000"/>
              </a:lnSpc>
              <a:buNone/>
            </a:pPr>
            <a:r>
              <a:rPr lang="ru-RU" sz="1250" dirty="0">
                <a:solidFill>
                  <a:schemeClr val="accent5">
                    <a:lumMod val="50000"/>
                  </a:schemeClr>
                </a:solidFill>
              </a:rPr>
              <a:t>В целях достижения более эффективных результатов в решении городских вопросов в городе работает Совет директоров предприятий и организаций города – коллегиальный совещательный орган при главе городского округа, куда входят руководители предприятий и организаций города. </a:t>
            </a:r>
          </a:p>
          <a:p>
            <a:pPr marL="0" indent="457200">
              <a:lnSpc>
                <a:spcPct val="100000"/>
              </a:lnSpc>
              <a:spcBef>
                <a:spcPts val="600"/>
              </a:spcBef>
              <a:buNone/>
            </a:pPr>
            <a:endParaRPr lang="ru-RU" sz="1250" dirty="0">
              <a:solidFill>
                <a:schemeClr val="accent5">
                  <a:lumMod val="50000"/>
                </a:schemeClr>
              </a:solidFill>
            </a:endParaRPr>
          </a:p>
        </p:txBody>
      </p:sp>
      <p:sp>
        <p:nvSpPr>
          <p:cNvPr id="14" name="Номер слайда 13">
            <a:extLst>
              <a:ext uri="{FF2B5EF4-FFF2-40B4-BE49-F238E27FC236}">
                <a16:creationId xmlns:a16="http://schemas.microsoft.com/office/drawing/2014/main" id="{C01AFC23-D631-4528-B753-64AF47C1C452}"/>
              </a:ext>
            </a:extLst>
          </p:cNvPr>
          <p:cNvSpPr>
            <a:spLocks noGrp="1"/>
          </p:cNvSpPr>
          <p:nvPr>
            <p:ph type="sldNum" sz="quarter" idx="12"/>
          </p:nvPr>
        </p:nvSpPr>
        <p:spPr>
          <a:xfrm>
            <a:off x="9448800" y="6492875"/>
            <a:ext cx="2743200" cy="365125"/>
          </a:xfrm>
        </p:spPr>
        <p:txBody>
          <a:bodyPr/>
          <a:lstStyle/>
          <a:p>
            <a:fld id="{E4EB6E89-BA87-4003-BD23-6BDF40F3EBED}" type="slidenum">
              <a:rPr lang="ru-RU" smtClean="0"/>
              <a:pPr/>
              <a:t>8</a:t>
            </a:fld>
            <a:endParaRPr lang="ru-RU" dirty="0"/>
          </a:p>
        </p:txBody>
      </p:sp>
      <p:pic>
        <p:nvPicPr>
          <p:cNvPr id="5" name="Объект 6">
            <a:extLst>
              <a:ext uri="{FF2B5EF4-FFF2-40B4-BE49-F238E27FC236}">
                <a16:creationId xmlns:a16="http://schemas.microsoft.com/office/drawing/2014/main" id="{1722C189-B12A-41CD-ADD8-5240111645C3}"/>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1861242629"/>
      </p:ext>
    </p:extLst>
  </p:cSld>
  <p:clrMapOvr>
    <a:masterClrMapping/>
  </p:clrMapOvr>
  <p:transition spd="med">
    <p:wipe dir="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56C73AF-0C2D-49B8-A3F0-C9E73E0CE68E}"/>
              </a:ext>
            </a:extLst>
          </p:cNvPr>
          <p:cNvSpPr>
            <a:spLocks noGrp="1"/>
          </p:cNvSpPr>
          <p:nvPr>
            <p:ph type="title"/>
          </p:nvPr>
        </p:nvSpPr>
        <p:spPr>
          <a:xfrm>
            <a:off x="137160" y="0"/>
            <a:ext cx="11917680" cy="1023041"/>
          </a:xfrm>
        </p:spPr>
        <p:txBody>
          <a:bodyPr vert="horz" lIns="91440" tIns="45720" rIns="91440" bIns="45720" rtlCol="0" anchor="ctr">
            <a:noAutofit/>
          </a:bodyPr>
          <a:lstStyle/>
          <a:p>
            <a:pPr algn="ctr"/>
            <a:r>
              <a:rPr lang="ru-RU" sz="2800" dirty="0">
                <a:latin typeface="Century Gothic" panose="020B0502020202020204" pitchFamily="34" charset="0"/>
              </a:rPr>
              <a:t>Социально-экономическое развитие городского округа Долгопрудный</a:t>
            </a:r>
            <a:endParaRPr lang="ru-RU" sz="2800" dirty="0"/>
          </a:p>
        </p:txBody>
      </p:sp>
      <p:sp>
        <p:nvSpPr>
          <p:cNvPr id="3" name="Объект 2">
            <a:extLst>
              <a:ext uri="{FF2B5EF4-FFF2-40B4-BE49-F238E27FC236}">
                <a16:creationId xmlns:a16="http://schemas.microsoft.com/office/drawing/2014/main" id="{C1E81DAF-54F0-426F-A98B-95DE6F76A757}"/>
              </a:ext>
            </a:extLst>
          </p:cNvPr>
          <p:cNvSpPr>
            <a:spLocks noGrp="1"/>
          </p:cNvSpPr>
          <p:nvPr>
            <p:ph idx="1"/>
          </p:nvPr>
        </p:nvSpPr>
        <p:spPr>
          <a:xfrm>
            <a:off x="137160" y="998912"/>
            <a:ext cx="11805716" cy="5664437"/>
          </a:xfrm>
          <a:gradFill>
            <a:gsLst>
              <a:gs pos="63760">
                <a:schemeClr val="accent1">
                  <a:lumMod val="40000"/>
                  <a:lumOff val="60000"/>
                </a:schemeClr>
              </a:gs>
              <a:gs pos="20000">
                <a:schemeClr val="accent6">
                  <a:tint val="9000"/>
                </a:schemeClr>
              </a:gs>
              <a:gs pos="100000">
                <a:schemeClr val="accent4">
                  <a:lumMod val="20000"/>
                  <a:lumOff val="80000"/>
                </a:schemeClr>
              </a:gs>
            </a:gsLst>
          </a:gradFill>
        </p:spPr>
        <p:style>
          <a:lnRef idx="1">
            <a:schemeClr val="accent6"/>
          </a:lnRef>
          <a:fillRef idx="2">
            <a:schemeClr val="accent6"/>
          </a:fillRef>
          <a:effectRef idx="1">
            <a:schemeClr val="accent6"/>
          </a:effectRef>
          <a:fontRef idx="minor">
            <a:schemeClr val="dk1"/>
          </a:fontRef>
        </p:style>
        <p:txBody>
          <a:bodyPr vert="horz" lIns="91440" tIns="45720" rIns="91440" bIns="45720" rtlCol="0">
            <a:noAutofit/>
          </a:bodyPr>
          <a:lstStyle/>
          <a:p>
            <a:pPr marL="0" indent="457200">
              <a:lnSpc>
                <a:spcPct val="100000"/>
              </a:lnSpc>
              <a:spcBef>
                <a:spcPts val="600"/>
              </a:spcBef>
              <a:buNone/>
            </a:pPr>
            <a:r>
              <a:rPr lang="ru-RU" sz="1250" dirty="0">
                <a:solidFill>
                  <a:schemeClr val="accent5">
                    <a:lumMod val="50000"/>
                  </a:schemeClr>
                </a:solidFill>
              </a:rPr>
              <a:t>Данный орган создан для координации взаимодействия органов местного самоуправления и предприятий города в целях обеспечения комплексного социально-экономического и научно-технического развития города. </a:t>
            </a:r>
          </a:p>
          <a:p>
            <a:pPr marL="0" indent="457200">
              <a:lnSpc>
                <a:spcPct val="100000"/>
              </a:lnSpc>
              <a:spcBef>
                <a:spcPts val="600"/>
              </a:spcBef>
              <a:buNone/>
            </a:pPr>
            <a:r>
              <a:rPr lang="ru-RU" sz="1250" dirty="0">
                <a:solidFill>
                  <a:schemeClr val="accent5">
                    <a:lumMod val="50000"/>
                  </a:schemeClr>
                </a:solidFill>
              </a:rPr>
              <a:t>По состоянию на 01.01.2024 года на территории городского округа Долгопрудный зарегистрировано 2553 субъектов малого и среднего предпринимательства (далее МСП), в том числе 14 средних предприятий. Количество предприятий малого и среднего предпринимательства в 2023 году увеличилось на 3,9% в сравнении с 2022 годом. По оценке в 2024 году  планируется  увеличение количества малых предприятий на 2%.  </a:t>
            </a:r>
          </a:p>
          <a:p>
            <a:pPr marL="0" indent="457200">
              <a:lnSpc>
                <a:spcPct val="100000"/>
              </a:lnSpc>
              <a:spcBef>
                <a:spcPts val="600"/>
              </a:spcBef>
              <a:buNone/>
            </a:pPr>
            <a:r>
              <a:rPr lang="ru-RU" sz="1250" b="1" dirty="0">
                <a:solidFill>
                  <a:schemeClr val="accent5">
                    <a:lumMod val="50000"/>
                  </a:schemeClr>
                </a:solidFill>
              </a:rPr>
              <a:t>По итогам 2023 года объем инвестиций в основной капитал за счет всех источников финансирования составил </a:t>
            </a:r>
            <a:r>
              <a:rPr lang="en-US" sz="1250" b="1" dirty="0">
                <a:solidFill>
                  <a:schemeClr val="accent5">
                    <a:lumMod val="50000"/>
                  </a:schemeClr>
                </a:solidFill>
              </a:rPr>
              <a:t>2</a:t>
            </a:r>
            <a:r>
              <a:rPr lang="ru-RU" sz="1250" b="1" dirty="0">
                <a:solidFill>
                  <a:schemeClr val="accent5">
                    <a:lumMod val="50000"/>
                  </a:schemeClr>
                </a:solidFill>
              </a:rPr>
              <a:t>1,0 млрд. рублей.</a:t>
            </a:r>
            <a:r>
              <a:rPr lang="ru-RU" sz="1250" dirty="0">
                <a:solidFill>
                  <a:schemeClr val="accent5">
                    <a:lumMod val="50000"/>
                  </a:schemeClr>
                </a:solidFill>
              </a:rPr>
              <a:t> </a:t>
            </a:r>
            <a:r>
              <a:rPr lang="ru-RU" sz="1250" dirty="0">
                <a:effectLst/>
                <a:ea typeface="Calibri" panose="020F0502020204030204" pitchFamily="34" charset="0"/>
              </a:rPr>
              <a:t>Основной объем средств инвесторов в текущем году направлен на жилищное строительство и строительство социальных объектов, модернизацию и реконструкцию действующих производств, строительство новых объектов в сфере промышленности и развития общественно-делового пространства.</a:t>
            </a:r>
            <a:r>
              <a:rPr lang="ru-RU" sz="1800" dirty="0">
                <a:effectLst/>
                <a:latin typeface="Arial" panose="020B0604020202020204" pitchFamily="34" charset="0"/>
                <a:ea typeface="Calibri" panose="020F0502020204030204" pitchFamily="34" charset="0"/>
              </a:rPr>
              <a:t> </a:t>
            </a:r>
            <a:r>
              <a:rPr lang="ru-RU" sz="1250" dirty="0">
                <a:solidFill>
                  <a:schemeClr val="accent5">
                    <a:lumMod val="50000"/>
                  </a:schemeClr>
                </a:solidFill>
              </a:rPr>
              <a:t>По итогам 1 полугодия 2024 года объем инвестиций по крупным и средним предприятиям и организациям оценивается на уровне 6,6 млрд рублей. </a:t>
            </a:r>
          </a:p>
          <a:p>
            <a:pPr marL="0" indent="457200">
              <a:lnSpc>
                <a:spcPct val="100000"/>
              </a:lnSpc>
              <a:spcBef>
                <a:spcPts val="600"/>
              </a:spcBef>
              <a:buNone/>
            </a:pPr>
            <a:r>
              <a:rPr lang="ru-RU" sz="1250" dirty="0">
                <a:solidFill>
                  <a:schemeClr val="accent5">
                    <a:lumMod val="50000"/>
                  </a:schemeClr>
                </a:solidFill>
              </a:rPr>
              <a:t>Основной объем средств инвесторов в 2024 году направляется на жилищное строительство; строительство зданий (кроме жилых) и сооружений, расходы на улучшение земель, приобретение транспортных средств, компьютерного и телекоммуникационного оборудования, прочих машин и оборудования, инвестиции в объекты интеллектуальной собственности.</a:t>
            </a:r>
          </a:p>
          <a:p>
            <a:pPr marL="0" indent="457200">
              <a:lnSpc>
                <a:spcPct val="100000"/>
              </a:lnSpc>
              <a:spcBef>
                <a:spcPts val="600"/>
              </a:spcBef>
              <a:buNone/>
            </a:pPr>
            <a:r>
              <a:rPr lang="ru-RU" sz="1250" dirty="0">
                <a:solidFill>
                  <a:schemeClr val="accent5">
                    <a:lumMod val="50000"/>
                  </a:schemeClr>
                </a:solidFill>
              </a:rPr>
              <a:t>На плановый период до 2027 года прогнозируется умеренный рост объема инвестиций по полному кругу организаций в связи с ограниченными земельными ресурсами территории городского округа Долгопрудный для размещения крупных промышленных производств и деловых центров, что влияет на общий объем инвестиций, привлеченных в основной капитал</a:t>
            </a:r>
            <a:r>
              <a:rPr lang="ru-RU" sz="1250" b="1" dirty="0">
                <a:solidFill>
                  <a:schemeClr val="accent5">
                    <a:lumMod val="50000"/>
                  </a:schemeClr>
                </a:solidFill>
              </a:rPr>
              <a:t>. К перспективным инвестиционным проектам в рамках программы поддержки </a:t>
            </a:r>
            <a:r>
              <a:rPr lang="ru-RU" sz="1250" b="1" dirty="0" err="1">
                <a:solidFill>
                  <a:schemeClr val="accent5">
                    <a:lumMod val="50000"/>
                  </a:schemeClr>
                </a:solidFill>
              </a:rPr>
              <a:t>импортозамещения</a:t>
            </a:r>
            <a:r>
              <a:rPr lang="ru-RU" sz="1250" b="1" dirty="0">
                <a:solidFill>
                  <a:schemeClr val="accent5">
                    <a:lumMod val="50000"/>
                  </a:schemeClr>
                </a:solidFill>
              </a:rPr>
              <a:t> в Московской области можно отнести:</a:t>
            </a:r>
          </a:p>
          <a:p>
            <a:pPr>
              <a:lnSpc>
                <a:spcPct val="100000"/>
              </a:lnSpc>
              <a:spcBef>
                <a:spcPts val="600"/>
              </a:spcBef>
              <a:buFont typeface="Wingdings" panose="05000000000000000000" pitchFamily="2" charset="2"/>
              <a:buChar char="v"/>
            </a:pPr>
            <a:r>
              <a:rPr lang="ru-RU" sz="1250" dirty="0">
                <a:solidFill>
                  <a:schemeClr val="accent5">
                    <a:lumMod val="50000"/>
                  </a:schemeClr>
                </a:solidFill>
              </a:rPr>
              <a:t>организацию высокотехнологичного производства фармацевтических субстанций для производства высокоактивных препаратов ООО «</a:t>
            </a:r>
            <a:r>
              <a:rPr lang="ru-RU" sz="1250" dirty="0" err="1">
                <a:solidFill>
                  <a:schemeClr val="accent5">
                    <a:lumMod val="50000"/>
                  </a:schemeClr>
                </a:solidFill>
              </a:rPr>
              <a:t>ГлобалХимФарм</a:t>
            </a:r>
            <a:r>
              <a:rPr lang="ru-RU" sz="1250" dirty="0">
                <a:solidFill>
                  <a:schemeClr val="accent5">
                    <a:lumMod val="50000"/>
                  </a:schemeClr>
                </a:solidFill>
              </a:rPr>
              <a:t>». Объем инвестиций – 751 млн. рублей. Срок реализации – 2022-2025 годы. Созданные рабочие места -120; </a:t>
            </a:r>
          </a:p>
          <a:p>
            <a:pPr>
              <a:lnSpc>
                <a:spcPct val="100000"/>
              </a:lnSpc>
              <a:spcBef>
                <a:spcPts val="600"/>
              </a:spcBef>
              <a:buFont typeface="Wingdings" panose="05000000000000000000" pitchFamily="2" charset="2"/>
              <a:buChar char="v"/>
            </a:pPr>
            <a:r>
              <a:rPr lang="ru-RU" sz="1250" dirty="0">
                <a:solidFill>
                  <a:schemeClr val="accent5">
                    <a:lumMod val="50000"/>
                  </a:schemeClr>
                </a:solidFill>
              </a:rPr>
              <a:t>расширение действующего производства компании по переработке листового стекла и изготовлении высокотехнологичных изделий ООО «</a:t>
            </a:r>
            <a:r>
              <a:rPr lang="ru-RU" sz="1250" dirty="0" err="1">
                <a:solidFill>
                  <a:schemeClr val="accent5">
                    <a:lumMod val="50000"/>
                  </a:schemeClr>
                </a:solidFill>
              </a:rPr>
              <a:t>Мосавтостекло</a:t>
            </a:r>
            <a:r>
              <a:rPr lang="ru-RU" sz="1250" dirty="0">
                <a:solidFill>
                  <a:schemeClr val="accent5">
                    <a:lumMod val="50000"/>
                  </a:schemeClr>
                </a:solidFill>
              </a:rPr>
              <a:t>». В рамках проекта запланировано строительство производственно-складского комплекса. Объем инвестиций - 500,0 млн. рублей. Срок реализации 2022- 2026 годы. Рабочие места – 40;</a:t>
            </a:r>
          </a:p>
          <a:p>
            <a:pPr>
              <a:lnSpc>
                <a:spcPct val="100000"/>
              </a:lnSpc>
              <a:spcBef>
                <a:spcPts val="600"/>
              </a:spcBef>
              <a:buFont typeface="Wingdings" panose="05000000000000000000" pitchFamily="2" charset="2"/>
              <a:buChar char="v"/>
            </a:pPr>
            <a:r>
              <a:rPr lang="ru-RU" sz="1250" dirty="0">
                <a:solidFill>
                  <a:schemeClr val="accent5">
                    <a:lumMod val="50000"/>
                  </a:schemeClr>
                </a:solidFill>
              </a:rPr>
              <a:t>строительство производственно-складского комплекса по выпуску средств гигиены полости рта, дезинфицирующих средств и сопутствующих товаров. Инициатор проекта: ООО «</a:t>
            </a:r>
            <a:r>
              <a:rPr lang="ru-RU" sz="1250" dirty="0" err="1">
                <a:solidFill>
                  <a:schemeClr val="accent5">
                    <a:lumMod val="50000"/>
                  </a:schemeClr>
                </a:solidFill>
              </a:rPr>
              <a:t>ДенталГрупп</a:t>
            </a:r>
            <a:r>
              <a:rPr lang="ru-RU" sz="1250" dirty="0">
                <a:solidFill>
                  <a:schemeClr val="accent5">
                    <a:lumMod val="50000"/>
                  </a:schemeClr>
                </a:solidFill>
              </a:rPr>
              <a:t>». Общий инвестиций – 211,5 млн. рублей. Количество создаваемых рабочих мест 128; </a:t>
            </a:r>
          </a:p>
          <a:p>
            <a:pPr>
              <a:lnSpc>
                <a:spcPct val="100000"/>
              </a:lnSpc>
              <a:spcBef>
                <a:spcPts val="600"/>
              </a:spcBef>
              <a:buFont typeface="Wingdings" panose="05000000000000000000" pitchFamily="2" charset="2"/>
              <a:buChar char="v"/>
            </a:pPr>
            <a:endParaRPr lang="ru-RU" sz="1250" dirty="0">
              <a:solidFill>
                <a:schemeClr val="accent5">
                  <a:lumMod val="50000"/>
                </a:schemeClr>
              </a:solidFill>
            </a:endParaRPr>
          </a:p>
          <a:p>
            <a:pPr marL="0" indent="457200">
              <a:lnSpc>
                <a:spcPct val="100000"/>
              </a:lnSpc>
              <a:spcBef>
                <a:spcPts val="600"/>
              </a:spcBef>
              <a:buNone/>
            </a:pPr>
            <a:endParaRPr lang="ru-RU" sz="1250" dirty="0">
              <a:solidFill>
                <a:schemeClr val="accent5">
                  <a:lumMod val="50000"/>
                </a:schemeClr>
              </a:solidFill>
            </a:endParaRPr>
          </a:p>
        </p:txBody>
      </p:sp>
      <p:sp>
        <p:nvSpPr>
          <p:cNvPr id="14" name="Номер слайда 13">
            <a:extLst>
              <a:ext uri="{FF2B5EF4-FFF2-40B4-BE49-F238E27FC236}">
                <a16:creationId xmlns:a16="http://schemas.microsoft.com/office/drawing/2014/main" id="{C01AFC23-D631-4528-B753-64AF47C1C452}"/>
              </a:ext>
            </a:extLst>
          </p:cNvPr>
          <p:cNvSpPr>
            <a:spLocks noGrp="1"/>
          </p:cNvSpPr>
          <p:nvPr>
            <p:ph type="sldNum" sz="quarter" idx="12"/>
          </p:nvPr>
        </p:nvSpPr>
        <p:spPr>
          <a:xfrm>
            <a:off x="9448800" y="6492875"/>
            <a:ext cx="2743200" cy="365125"/>
          </a:xfrm>
        </p:spPr>
        <p:txBody>
          <a:bodyPr/>
          <a:lstStyle/>
          <a:p>
            <a:fld id="{E4EB6E89-BA87-4003-BD23-6BDF40F3EBED}" type="slidenum">
              <a:rPr lang="ru-RU" smtClean="0"/>
              <a:pPr/>
              <a:t>9</a:t>
            </a:fld>
            <a:endParaRPr lang="ru-RU" dirty="0"/>
          </a:p>
        </p:txBody>
      </p:sp>
      <p:pic>
        <p:nvPicPr>
          <p:cNvPr id="5" name="Объект 6">
            <a:extLst>
              <a:ext uri="{FF2B5EF4-FFF2-40B4-BE49-F238E27FC236}">
                <a16:creationId xmlns:a16="http://schemas.microsoft.com/office/drawing/2014/main" id="{1722C189-B12A-41CD-ADD8-5240111645C3}"/>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3781808050"/>
      </p:ext>
    </p:extLst>
  </p:cSld>
  <p:clrMapOvr>
    <a:masterClrMapping/>
  </p:clrMapOvr>
  <p:transition spd="med">
    <p:wipe dir="d"/>
  </p:transition>
</p:sld>
</file>

<file path=ppt/theme/theme1.xml><?xml version="1.0" encoding="utf-8"?>
<a:theme xmlns:a="http://schemas.openxmlformats.org/drawingml/2006/main" name="6_HDOfficeLightV0">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пекс">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HDOfficeLightV0">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Савон</Template>
  <TotalTime>8235</TotalTime>
  <Words>21525</Words>
  <Application>Microsoft Office PowerPoint</Application>
  <PresentationFormat>Широкоэкранный</PresentationFormat>
  <Paragraphs>5196</Paragraphs>
  <Slides>74</Slides>
  <Notes>25</Notes>
  <HiddenSlides>0</HiddenSlides>
  <MMClips>0</MMClips>
  <ScaleCrop>false</ScaleCrop>
  <HeadingPairs>
    <vt:vector size="6" baseType="variant">
      <vt:variant>
        <vt:lpstr>Использованные шрифты</vt:lpstr>
      </vt:variant>
      <vt:variant>
        <vt:i4>11</vt:i4>
      </vt:variant>
      <vt:variant>
        <vt:lpstr>Тема</vt:lpstr>
      </vt:variant>
      <vt:variant>
        <vt:i4>2</vt:i4>
      </vt:variant>
      <vt:variant>
        <vt:lpstr>Заголовки слайдов</vt:lpstr>
      </vt:variant>
      <vt:variant>
        <vt:i4>74</vt:i4>
      </vt:variant>
    </vt:vector>
  </HeadingPairs>
  <TitlesOfParts>
    <vt:vector size="87" baseType="lpstr">
      <vt:lpstr>SimSun</vt:lpstr>
      <vt:lpstr>Aharoni</vt:lpstr>
      <vt:lpstr>Arial</vt:lpstr>
      <vt:lpstr>Arial Unicode MS</vt:lpstr>
      <vt:lpstr>Calibri</vt:lpstr>
      <vt:lpstr>Calibri Light</vt:lpstr>
      <vt:lpstr>Century Gothic</vt:lpstr>
      <vt:lpstr>Mangal</vt:lpstr>
      <vt:lpstr>Times New Roman</vt:lpstr>
      <vt:lpstr>Wingdings</vt:lpstr>
      <vt:lpstr>Wingdings 2</vt:lpstr>
      <vt:lpstr>6_HDOfficeLightV0</vt:lpstr>
      <vt:lpstr>HDOfficeLightV0</vt:lpstr>
      <vt:lpstr>БЮДЖЕТ ДЛЯ ГРАЖДАН</vt:lpstr>
      <vt:lpstr>СОДЕРЖАНИЕ</vt:lpstr>
      <vt:lpstr>Основные понятия, используемые в бюджетном процессе</vt:lpstr>
      <vt:lpstr>                 Описание административно-территориального образования города       Долгопрудный </vt:lpstr>
      <vt:lpstr>Основные показатели социально-экономического развития </vt:lpstr>
      <vt:lpstr>Основные показатели социально-экономического развития </vt:lpstr>
      <vt:lpstr>Основные показатели социально-экономического развития </vt:lpstr>
      <vt:lpstr>Социально-экономическое развитие городского округа Долгопрудный</vt:lpstr>
      <vt:lpstr>Социально-экономическое развитие городского округа Долгопрудный</vt:lpstr>
      <vt:lpstr>Социально-экономическое развитие городского округа Долгопрудный</vt:lpstr>
      <vt:lpstr>Социально-экономическое развитие городского округа Долгопрудный</vt:lpstr>
      <vt:lpstr>Основные задачи и приоритеты  бюджетной политики  на 2025 год и на плановый период 2026 и 2027 годов:</vt:lpstr>
      <vt:lpstr>Основные направления бюджетной и налоговой политики на 2025 год  и на плановый период 2026 и 2027 годов </vt:lpstr>
      <vt:lpstr>Презентация PowerPoint</vt:lpstr>
      <vt:lpstr>Динамика доходной части бюджета городского округа 2021-2026 гг. </vt:lpstr>
      <vt:lpstr>Структура налоговых и неналоговых доходов, а также межбюджетных трансфертов, поступающих в бюджет</vt:lpstr>
      <vt:lpstr>Структура налоговых и неналоговых доходов, а также межбюджетных трансфертов, поступающих в бюджет</vt:lpstr>
      <vt:lpstr>Структура налоговых и неналоговых доходов, а также межбюджетных трансфертов, поступающих в бюджет</vt:lpstr>
      <vt:lpstr>Структура налоговых и неналоговых доходов, а также межбюджетных трансфертов, поступающих в бюджет</vt:lpstr>
      <vt:lpstr>Структура налоговых и неналоговых доходов, а также межбюджетных трансфертов, поступающих в бюджет</vt:lpstr>
      <vt:lpstr>Структура налоговых и неналоговых доходов, а также межбюджетных трансфертов, поступающих в бюджет</vt:lpstr>
      <vt:lpstr>Структура налоговых и неналоговых доходов, а также межбюджетных трансфертов, поступающих в бюджет</vt:lpstr>
      <vt:lpstr>Структура налоговых и неналоговых доходов, а также межбюджетных трансфертов, поступающих в бюджет</vt:lpstr>
      <vt:lpstr>Структура налоговых и неналоговых доходов, а также межбюджетных трансфертов, поступающих в бюджет</vt:lpstr>
      <vt:lpstr>Структура налоговых и неналоговых доходов, а также межбюджетных трансфертов, поступающих в бюджет</vt:lpstr>
      <vt:lpstr>Структура налоговых и неналоговых доходов, а также межбюджетных трансфертов, поступающих в бюджет</vt:lpstr>
      <vt:lpstr>Структура налоговых и неналоговых доходов, а также межбюджетных трансфертов, поступающих в бюджет</vt:lpstr>
      <vt:lpstr>Структура налоговых и неналоговых доходов, а также межбюджетных трансфертов, поступающих в бюджет</vt:lpstr>
      <vt:lpstr>Структура налоговых и неналоговых доходов, а также межбюджетных трансфертов, поступающих в бюджет</vt:lpstr>
      <vt:lpstr>Доходная часть бюджета городского округа Долгопрудный</vt:lpstr>
      <vt:lpstr>Структура налоговых и неналоговых доходов бюджета городского округа Долгопрудный в 2025 году</vt:lpstr>
      <vt:lpstr>Презентация PowerPoint</vt:lpstr>
      <vt:lpstr>Информация о ставках налогов</vt:lpstr>
      <vt:lpstr>Реестр налоговых льгот по земельному налогу, установленных решением Совета депутатов г.Долгопрудного от 22.06.2012  № 95-нр «О земельном налоге на территории городского округа Долгопрудный»</vt:lpstr>
      <vt:lpstr>Реестр налоговых льгот по земельному налогу, установленных решением Совета депутатов г.Долгопрудного от 22.06.2012  № 95-нр «О земельном налоге на территории городского округа Долгопрудный»</vt:lpstr>
      <vt:lpstr>Реестр налоговых льгот по земельному налогу, установленных решением Совета депутатов г.Долгопрудного от 22.06.2012  № 95-нр «О земельном налоге на территории городского округа Долгопрудный»</vt:lpstr>
      <vt:lpstr>Реестр налоговых льгот по земельному налогу, установленных решением Совета депутатов г.Долгопрудного от 22.06.2012  № 95-нр «О земельном налоге на территории городского округа Долгопрудный»</vt:lpstr>
      <vt:lpstr> Реестр налоговых льгот по налогу на имущество физических лиц, установленных решением Совета депутатов г.Долгопрудного от 19.11.2014  № 24-нр «О налоге на имущество физических лиц на территории городского округа Долгопрудный Московской области»</vt:lpstr>
      <vt:lpstr>Расходы бюджета городского округа Долгопрудный на 2023-2027 гг.  по разделам бюджетной классификации </vt:lpstr>
      <vt:lpstr>Расходы бюджета городского округа Долгопрудный на 2023- 2027 гг., сформированные по муниципальным программам и непрограммным направлениям деятельности: </vt:lpstr>
      <vt:lpstr>Расходы бюджета городского округа Долгопрудный на 2023- 2027 гг., сформированные по муниципальным программам и непрограммным направлениям деятельности: </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Информация о расходах бюджета с учетом интересов целевых групп пользователей </vt:lpstr>
      <vt:lpstr>Информация о расходах бюджета с учетом интересов целевых групп пользователей </vt:lpstr>
      <vt:lpstr> Информация о расходах бюджета с учетом интересов целевых групп пользователей </vt:lpstr>
      <vt:lpstr> Информация о расходах бюджета с учетом интересов целевых групп пользователей </vt:lpstr>
      <vt:lpstr>Информация об общественно значимых проектах, реализуемых на территории городского округа Долгопрудный</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БЮДЖЕТ ДЛЯ ГРАЖДАН</dc:title>
  <dc:creator>KEW3</dc:creator>
  <cp:lastModifiedBy>DOHOD</cp:lastModifiedBy>
  <cp:revision>489</cp:revision>
  <cp:lastPrinted>2024-11-15T09:20:33Z</cp:lastPrinted>
  <dcterms:created xsi:type="dcterms:W3CDTF">2020-01-09T08:17:52Z</dcterms:created>
  <dcterms:modified xsi:type="dcterms:W3CDTF">2024-11-15T09:33:46Z</dcterms:modified>
</cp:coreProperties>
</file>