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9" r:id="rId3"/>
    <p:sldId id="2665" r:id="rId4"/>
    <p:sldId id="2666" r:id="rId5"/>
    <p:sldId id="2667" r:id="rId6"/>
  </p:sldIdLst>
  <p:sldSz cx="12192000" cy="6858000"/>
  <p:notesSz cx="6797675" cy="99298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Segoe UI Semilight" panose="020B0402040204020203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EDF3"/>
    <a:srgbClr val="3081B6"/>
    <a:srgbClr val="F3F4F7"/>
    <a:srgbClr val="EA557F"/>
    <a:srgbClr val="5DA87C"/>
    <a:srgbClr val="004680"/>
    <a:srgbClr val="1D4D6D"/>
    <a:srgbClr val="FFFFFF"/>
    <a:srgbClr val="1D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0" autoAdjust="0"/>
    <p:restoredTop sz="96404" autoAdjust="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4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3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mosreg.ru/services/225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http://www.mofmicro.ru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mailto:fond@mofmicro.ru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B6049-CF06-4B9D-A52E-011AB05AB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43" y="1136342"/>
            <a:ext cx="11753114" cy="12629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Московский областной фонд микрофинансирования субъектов малого и среднего предпринимательства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2B8994C-096B-45AE-AE99-636C5C8E1CE5}"/>
              </a:ext>
            </a:extLst>
          </p:cNvPr>
          <p:cNvCxnSpPr>
            <a:cxnSpLocks/>
          </p:cNvCxnSpPr>
          <p:nvPr/>
        </p:nvCxnSpPr>
        <p:spPr>
          <a:xfrm flipH="1">
            <a:off x="219443" y="1061974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18D3007-C8D0-4819-BD4F-BD328BA01E35}"/>
              </a:ext>
            </a:extLst>
          </p:cNvPr>
          <p:cNvCxnSpPr>
            <a:cxnSpLocks/>
          </p:cNvCxnSpPr>
          <p:nvPr/>
        </p:nvCxnSpPr>
        <p:spPr>
          <a:xfrm flipH="1">
            <a:off x="219443" y="2466125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FC320-5494-40DB-BD3F-5E2BA094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21" y="2876534"/>
            <a:ext cx="3560079" cy="43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6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5" y="135633"/>
            <a:ext cx="11784029" cy="8237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Условия</a:t>
            </a:r>
            <a:endParaRPr lang="ru-RU" sz="3200" b="1" dirty="0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cs typeface="Segoe UI"/>
              </a:rPr>
              <a:t>1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A70935-8683-4382-A378-A278D084C626}"/>
              </a:ext>
            </a:extLst>
          </p:cNvPr>
          <p:cNvCxnSpPr>
            <a:cxnSpLocks/>
          </p:cNvCxnSpPr>
          <p:nvPr/>
        </p:nvCxnSpPr>
        <p:spPr>
          <a:xfrm flipH="1">
            <a:off x="218115" y="1057013"/>
            <a:ext cx="11784029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A85B381-38F5-4FA7-9AC5-478048F638AA}"/>
              </a:ext>
            </a:extLst>
          </p:cNvPr>
          <p:cNvSpPr/>
          <p:nvPr/>
        </p:nvSpPr>
        <p:spPr>
          <a:xfrm>
            <a:off x="218113" y="1235108"/>
            <a:ext cx="11784029" cy="560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Фонд выдает льготные займы на поддержку малого и среднего бизнеса с 2010 года;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2F6A69-EC7D-4192-BC2E-A7E32A05B237}"/>
              </a:ext>
            </a:extLst>
          </p:cNvPr>
          <p:cNvSpPr/>
          <p:nvPr/>
        </p:nvSpPr>
        <p:spPr>
          <a:xfrm>
            <a:off x="218114" y="1925904"/>
            <a:ext cx="11784028" cy="560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Займы выдаются на развитие действующего бизнеса и начинающим предприятиям;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C1BFD96-F401-4682-895E-B10078674AE5}"/>
              </a:ext>
            </a:extLst>
          </p:cNvPr>
          <p:cNvSpPr/>
          <p:nvPr/>
        </p:nvSpPr>
        <p:spPr>
          <a:xfrm>
            <a:off x="218112" y="3307496"/>
            <a:ext cx="11784027" cy="560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Сумма до 5 млн. Срок до 3 лет;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E29BB15-52F6-4A5F-999C-7D22F4CBD9EC}"/>
              </a:ext>
            </a:extLst>
          </p:cNvPr>
          <p:cNvSpPr/>
          <p:nvPr/>
        </p:nvSpPr>
        <p:spPr>
          <a:xfrm>
            <a:off x="218113" y="3998292"/>
            <a:ext cx="11784026" cy="560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Низкие процентные ставки: от 2% до 15% в зависимости от программы и условий;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CB131F9-2B2A-4D9F-97C3-E68537D36E1E}"/>
              </a:ext>
            </a:extLst>
          </p:cNvPr>
          <p:cNvSpPr/>
          <p:nvPr/>
        </p:nvSpPr>
        <p:spPr>
          <a:xfrm>
            <a:off x="218112" y="5379884"/>
            <a:ext cx="11784026" cy="5541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Возможность получения займа без кредитной истории.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3057645-228F-47FF-A2D4-F689CC0172C8}"/>
              </a:ext>
            </a:extLst>
          </p:cNvPr>
          <p:cNvSpPr/>
          <p:nvPr/>
        </p:nvSpPr>
        <p:spPr>
          <a:xfrm>
            <a:off x="218113" y="4689088"/>
            <a:ext cx="11784026" cy="560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Нет комиссий. Широкий спектр обеспечения (залога);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23F5348-4B42-463D-BEC6-232F381ECAFA}"/>
              </a:ext>
            </a:extLst>
          </p:cNvPr>
          <p:cNvSpPr/>
          <p:nvPr/>
        </p:nvSpPr>
        <p:spPr>
          <a:xfrm>
            <a:off x="218113" y="2616700"/>
            <a:ext cx="11784028" cy="560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Онлайн подача заявок на ресурсах: </a:t>
            </a:r>
            <a:r>
              <a:rPr lang="en-US" sz="2000" dirty="0">
                <a:hlinkClick r:id="rId3"/>
              </a:rPr>
              <a:t>https://uslugi.mosreg.ru/services/22546</a:t>
            </a:r>
            <a:r>
              <a:rPr lang="ru-RU" sz="2000" dirty="0"/>
              <a:t> </a:t>
            </a:r>
            <a:endParaRPr lang="en-US" sz="2000" dirty="0"/>
          </a:p>
          <a:p>
            <a:r>
              <a:rPr lang="ru-RU" sz="200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или на цифровой платформе МСП.РФ;</a:t>
            </a:r>
          </a:p>
        </p:txBody>
      </p:sp>
    </p:spTree>
    <p:extLst>
      <p:ext uri="{BB962C8B-B14F-4D97-AF65-F5344CB8AC3E}">
        <p14:creationId xmlns:p14="http://schemas.microsoft.com/office/powerpoint/2010/main" val="124544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5" y="135633"/>
            <a:ext cx="11784029" cy="8237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Программы Фонда</a:t>
            </a:r>
            <a:endParaRPr lang="ru-RU" sz="3200" b="1" dirty="0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cs typeface="Segoe UI"/>
              </a:rPr>
              <a:t>1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A70935-8683-4382-A378-A278D084C626}"/>
              </a:ext>
            </a:extLst>
          </p:cNvPr>
          <p:cNvCxnSpPr>
            <a:cxnSpLocks/>
          </p:cNvCxnSpPr>
          <p:nvPr/>
        </p:nvCxnSpPr>
        <p:spPr>
          <a:xfrm flipH="1">
            <a:off x="218115" y="1057013"/>
            <a:ext cx="11784029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A85B381-38F5-4FA7-9AC5-478048F638AA}"/>
              </a:ext>
            </a:extLst>
          </p:cNvPr>
          <p:cNvSpPr/>
          <p:nvPr/>
        </p:nvSpPr>
        <p:spPr>
          <a:xfrm>
            <a:off x="218114" y="1172588"/>
            <a:ext cx="11784029" cy="12853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Программы с низкими ставками (от 2%):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Социальный бизнес – для субъектов МСП, которые находятся в реестре социальных предприятий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Отдаленные территории -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Волоколамский, Зарайск, Лотошино, Луховицы,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Лосино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-Петровский, Орехово-Зуевский, Серебряные Пруды, Талдом, Шатура, Шаховская для фактически осуществляющих деятельность ≥ 6 месяцев по видам деятельности, предусмотренным программами «Производство», «Сельское хозяйство», «Экспорт», «Франшиза».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+mj-lt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Поддержка участников СВО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C1BFD96-F401-4682-895E-B10078674AE5}"/>
              </a:ext>
            </a:extLst>
          </p:cNvPr>
          <p:cNvSpPr/>
          <p:nvPr/>
        </p:nvSpPr>
        <p:spPr>
          <a:xfrm>
            <a:off x="218114" y="2573548"/>
            <a:ext cx="11784029" cy="33994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Стандартные программы (ставка от 11%):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Начни свое дело – для вновь зарегистрированных субъектов МСП (до 24 месяцев).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Самозанятый – для применяющих налог на профессиональный доход. Сумма до 1 млн.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Производство – для производственной деятельности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Сельское хозяйство – для сельхоз предприятий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Экспорт – для экспортной деятельности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Приоритеты 2025 – туризм, гостиничный бизнес, информация и связь, научно-техническая деятельность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Фудтрак</a:t>
            </a: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 – для приобретающих в собственность </a:t>
            </a:r>
            <a:r>
              <a:rPr lang="ru-RU" dirty="0" err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фудтрак</a:t>
            </a:r>
            <a:endParaRPr lang="ru-RU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Франшизы – деятельность по франшизе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Инвестор – вложения в действующий бизнес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Маркетплейс – МСП, работающие под товарным знаком или реализующие продукцию собственного производства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714EFD3-1FA6-40FA-BA57-D9C190449781}"/>
              </a:ext>
            </a:extLst>
          </p:cNvPr>
          <p:cNvSpPr/>
          <p:nvPr/>
        </p:nvSpPr>
        <p:spPr>
          <a:xfrm>
            <a:off x="218114" y="6088535"/>
            <a:ext cx="11784029" cy="6943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Для остальных категорий (от 13%):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Общая программа </a:t>
            </a: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3B76BAFA-3C5E-4A30-A6C3-D755852CEF2D}"/>
              </a:ext>
            </a:extLst>
          </p:cNvPr>
          <p:cNvSpPr txBox="1">
            <a:spLocks/>
          </p:cNvSpPr>
          <p:nvPr/>
        </p:nvSpPr>
        <p:spPr>
          <a:xfrm>
            <a:off x="9286614" y="6325299"/>
            <a:ext cx="2715529" cy="549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cs typeface="Segoe U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483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5" y="135633"/>
            <a:ext cx="11784029" cy="8237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Программы лояльности / бонусные программы</a:t>
            </a:r>
            <a:endParaRPr lang="ru-RU" sz="3200" b="1" dirty="0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cs typeface="Segoe UI"/>
              </a:rPr>
              <a:t>3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A70935-8683-4382-A378-A278D084C626}"/>
              </a:ext>
            </a:extLst>
          </p:cNvPr>
          <p:cNvCxnSpPr>
            <a:cxnSpLocks/>
          </p:cNvCxnSpPr>
          <p:nvPr/>
        </p:nvCxnSpPr>
        <p:spPr>
          <a:xfrm flipH="1">
            <a:off x="218115" y="1057013"/>
            <a:ext cx="11784029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A85B381-38F5-4FA7-9AC5-478048F638AA}"/>
              </a:ext>
            </a:extLst>
          </p:cNvPr>
          <p:cNvSpPr/>
          <p:nvPr/>
        </p:nvSpPr>
        <p:spPr>
          <a:xfrm>
            <a:off x="218114" y="1320387"/>
            <a:ext cx="11784029" cy="26979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Quattrocento Sans"/>
                <a:cs typeface="Quattrocento Sans"/>
              </a:rPr>
              <a:t>1. Пониженная процентная ставка (ставка снижается на 2% по залоговым займам и займам с поручительством через 12 мес. пользования) при условиях: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Отсутствие грубых нарушений графика погашения займа (более 3-х раз на срок более 5-ти раб. дней в течение 12 месяцев).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Отсутствие обращений за изменением графика погашения займа в течение 12 месяцев.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Увеличение показателей деятельности Заемщика (одного или нескольких):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среднесписочной численности работников 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размера налоговых отчислений.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2F6A69-EC7D-4192-BC2E-A7E32A05B237}"/>
              </a:ext>
            </a:extLst>
          </p:cNvPr>
          <p:cNvSpPr/>
          <p:nvPr/>
        </p:nvSpPr>
        <p:spPr>
          <a:xfrm>
            <a:off x="276837" y="4219661"/>
            <a:ext cx="11725306" cy="23573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2. Льготы для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Quattrocento Sans"/>
                <a:cs typeface="Quattrocento Sans"/>
              </a:rPr>
              <a:t>подмосковных производителей «100 % Подмосковье» - снижение на 0,5%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(за исключением программ «Социальное предпринимательство» и «Отдаленные территории»)</a:t>
            </a:r>
          </a:p>
        </p:txBody>
      </p:sp>
    </p:spTree>
    <p:extLst>
      <p:ext uri="{BB962C8B-B14F-4D97-AF65-F5344CB8AC3E}">
        <p14:creationId xmlns:p14="http://schemas.microsoft.com/office/powerpoint/2010/main" val="49853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5" y="135633"/>
            <a:ext cx="11784029" cy="8237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Контакты Фонда</a:t>
            </a:r>
            <a:endParaRPr lang="ru-RU" sz="3200" b="1" dirty="0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cs typeface="Segoe UI"/>
              </a:rPr>
              <a:t>4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A70935-8683-4382-A378-A278D084C626}"/>
              </a:ext>
            </a:extLst>
          </p:cNvPr>
          <p:cNvCxnSpPr>
            <a:cxnSpLocks/>
          </p:cNvCxnSpPr>
          <p:nvPr/>
        </p:nvCxnSpPr>
        <p:spPr>
          <a:xfrm flipH="1">
            <a:off x="218115" y="1057013"/>
            <a:ext cx="11784029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A85B381-38F5-4FA7-9AC5-478048F638AA}"/>
              </a:ext>
            </a:extLst>
          </p:cNvPr>
          <p:cNvSpPr/>
          <p:nvPr/>
        </p:nvSpPr>
        <p:spPr>
          <a:xfrm>
            <a:off x="218115" y="1289377"/>
            <a:ext cx="11784029" cy="26979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Телефоны: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(495) 730-50-76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(495) 118-25-76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www.mofmicro.ru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2F6A69-EC7D-4192-BC2E-A7E32A05B237}"/>
              </a:ext>
            </a:extLst>
          </p:cNvPr>
          <p:cNvSpPr/>
          <p:nvPr/>
        </p:nvSpPr>
        <p:spPr>
          <a:xfrm>
            <a:off x="276837" y="4219661"/>
            <a:ext cx="11725306" cy="23573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Почта: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  <a:hlinkClick r:id="rId4"/>
              </a:rPr>
              <a:t>fond@mofmicro.ru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г. Красногорск, бульвар Строителей, д.4, корп.1, секция Г, 12 этаж, офис 10</a:t>
            </a:r>
          </a:p>
        </p:txBody>
      </p:sp>
      <p:pic>
        <p:nvPicPr>
          <p:cNvPr id="12" name="Рисунок 11" descr="Динамик телефона  со сплошной заливкой">
            <a:extLst>
              <a:ext uri="{FF2B5EF4-FFF2-40B4-BE49-F238E27FC236}">
                <a16:creationId xmlns:a16="http://schemas.microsoft.com/office/drawing/2014/main" id="{A07C03D7-FB23-4C35-B6A1-8B90951BD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3663" y="1392572"/>
            <a:ext cx="472798" cy="461395"/>
          </a:xfrm>
          <a:prstGeom prst="rect">
            <a:avLst/>
          </a:prstGeom>
        </p:spPr>
      </p:pic>
      <p:pic>
        <p:nvPicPr>
          <p:cNvPr id="16" name="Рисунок 15" descr="Курсор со сплошной заливкой">
            <a:extLst>
              <a:ext uri="{FF2B5EF4-FFF2-40B4-BE49-F238E27FC236}">
                <a16:creationId xmlns:a16="http://schemas.microsoft.com/office/drawing/2014/main" id="{FA0C32DF-0385-4A41-9A89-7F9D8E85A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0033" y="3298698"/>
            <a:ext cx="469782" cy="451608"/>
          </a:xfrm>
          <a:prstGeom prst="rect">
            <a:avLst/>
          </a:prstGeom>
        </p:spPr>
      </p:pic>
      <p:pic>
        <p:nvPicPr>
          <p:cNvPr id="18" name="Рисунок 17" descr="Электронная почта со сплошной заливкой">
            <a:extLst>
              <a:ext uri="{FF2B5EF4-FFF2-40B4-BE49-F238E27FC236}">
                <a16:creationId xmlns:a16="http://schemas.microsoft.com/office/drawing/2014/main" id="{C9DA72AE-EF21-414A-BF61-AEF666B924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9058" y="4681057"/>
            <a:ext cx="427836" cy="4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52534</TotalTime>
  <Words>452</Words>
  <Application>Microsoft Office PowerPoint</Application>
  <PresentationFormat>Широкоэкранный</PresentationFormat>
  <Paragraphs>56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Wingdings</vt:lpstr>
      <vt:lpstr>Arial</vt:lpstr>
      <vt:lpstr>Segoe UI Semilight</vt:lpstr>
      <vt:lpstr>Segoe UI</vt:lpstr>
      <vt:lpstr>Тема Office</vt:lpstr>
      <vt:lpstr>Московский областной фонд микрофинансирования субъектов малого и среднего предпринимательства</vt:lpstr>
      <vt:lpstr>Условия</vt:lpstr>
      <vt:lpstr>Программы Фонда</vt:lpstr>
      <vt:lpstr>Программы лояльности / бонусные программы</vt:lpstr>
      <vt:lpstr>Контакты Фонда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Лукасёва</cp:lastModifiedBy>
  <cp:revision>504</cp:revision>
  <cp:lastPrinted>2024-01-26T09:16:41Z</cp:lastPrinted>
  <dcterms:created xsi:type="dcterms:W3CDTF">2021-12-21T06:30:22Z</dcterms:created>
  <dcterms:modified xsi:type="dcterms:W3CDTF">2025-04-28T10:06:40Z</dcterms:modified>
</cp:coreProperties>
</file>