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691" r:id="rId2"/>
    <p:sldId id="1693" r:id="rId3"/>
    <p:sldId id="1694" r:id="rId4"/>
    <p:sldId id="1695" r:id="rId5"/>
    <p:sldId id="1714" r:id="rId6"/>
    <p:sldId id="1698" r:id="rId7"/>
    <p:sldId id="1712" r:id="rId8"/>
    <p:sldId id="1713" r:id="rId9"/>
    <p:sldId id="1707" r:id="rId10"/>
    <p:sldId id="1709" r:id="rId11"/>
    <p:sldId id="1710" r:id="rId12"/>
  </p:sldIdLst>
  <p:sldSz cx="35636200" cy="20510500"/>
  <p:notesSz cx="6797675" cy="9926638"/>
  <p:defaultTextStyle>
    <a:defPPr>
      <a:defRPr lang="ru-RU"/>
    </a:defPPr>
    <a:lvl1pPr algn="l" defTabSz="609600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pitchFamily="34" charset="0"/>
        <a:ea typeface="+mn-ea"/>
        <a:cs typeface="Helvetica" pitchFamily="34" charset="0"/>
        <a:sym typeface="Helvetica" pitchFamily="34" charset="0"/>
      </a:defRPr>
    </a:lvl1pPr>
    <a:lvl2pPr marL="455613" indent="1588" algn="l" defTabSz="609600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pitchFamily="34" charset="0"/>
        <a:ea typeface="+mn-ea"/>
        <a:cs typeface="Helvetica" pitchFamily="34" charset="0"/>
        <a:sym typeface="Helvetica" pitchFamily="34" charset="0"/>
      </a:defRPr>
    </a:lvl2pPr>
    <a:lvl3pPr marL="912813" indent="1588" algn="l" defTabSz="609600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pitchFamily="34" charset="0"/>
        <a:ea typeface="+mn-ea"/>
        <a:cs typeface="Helvetica" pitchFamily="34" charset="0"/>
        <a:sym typeface="Helvetica" pitchFamily="34" charset="0"/>
      </a:defRPr>
    </a:lvl3pPr>
    <a:lvl4pPr marL="1370013" indent="1588" algn="l" defTabSz="609600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pitchFamily="34" charset="0"/>
        <a:ea typeface="+mn-ea"/>
        <a:cs typeface="Helvetica" pitchFamily="34" charset="0"/>
        <a:sym typeface="Helvetica" pitchFamily="34" charset="0"/>
      </a:defRPr>
    </a:lvl4pPr>
    <a:lvl5pPr marL="1827213" indent="1588" algn="l" defTabSz="609600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pitchFamily="34" charset="0"/>
        <a:ea typeface="+mn-ea"/>
        <a:cs typeface="Helvetica" pitchFamily="34" charset="0"/>
        <a:sym typeface="Helvetica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Helvetica" pitchFamily="34" charset="0"/>
        <a:ea typeface="+mn-ea"/>
        <a:cs typeface="Helvetica" pitchFamily="34" charset="0"/>
        <a:sym typeface="Helvetica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Helvetica" pitchFamily="34" charset="0"/>
        <a:ea typeface="+mn-ea"/>
        <a:cs typeface="Helvetica" pitchFamily="34" charset="0"/>
        <a:sym typeface="Helvetica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Helvetica" pitchFamily="34" charset="0"/>
        <a:ea typeface="+mn-ea"/>
        <a:cs typeface="Helvetica" pitchFamily="34" charset="0"/>
        <a:sym typeface="Helvetica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Helvetica" pitchFamily="34" charset="0"/>
        <a:ea typeface="+mn-ea"/>
        <a:cs typeface="Helvetica" pitchFamily="34" charset="0"/>
        <a:sym typeface="Helvetic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60">
          <p15:clr>
            <a:srgbClr val="A4A3A4"/>
          </p15:clr>
        </p15:guide>
        <p15:guide id="2" pos="112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841662"/>
    <a:srgbClr val="08C4B2"/>
    <a:srgbClr val="660033"/>
    <a:srgbClr val="D60093"/>
    <a:srgbClr val="000000"/>
    <a:srgbClr val="C34966"/>
    <a:srgbClr val="AFD3E7"/>
    <a:srgbClr val="40B4BA"/>
    <a:srgbClr val="057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5"/>
  </p:normalViewPr>
  <p:slideViewPr>
    <p:cSldViewPr snapToGrid="0">
      <p:cViewPr varScale="1">
        <p:scale>
          <a:sx n="37" d="100"/>
          <a:sy n="37" d="100"/>
        </p:scale>
        <p:origin x="2298" y="96"/>
      </p:cViewPr>
      <p:guideLst>
        <p:guide orient="horz" pos="6460"/>
        <p:guide pos="1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hape 19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65100" y="744538"/>
            <a:ext cx="646747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0115" name="Shape 200"/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73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20788" rtl="0" eaLnBrk="0" fontAlgn="base" hangingPunct="0">
      <a:spcBef>
        <a:spcPct val="30000"/>
      </a:spcBef>
      <a:spcAft>
        <a:spcPct val="0"/>
      </a:spcAft>
      <a:defRPr sz="15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1pPr>
    <a:lvl2pPr marL="739775" indent="-282575" algn="l" defTabSz="1220788" rtl="0" eaLnBrk="0" fontAlgn="base" hangingPunct="0">
      <a:spcBef>
        <a:spcPct val="30000"/>
      </a:spcBef>
      <a:spcAft>
        <a:spcPct val="0"/>
      </a:spcAft>
      <a:defRPr sz="15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2pPr>
    <a:lvl3pPr marL="1138238" indent="-225425" algn="l" defTabSz="1220788" rtl="0" eaLnBrk="0" fontAlgn="base" hangingPunct="0">
      <a:spcBef>
        <a:spcPct val="30000"/>
      </a:spcBef>
      <a:spcAft>
        <a:spcPct val="0"/>
      </a:spcAft>
      <a:defRPr sz="15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3pPr>
    <a:lvl4pPr marL="1595438" indent="-225425" algn="l" defTabSz="1220788" rtl="0" eaLnBrk="0" fontAlgn="base" hangingPunct="0">
      <a:spcBef>
        <a:spcPct val="30000"/>
      </a:spcBef>
      <a:spcAft>
        <a:spcPct val="0"/>
      </a:spcAft>
      <a:defRPr sz="15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4pPr>
    <a:lvl5pPr marL="2051050" indent="-225425" algn="l" defTabSz="1220788" rtl="0" eaLnBrk="0" fontAlgn="base" hangingPunct="0">
      <a:spcBef>
        <a:spcPct val="30000"/>
      </a:spcBef>
      <a:spcAft>
        <a:spcPct val="0"/>
      </a:spcAft>
      <a:defRPr sz="15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5pPr>
    <a:lvl6pPr indent="1140478" defTabSz="1223041" latinLnBrk="0">
      <a:defRPr sz="1500">
        <a:latin typeface="+mj-lt"/>
        <a:ea typeface="+mj-ea"/>
        <a:cs typeface="+mj-cs"/>
        <a:sym typeface="Calibri"/>
      </a:defRPr>
    </a:lvl6pPr>
    <a:lvl7pPr indent="1368582" defTabSz="1223041" latinLnBrk="0">
      <a:defRPr sz="1500">
        <a:latin typeface="+mj-lt"/>
        <a:ea typeface="+mj-ea"/>
        <a:cs typeface="+mj-cs"/>
        <a:sym typeface="Calibri"/>
      </a:defRPr>
    </a:lvl7pPr>
    <a:lvl8pPr indent="1596670" defTabSz="1223041" latinLnBrk="0">
      <a:defRPr sz="1500">
        <a:latin typeface="+mj-lt"/>
        <a:ea typeface="+mj-ea"/>
        <a:cs typeface="+mj-cs"/>
        <a:sym typeface="Calibri"/>
      </a:defRPr>
    </a:lvl8pPr>
    <a:lvl9pPr indent="1824768" defTabSz="1223041" latinLnBrk="0">
      <a:defRPr sz="15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38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48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86667f720f_0_1770:notes"/>
          <p:cNvSpPr txBox="1">
            <a:spLocks noGrp="1"/>
          </p:cNvSpPr>
          <p:nvPr>
            <p:ph type="body" idx="1"/>
          </p:nvPr>
        </p:nvSpPr>
        <p:spPr>
          <a:xfrm>
            <a:off x="906463" y="4714881"/>
            <a:ext cx="4984800" cy="44671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386667f720f_0_1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5100" y="744538"/>
            <a:ext cx="64674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86667f720f_0_752:notes"/>
          <p:cNvSpPr txBox="1">
            <a:spLocks noGrp="1"/>
          </p:cNvSpPr>
          <p:nvPr>
            <p:ph type="body" idx="1"/>
          </p:nvPr>
        </p:nvSpPr>
        <p:spPr>
          <a:xfrm>
            <a:off x="906463" y="4714881"/>
            <a:ext cx="4984800" cy="44671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86667f720f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5100" y="744538"/>
            <a:ext cx="64674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2450208" y="5462504"/>
            <a:ext cx="15146735" cy="1301977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7F2D-BE1D-4CA3-9F2C-76FF7CBFE5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77873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10229" y="311809"/>
            <a:ext cx="4151845" cy="729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3"/>
          <p:cNvCxnSpPr/>
          <p:nvPr/>
        </p:nvCxnSpPr>
        <p:spPr>
          <a:xfrm rot="10800000">
            <a:off x="641414" y="1400872"/>
            <a:ext cx="34353373" cy="0"/>
          </a:xfrm>
          <a:prstGeom prst="straightConnector1">
            <a:avLst/>
          </a:prstGeom>
          <a:noFill/>
          <a:ln w="730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"/>
          <p:cNvSpPr/>
          <p:nvPr/>
        </p:nvSpPr>
        <p:spPr>
          <a:xfrm>
            <a:off x="32246603" y="19238093"/>
            <a:ext cx="3389598" cy="1132605"/>
          </a:xfrm>
          <a:custGeom>
            <a:avLst/>
            <a:gdLst/>
            <a:ahLst/>
            <a:cxnLst/>
            <a:rect l="l" t="t" r="r" b="b"/>
            <a:pathLst>
              <a:path w="1159663" h="378704" extrusionOk="0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00B0F0"/>
              </a:gs>
            </a:gsLst>
            <a:lin ang="2700000" scaled="0"/>
          </a:gradFill>
          <a:ln>
            <a:noFill/>
          </a:ln>
        </p:spPr>
        <p:txBody>
          <a:bodyPr spcFirstLastPara="1" wrap="square" lIns="269457" tIns="134692" rIns="269457" bIns="13469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41415" y="179689"/>
            <a:ext cx="30321738" cy="104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9457" tIns="134692" rIns="269457" bIns="134692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56B"/>
              </a:buClr>
              <a:buSzPts val="2400"/>
              <a:buFont typeface="Quattrocento Sans"/>
              <a:buNone/>
              <a:defRPr sz="7100" b="1">
                <a:solidFill>
                  <a:srgbClr val="1A356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32627293" y="19260680"/>
            <a:ext cx="1517061" cy="1091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9457" tIns="134692" rIns="269457" bIns="13469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4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4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4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4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4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4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4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4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41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ru-RU" smtClean="0"/>
              <a:pPr>
                <a:spcAft>
                  <a:spcPts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5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2454872" y="1092525"/>
            <a:ext cx="30738961" cy="396625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2454850" y="5030281"/>
            <a:ext cx="15077129" cy="246525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7100" b="1"/>
            </a:lvl1pPr>
            <a:lvl2pPr marL="0" indent="0">
              <a:buSzTx/>
              <a:buFontTx/>
              <a:buNone/>
              <a:defRPr sz="7100" b="1"/>
            </a:lvl2pPr>
            <a:lvl3pPr marL="0" indent="0">
              <a:buSzTx/>
              <a:buFontTx/>
              <a:buNone/>
              <a:defRPr sz="7100" b="1"/>
            </a:lvl3pPr>
            <a:lvl4pPr marL="0" indent="0">
              <a:buSzTx/>
              <a:buFontTx/>
              <a:buNone/>
              <a:defRPr sz="7100" b="1"/>
            </a:lvl4pPr>
            <a:lvl5pPr marL="0" indent="0">
              <a:buSzTx/>
              <a:buFontTx/>
              <a:buNone/>
              <a:defRPr sz="71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8042435" y="5030281"/>
            <a:ext cx="15151380" cy="246525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F051-BD10-4CA5-B31F-42AC9EC55B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4844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2454874" y="1368001"/>
            <a:ext cx="11494624" cy="4788008"/>
          </a:xfrm>
          <a:prstGeom prst="rect">
            <a:avLst/>
          </a:prstGeom>
        </p:spPr>
        <p:txBody>
          <a:bodyPr anchor="b"/>
          <a:lstStyle>
            <a:lvl1pPr>
              <a:defRPr sz="9400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15151396" y="2954506"/>
            <a:ext cx="18042437" cy="14582520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  <a:lvl2pPr marL="2099132" indent="-765561">
              <a:defRPr sz="9400"/>
            </a:lvl2pPr>
            <a:lvl3pPr marL="3553008" indent="-885870">
              <a:defRPr sz="9400"/>
            </a:lvl3pPr>
            <a:lvl4pPr marL="5069863" indent="-1069157">
              <a:defRPr sz="9400"/>
            </a:lvl4pPr>
            <a:lvl5pPr marL="6403434" indent="-1069157">
              <a:defRPr sz="9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2454852" y="6156029"/>
            <a:ext cx="11494627" cy="114047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81E0-BB2B-45FF-9507-B0B0D32FEE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87503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2454874" y="1368001"/>
            <a:ext cx="11494624" cy="4788008"/>
          </a:xfrm>
          <a:prstGeom prst="rect">
            <a:avLst/>
          </a:prstGeom>
        </p:spPr>
        <p:txBody>
          <a:bodyPr anchor="b"/>
          <a:lstStyle>
            <a:lvl1pPr>
              <a:defRPr sz="9400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5151396" y="2954506"/>
            <a:ext cx="18042437" cy="14582520"/>
          </a:xfrm>
          <a:prstGeom prst="rect">
            <a:avLst/>
          </a:prstGeom>
        </p:spPr>
        <p:txBody>
          <a:bodyPr lIns="91231" rIns="91231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2454874" y="6156029"/>
            <a:ext cx="11494624" cy="1140476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700"/>
            </a:lvl1pPr>
            <a:lvl2pPr marL="0" indent="0">
              <a:buSzTx/>
              <a:buFontTx/>
              <a:buNone/>
              <a:defRPr sz="4700"/>
            </a:lvl2pPr>
            <a:lvl3pPr marL="0" indent="0">
              <a:buSzTx/>
              <a:buFontTx/>
              <a:buNone/>
              <a:defRPr sz="4700"/>
            </a:lvl3pPr>
            <a:lvl4pPr marL="0" indent="0">
              <a:buSzTx/>
              <a:buFontTx/>
              <a:buNone/>
              <a:defRPr sz="4700"/>
            </a:lvl4pPr>
            <a:lvl5pPr marL="0" indent="0">
              <a:buSzTx/>
              <a:buFontTx/>
              <a:buNone/>
              <a:defRPr sz="4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6651A-6101-4B72-A2CE-000455B3B9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86139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44981-5601-437A-AF62-21C833034B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53503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25504448" y="1092525"/>
            <a:ext cx="7684743" cy="1738977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2450212" y="1092525"/>
            <a:ext cx="22608728" cy="1738977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C9858-29F1-4AD5-9C45-288E6D2E8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0451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2"/>
          <a:stretch>
            <a:fillRect/>
          </a:stretch>
        </p:blipFill>
        <p:spPr bwMode="auto">
          <a:xfrm>
            <a:off x="357188" y="407988"/>
            <a:ext cx="647541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5274629" y="994427"/>
            <a:ext cx="19173986" cy="117173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b="1">
                <a:solidFill>
                  <a:srgbClr val="EB4B77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" name="Shape 134"/>
          <p:cNvSpPr>
            <a:spLocks noGrp="1"/>
          </p:cNvSpPr>
          <p:nvPr>
            <p:ph type="sldNum" sz="quarter" idx="10"/>
          </p:nvPr>
        </p:nvSpPr>
        <p:spPr>
          <a:xfrm>
            <a:off x="34567813" y="19065875"/>
            <a:ext cx="981075" cy="1000125"/>
          </a:xfrm>
        </p:spPr>
        <p:txBody>
          <a:bodyPr/>
          <a:lstStyle>
            <a:lvl1pPr>
              <a:defRPr sz="5900" smtClean="0">
                <a:solidFill>
                  <a:srgbClr val="C5132E"/>
                </a:solidFill>
              </a:defRPr>
            </a:lvl1pPr>
          </a:lstStyle>
          <a:p>
            <a:pPr>
              <a:defRPr/>
            </a:pPr>
            <a:fld id="{6C69C0D1-9896-40E7-9764-1FB32B2D7B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419163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6DADC6-6C87-3DDC-78EE-7706EFF75483}"/>
              </a:ext>
            </a:extLst>
          </p:cNvPr>
          <p:cNvSpPr/>
          <p:nvPr userDrawn="1"/>
        </p:nvSpPr>
        <p:spPr>
          <a:xfrm>
            <a:off x="0" y="-2"/>
            <a:ext cx="35636200" cy="20510503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501" tIns="134751" rIns="269501" bIns="134751"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636E4B-2848-2CD9-5839-0C6728E5B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1523" y="16506069"/>
            <a:ext cx="12980626" cy="27360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01523" y="3356697"/>
            <a:ext cx="28680155" cy="7140693"/>
          </a:xfrm>
        </p:spPr>
        <p:txBody>
          <a:bodyPr anchor="b"/>
          <a:lstStyle>
            <a:lvl1pPr algn="l">
              <a:defRPr sz="177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1523" y="10772762"/>
            <a:ext cx="28680155" cy="4951955"/>
          </a:xfrm>
        </p:spPr>
        <p:txBody>
          <a:bodyPr/>
          <a:lstStyle>
            <a:lvl1pPr marL="0" indent="0" algn="l">
              <a:buNone/>
              <a:defRPr sz="7100">
                <a:solidFill>
                  <a:schemeClr val="bg1"/>
                </a:solidFill>
              </a:defRPr>
            </a:lvl1pPr>
            <a:lvl2pPr marL="1347506" indent="0" algn="ctr">
              <a:buNone/>
              <a:defRPr sz="5900"/>
            </a:lvl2pPr>
            <a:lvl3pPr marL="2695011" indent="0" algn="ctr">
              <a:buNone/>
              <a:defRPr sz="5300"/>
            </a:lvl3pPr>
            <a:lvl4pPr marL="4042517" indent="0" algn="ctr">
              <a:buNone/>
              <a:defRPr sz="4700"/>
            </a:lvl4pPr>
            <a:lvl5pPr marL="5390022" indent="0" algn="ctr">
              <a:buNone/>
              <a:defRPr sz="4700"/>
            </a:lvl5pPr>
            <a:lvl6pPr marL="6737528" indent="0" algn="ctr">
              <a:buNone/>
              <a:defRPr sz="4700"/>
            </a:lvl6pPr>
            <a:lvl7pPr marL="8085033" indent="0" algn="ctr">
              <a:buNone/>
              <a:defRPr sz="4700"/>
            </a:lvl7pPr>
            <a:lvl8pPr marL="9432539" indent="0" algn="ctr">
              <a:buNone/>
              <a:defRPr sz="4700"/>
            </a:lvl8pPr>
            <a:lvl9pPr marL="10778173" indent="0" algn="ctr">
              <a:buNone/>
              <a:defRPr sz="47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0446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0229" y="311809"/>
            <a:ext cx="4151845" cy="729687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641414" y="1400872"/>
            <a:ext cx="34353373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id="{FE0B221A-ACDC-5240-A4C4-3BCA303622B3}"/>
              </a:ext>
            </a:extLst>
          </p:cNvPr>
          <p:cNvSpPr/>
          <p:nvPr userDrawn="1"/>
        </p:nvSpPr>
        <p:spPr>
          <a:xfrm>
            <a:off x="32246603" y="19238093"/>
            <a:ext cx="3389598" cy="1132605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7015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15" y="179689"/>
            <a:ext cx="30321738" cy="1041496"/>
          </a:xfrm>
        </p:spPr>
        <p:txBody>
          <a:bodyPr>
            <a:normAutofit/>
          </a:bodyPr>
          <a:lstStyle>
            <a:lvl1pPr>
              <a:defRPr kumimoji="1" lang="ru-RU" sz="7015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627293" y="19260680"/>
            <a:ext cx="1517061" cy="1091994"/>
          </a:xfrm>
        </p:spPr>
        <p:txBody>
          <a:bodyPr/>
          <a:lstStyle>
            <a:lvl1pPr>
              <a:defRPr kumimoji="1" lang="ru-RU" sz="4092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 lang="ru-RU" smtClean="0"/>
              <a:pPr/>
              <a:t>‹#›</a:t>
            </a:fld>
            <a:endParaRPr lang="ru-RU" dirty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6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2449513" y="1092200"/>
            <a:ext cx="3074035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624" tIns="45624" rIns="45624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 Light" pitchFamily="34" charset="0"/>
              </a:rPr>
              <a:t>Текст заголовка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449513" y="5462588"/>
            <a:ext cx="30740350" cy="130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624" tIns="45624" rIns="45624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itchFamily="34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Calibri" pitchFamily="34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Calibri" pitchFamily="34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Calibri" pitchFamily="34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Calibri" pitchFamily="34" charset="0"/>
              </a:rPr>
              <a:t>Уровень текста 5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32564388" y="19242088"/>
            <a:ext cx="625475" cy="646112"/>
          </a:xfrm>
          <a:prstGeom prst="rect">
            <a:avLst/>
          </a:prstGeom>
          <a:noFill/>
          <a:ln>
            <a:noFill/>
          </a:ln>
        </p:spPr>
        <p:txBody>
          <a:bodyPr vert="horz" wrap="none" lIns="45624" tIns="45624" rIns="45624" bIns="45624" numCol="1" anchor="ctr" anchorCtr="0" compatLnSpc="1">
            <a:prstTxWarp prst="textNoShape">
              <a:avLst/>
            </a:prstTxWarp>
            <a:spAutoFit/>
          </a:bodyPr>
          <a:lstStyle>
            <a:lvl1pPr algn="r" defTabSz="611019" eaLnBrk="1">
              <a:defRPr sz="3500" smtClean="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8CAA20E4-A546-409A-9DC3-7C79447DEC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9" r:id="rId7"/>
    <p:sldLayoutId id="2147484637" r:id="rId8"/>
    <p:sldLayoutId id="2147484638" r:id="rId9"/>
    <p:sldLayoutId id="2147484639" r:id="rId10"/>
  </p:sldLayoutIdLst>
  <p:transition spd="med"/>
  <p:hf hdr="0" ftr="0" dt="0"/>
  <p:txStyles>
    <p:titleStyle>
      <a:lvl1pPr algn="l" defTabSz="2663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7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1pPr>
      <a:lvl2pPr algn="l" defTabSz="2663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7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2pPr>
      <a:lvl3pPr algn="l" defTabSz="2663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7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3pPr>
      <a:lvl4pPr algn="l" defTabSz="2663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7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4pPr>
      <a:lvl5pPr algn="l" defTabSz="2663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2700">
          <a:solidFill>
            <a:srgbClr val="000000"/>
          </a:solidFill>
          <a:latin typeface="Calibri Light"/>
          <a:ea typeface="Calibri Light"/>
          <a:cs typeface="Calibri Light"/>
          <a:sym typeface="Calibri Light" pitchFamily="34" charset="0"/>
        </a:defRPr>
      </a:lvl5pPr>
      <a:lvl6pPr marL="0" marR="0" indent="0" algn="l" defTabSz="266713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266713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266713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266713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663575" indent="-663575" algn="l" defTabSz="2663825" rtl="0" eaLnBrk="0" fontAlgn="base" hangingPunct="0">
        <a:lnSpc>
          <a:spcPct val="90000"/>
        </a:lnSpc>
        <a:spcBef>
          <a:spcPts val="2900"/>
        </a:spcBef>
        <a:spcAft>
          <a:spcPct val="0"/>
        </a:spcAft>
        <a:buSzPct val="100000"/>
        <a:buFont typeface="Arial" pitchFamily="34" charset="0"/>
        <a:buChar char="•"/>
        <a:defRPr sz="80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marL="2101850" indent="-769938" algn="l" defTabSz="2663825" rtl="0" eaLnBrk="0" fontAlgn="base" hangingPunct="0">
        <a:lnSpc>
          <a:spcPct val="90000"/>
        </a:lnSpc>
        <a:spcBef>
          <a:spcPts val="2900"/>
        </a:spcBef>
        <a:spcAft>
          <a:spcPct val="0"/>
        </a:spcAft>
        <a:buSzPct val="100000"/>
        <a:buFont typeface="Arial" pitchFamily="34" charset="0"/>
        <a:buChar char="•"/>
        <a:defRPr sz="80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2pPr>
      <a:lvl3pPr marL="3595688" indent="-927100" algn="l" defTabSz="2663825" rtl="0" eaLnBrk="0" fontAlgn="base" hangingPunct="0">
        <a:lnSpc>
          <a:spcPct val="90000"/>
        </a:lnSpc>
        <a:spcBef>
          <a:spcPts val="2900"/>
        </a:spcBef>
        <a:spcAft>
          <a:spcPct val="0"/>
        </a:spcAft>
        <a:buSzPct val="100000"/>
        <a:buFont typeface="Arial" pitchFamily="34" charset="0"/>
        <a:buChar char="•"/>
        <a:defRPr sz="80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3pPr>
      <a:lvl4pPr marL="5037138" indent="-1035050" algn="l" defTabSz="2663825" rtl="0" eaLnBrk="0" fontAlgn="base" hangingPunct="0">
        <a:lnSpc>
          <a:spcPct val="90000"/>
        </a:lnSpc>
        <a:spcBef>
          <a:spcPts val="2900"/>
        </a:spcBef>
        <a:spcAft>
          <a:spcPct val="0"/>
        </a:spcAft>
        <a:buSzPct val="100000"/>
        <a:buFont typeface="Arial" pitchFamily="34" charset="0"/>
        <a:buChar char="•"/>
        <a:defRPr sz="80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4pPr>
      <a:lvl5pPr marL="6370638" indent="-1035050" algn="l" defTabSz="2663825" rtl="0" eaLnBrk="0" fontAlgn="base" hangingPunct="0">
        <a:lnSpc>
          <a:spcPct val="90000"/>
        </a:lnSpc>
        <a:spcBef>
          <a:spcPts val="2900"/>
        </a:spcBef>
        <a:spcAft>
          <a:spcPct val="0"/>
        </a:spcAft>
        <a:buSzPct val="100000"/>
        <a:buFont typeface="Arial" pitchFamily="34" charset="0"/>
        <a:buChar char="•"/>
        <a:defRPr sz="80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5pPr>
      <a:lvl6pPr marL="7706494" marR="0" indent="-1038646" algn="l" defTabSz="2667136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9040062" marR="0" indent="-1038646" algn="l" defTabSz="2667136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0373632" marR="0" indent="-1038646" algn="l" defTabSz="2667136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1707200" marR="0" indent="-1038646" algn="l" defTabSz="2667136" rtl="0" latinLnBrk="0">
        <a:lnSpc>
          <a:spcPct val="90000"/>
        </a:lnSpc>
        <a:spcBef>
          <a:spcPts val="2900"/>
        </a:spcBef>
        <a:spcAft>
          <a:spcPts val="0"/>
        </a:spcAft>
        <a:buClrTx/>
        <a:buSzPct val="100000"/>
        <a:buFont typeface="Arial"/>
        <a:buChar char="•"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1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1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1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1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1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1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1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1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1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diadoc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24.svg"/><Relationship Id="rId10" Type="http://schemas.openxmlformats.org/officeDocument/2006/relationships/image" Target="../media/image24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2"/>
          <p:cNvSpPr txBox="1">
            <a:spLocks/>
          </p:cNvSpPr>
          <p:nvPr/>
        </p:nvSpPr>
        <p:spPr bwMode="auto">
          <a:xfrm>
            <a:off x="2312131" y="7841641"/>
            <a:ext cx="31759525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7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1pPr>
            <a:lvl2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2pPr>
            <a:lvl3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3pPr>
            <a:lvl4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4pPr>
            <a:lvl5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5pPr>
            <a:lvl6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eaLnBrk="1" hangingPunct="1"/>
            <a:r>
              <a:rPr lang="ru-RU" altLang="ru-RU" sz="9700" kern="0" dirty="0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</a:rPr>
              <a:t>Региональные меры поддержки промышленности</a:t>
            </a:r>
          </a:p>
          <a:p>
            <a:pPr eaLnBrk="1" hangingPunct="1"/>
            <a:r>
              <a:rPr lang="ru-RU" altLang="ru-RU" sz="6000" kern="0" dirty="0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</a:rPr>
              <a:t>Управление промышленной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17743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maps@3x.png (516×489)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-45800"/>
            <a:ext cx="21416211" cy="202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6300" dirty="0"/>
              <a:t>Поддержка науки в Московской </a:t>
            </a:r>
            <a:r>
              <a:rPr lang="ru-RU" altLang="ru-RU" sz="6300" dirty="0" smtClean="0"/>
              <a:t>области. Социальная </a:t>
            </a:r>
            <a:r>
              <a:rPr lang="ru-RU" altLang="ru-RU" sz="6300" dirty="0"/>
              <a:t>и бюджетная ипотека</a:t>
            </a:r>
            <a:endParaRPr lang="ru-RU" sz="6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BE1A-037E-476C-8D0F-9DD7F516AD1A}" type="slidenum">
              <a:rPr lang="ru-RU" smtClean="0"/>
              <a:pPr/>
              <a:t>10</a:t>
            </a:fld>
            <a:endParaRPr lang="ru-RU" dirty="0">
              <a:sym typeface="Calibri" pitchFamily="34" charset="0"/>
            </a:endParaRPr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E32FD2F5-2BC3-4619-8B42-FE712E8A9513}"/>
              </a:ext>
            </a:extLst>
          </p:cNvPr>
          <p:cNvSpPr txBox="1"/>
          <p:nvPr/>
        </p:nvSpPr>
        <p:spPr>
          <a:xfrm>
            <a:off x="3529779" y="5160539"/>
            <a:ext cx="15852447" cy="1933008"/>
          </a:xfrm>
          <a:prstGeom prst="rect">
            <a:avLst/>
          </a:prstGeom>
          <a:noFill/>
        </p:spPr>
        <p:txBody>
          <a:bodyPr wrap="square" lIns="269501" tIns="134751" rIns="269501" bIns="134751" rtlCol="0">
            <a:spAutoFit/>
          </a:bodyPr>
          <a:lstStyle/>
          <a:p>
            <a:pPr defTabSz="2625405">
              <a:lnSpc>
                <a:spcPct val="90000"/>
              </a:lnSpc>
              <a:defRPr/>
            </a:pPr>
            <a:r>
              <a:rPr lang="ru-RU" sz="47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Социальная ипотека</a:t>
            </a:r>
          </a:p>
          <a:p>
            <a:pPr defTabSz="2625405">
              <a:lnSpc>
                <a:spcPct val="90000"/>
              </a:lnSpc>
              <a:defRPr/>
            </a:pP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обеспечение жильём молодых учёных </a:t>
            </a:r>
            <a:b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специалистов научных организаций</a:t>
            </a:r>
            <a:endParaRPr lang="ru-RU" sz="47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70">
            <a:extLst>
              <a:ext uri="{FF2B5EF4-FFF2-40B4-BE49-F238E27FC236}">
                <a16:creationId xmlns:a16="http://schemas.microsoft.com/office/drawing/2014/main" id="{88C01B87-5FCA-420B-93CD-9518D34A3AEF}"/>
              </a:ext>
            </a:extLst>
          </p:cNvPr>
          <p:cNvSpPr/>
          <p:nvPr/>
        </p:nvSpPr>
        <p:spPr>
          <a:xfrm>
            <a:off x="1658063" y="7514704"/>
            <a:ext cx="7351545" cy="6474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69501" tIns="134751" rIns="269501" bIns="134751">
            <a:spAutoFit/>
          </a:bodyPr>
          <a:lstStyle/>
          <a:p>
            <a:pPr marL="533388" indent="-533388">
              <a:spcBef>
                <a:spcPts val="1179"/>
              </a:spcBef>
              <a:spcAft>
                <a:spcPts val="1179"/>
              </a:spcAft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физических лиц</a:t>
            </a:r>
          </a:p>
          <a:p>
            <a:pPr marL="533388" indent="-533388">
              <a:spcBef>
                <a:spcPts val="1179"/>
              </a:spcBef>
              <a:spcAft>
                <a:spcPts val="1179"/>
              </a:spcAft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Возраст до 35-40 лет</a:t>
            </a:r>
          </a:p>
          <a:p>
            <a:pPr marL="533388" indent="-533388">
              <a:spcBef>
                <a:spcPts val="1179"/>
              </a:spcBef>
              <a:spcAft>
                <a:spcPts val="1179"/>
              </a:spcAft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Стаж не менее 1 года  в научной организации МО</a:t>
            </a:r>
          </a:p>
          <a:p>
            <a:pPr marL="533388" indent="-533388">
              <a:spcBef>
                <a:spcPts val="1179"/>
              </a:spcBef>
              <a:spcAft>
                <a:spcPts val="1179"/>
              </a:spcAft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50% субсидия </a:t>
            </a:r>
            <a:b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первый взнос</a:t>
            </a:r>
          </a:p>
          <a:p>
            <a:pPr marL="533388" indent="-533388">
              <a:spcBef>
                <a:spcPts val="1179"/>
              </a:spcBef>
              <a:spcAft>
                <a:spcPts val="1179"/>
              </a:spcAft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Компенсация суммы основного долга </a:t>
            </a:r>
            <a:b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течение 10 лет</a:t>
            </a:r>
          </a:p>
        </p:txBody>
      </p:sp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002D818D-0D5D-4F41-A7E7-00E38696BCBD}"/>
              </a:ext>
            </a:extLst>
          </p:cNvPr>
          <p:cNvSpPr/>
          <p:nvPr/>
        </p:nvSpPr>
        <p:spPr>
          <a:xfrm>
            <a:off x="10193387" y="7373653"/>
            <a:ext cx="7685374" cy="6752255"/>
          </a:xfrm>
          <a:prstGeom prst="roundRect">
            <a:avLst>
              <a:gd name="adj" fmla="val 9423"/>
            </a:avLst>
          </a:prstGeom>
          <a:solidFill>
            <a:schemeClr val="bg1">
              <a:alpha val="10000"/>
            </a:schemeClr>
          </a:solidFill>
          <a:ln>
            <a:gradFill>
              <a:gsLst>
                <a:gs pos="0">
                  <a:schemeClr val="tx2"/>
                </a:gs>
                <a:gs pos="74000">
                  <a:srgbClr val="0070C0"/>
                </a:gs>
                <a:gs pos="87000">
                  <a:srgbClr val="C00000"/>
                </a:gs>
                <a:gs pos="100000">
                  <a:srgbClr val="9C0049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501" tIns="134751" rIns="269501" bIns="134751" rtlCol="0" anchor="ctr"/>
          <a:lstStyle/>
          <a:p>
            <a:pPr algn="ctr"/>
            <a:endParaRPr lang="ru-RU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74FA75A3-2E3C-4B63-A827-31FA6C69A4B9}"/>
              </a:ext>
            </a:extLst>
          </p:cNvPr>
          <p:cNvSpPr txBox="1"/>
          <p:nvPr/>
        </p:nvSpPr>
        <p:spPr>
          <a:xfrm>
            <a:off x="20897029" y="5192842"/>
            <a:ext cx="14163443" cy="1435947"/>
          </a:xfrm>
          <a:prstGeom prst="rect">
            <a:avLst/>
          </a:prstGeom>
          <a:noFill/>
        </p:spPr>
        <p:txBody>
          <a:bodyPr wrap="square" lIns="269501" tIns="134751" rIns="269501" bIns="134751" rtlCol="0">
            <a:spAutoFit/>
          </a:bodyPr>
          <a:lstStyle/>
          <a:p>
            <a:pPr defTabSz="7851091">
              <a:lnSpc>
                <a:spcPct val="90000"/>
              </a:lnSpc>
              <a:defRPr/>
            </a:pPr>
            <a:r>
              <a:rPr lang="ru-RU" sz="47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Бюджетная ипотека</a:t>
            </a:r>
            <a:br>
              <a:rPr lang="ru-RU" sz="47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ученых и специалистов</a:t>
            </a:r>
            <a:endParaRPr lang="ru-RU" sz="47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70">
            <a:extLst>
              <a:ext uri="{FF2B5EF4-FFF2-40B4-BE49-F238E27FC236}">
                <a16:creationId xmlns:a16="http://schemas.microsoft.com/office/drawing/2014/main" id="{81B4AAF2-EF05-4C5F-8834-23D29CDCD994}"/>
              </a:ext>
            </a:extLst>
          </p:cNvPr>
          <p:cNvSpPr/>
          <p:nvPr/>
        </p:nvSpPr>
        <p:spPr>
          <a:xfrm>
            <a:off x="18748651" y="8371877"/>
            <a:ext cx="7411046" cy="475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69501" tIns="134751" rIns="269501" bIns="134751">
            <a:spAutoFit/>
          </a:bodyPr>
          <a:lstStyle/>
          <a:p>
            <a:pPr marL="842191" indent="-842191">
              <a:spcBef>
                <a:spcPts val="1179"/>
              </a:spcBef>
              <a:spcAft>
                <a:spcPts val="1179"/>
              </a:spcAft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Гражданство РФ не менее 5 лет</a:t>
            </a:r>
          </a:p>
          <a:p>
            <a:pPr marL="842191" indent="-842191">
              <a:spcBef>
                <a:spcPts val="1179"/>
              </a:spcBef>
              <a:spcAft>
                <a:spcPts val="1179"/>
              </a:spcAft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Стаж не менее 1 года  в научной организации МО</a:t>
            </a:r>
          </a:p>
          <a:p>
            <a:pPr marL="842191" indent="-842191">
              <a:spcBef>
                <a:spcPts val="1179"/>
              </a:spcBef>
              <a:spcAft>
                <a:spcPts val="1179"/>
              </a:spcAft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Оплата первоначального взноса в размере 40% от стоимости жилья</a:t>
            </a:r>
          </a:p>
        </p:txBody>
      </p:sp>
      <p:pic>
        <p:nvPicPr>
          <p:cNvPr id="10" name="Graphic 62">
            <a:extLst>
              <a:ext uri="{FF2B5EF4-FFF2-40B4-BE49-F238E27FC236}">
                <a16:creationId xmlns:a16="http://schemas.microsoft.com/office/drawing/2014/main" id="{2275EF9A-CC5C-4C25-B0A8-B75C526C5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1561" y="5381747"/>
            <a:ext cx="1442904" cy="1476385"/>
          </a:xfrm>
          <a:prstGeom prst="rect">
            <a:avLst/>
          </a:prstGeom>
        </p:spPr>
      </p:pic>
      <p:grpSp>
        <p:nvGrpSpPr>
          <p:cNvPr id="11" name="Graphic 2">
            <a:extLst>
              <a:ext uri="{FF2B5EF4-FFF2-40B4-BE49-F238E27FC236}">
                <a16:creationId xmlns:a16="http://schemas.microsoft.com/office/drawing/2014/main" id="{404D3090-1B97-48DB-A1F1-0F1E17215F79}"/>
              </a:ext>
            </a:extLst>
          </p:cNvPr>
          <p:cNvGrpSpPr/>
          <p:nvPr/>
        </p:nvGrpSpPr>
        <p:grpSpPr>
          <a:xfrm>
            <a:off x="19150449" y="5403701"/>
            <a:ext cx="1449416" cy="1476388"/>
            <a:chOff x="5071487" y="2552334"/>
            <a:chExt cx="722247" cy="719003"/>
          </a:xfrm>
          <a:solidFill>
            <a:schemeClr val="accent1">
              <a:lumMod val="50000"/>
            </a:schemeClr>
          </a:solidFill>
        </p:grpSpPr>
        <p:sp>
          <p:nvSpPr>
            <p:cNvPr id="12" name="Freeform: Shape 134">
              <a:extLst>
                <a:ext uri="{FF2B5EF4-FFF2-40B4-BE49-F238E27FC236}">
                  <a16:creationId xmlns:a16="http://schemas.microsoft.com/office/drawing/2014/main" id="{8158122B-C0CF-4D08-B97E-B276B25DEED7}"/>
                </a:ext>
              </a:extLst>
            </p:cNvPr>
            <p:cNvSpPr/>
            <p:nvPr/>
          </p:nvSpPr>
          <p:spPr>
            <a:xfrm>
              <a:off x="5204384" y="3015808"/>
              <a:ext cx="450000" cy="170000"/>
            </a:xfrm>
            <a:custGeom>
              <a:avLst/>
              <a:gdLst>
                <a:gd name="connsiteX0" fmla="*/ 3053 w 450000"/>
                <a:gd name="connsiteY0" fmla="*/ 172329 h 170000"/>
                <a:gd name="connsiteX1" fmla="*/ 1953 w 450000"/>
                <a:gd name="connsiteY1" fmla="*/ 152379 h 170000"/>
                <a:gd name="connsiteX2" fmla="*/ 237903 w 450000"/>
                <a:gd name="connsiteY2" fmla="*/ 139179 h 170000"/>
                <a:gd name="connsiteX3" fmla="*/ 414553 w 450000"/>
                <a:gd name="connsiteY3" fmla="*/ 72329 h 170000"/>
                <a:gd name="connsiteX4" fmla="*/ 428703 w 450000"/>
                <a:gd name="connsiteY4" fmla="*/ 39129 h 170000"/>
                <a:gd name="connsiteX5" fmla="*/ 415403 w 450000"/>
                <a:gd name="connsiteY5" fmla="*/ 24129 h 170000"/>
                <a:gd name="connsiteX6" fmla="*/ 397853 w 450000"/>
                <a:gd name="connsiteY6" fmla="*/ 23429 h 170000"/>
                <a:gd name="connsiteX7" fmla="*/ 288753 w 450000"/>
                <a:gd name="connsiteY7" fmla="*/ 64729 h 170000"/>
                <a:gd name="connsiteX8" fmla="*/ 281653 w 450000"/>
                <a:gd name="connsiteY8" fmla="*/ 46029 h 170000"/>
                <a:gd name="connsiteX9" fmla="*/ 390753 w 450000"/>
                <a:gd name="connsiteY9" fmla="*/ 4729 h 170000"/>
                <a:gd name="connsiteX10" fmla="*/ 423803 w 450000"/>
                <a:gd name="connsiteY10" fmla="*/ 6029 h 170000"/>
                <a:gd name="connsiteX11" fmla="*/ 447553 w 450000"/>
                <a:gd name="connsiteY11" fmla="*/ 32479 h 170000"/>
                <a:gd name="connsiteX12" fmla="*/ 421603 w 450000"/>
                <a:gd name="connsiteY12" fmla="*/ 91029 h 170000"/>
                <a:gd name="connsiteX13" fmla="*/ 242053 w 450000"/>
                <a:gd name="connsiteY13" fmla="*/ 158979 h 170000"/>
                <a:gd name="connsiteX14" fmla="*/ 240503 w 450000"/>
                <a:gd name="connsiteY14" fmla="*/ 159079 h 170000"/>
                <a:gd name="connsiteX15" fmla="*/ 3003 w 450000"/>
                <a:gd name="connsiteY15" fmla="*/ 172379 h 1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000" h="170000">
                  <a:moveTo>
                    <a:pt x="3053" y="172329"/>
                  </a:moveTo>
                  <a:lnTo>
                    <a:pt x="1953" y="152379"/>
                  </a:lnTo>
                  <a:lnTo>
                    <a:pt x="237903" y="139179"/>
                  </a:lnTo>
                  <a:lnTo>
                    <a:pt x="414553" y="72329"/>
                  </a:lnTo>
                  <a:cubicBezTo>
                    <a:pt x="427103" y="67579"/>
                    <a:pt x="433453" y="52679"/>
                    <a:pt x="428703" y="39129"/>
                  </a:cubicBezTo>
                  <a:cubicBezTo>
                    <a:pt x="426303" y="32379"/>
                    <a:pt x="421603" y="27029"/>
                    <a:pt x="415403" y="24129"/>
                  </a:cubicBezTo>
                  <a:cubicBezTo>
                    <a:pt x="409803" y="21529"/>
                    <a:pt x="403553" y="21279"/>
                    <a:pt x="397853" y="23429"/>
                  </a:cubicBezTo>
                  <a:lnTo>
                    <a:pt x="288753" y="64729"/>
                  </a:lnTo>
                  <a:lnTo>
                    <a:pt x="281653" y="46029"/>
                  </a:lnTo>
                  <a:lnTo>
                    <a:pt x="390753" y="4729"/>
                  </a:lnTo>
                  <a:cubicBezTo>
                    <a:pt x="401553" y="629"/>
                    <a:pt x="413253" y="1079"/>
                    <a:pt x="423803" y="6029"/>
                  </a:cubicBezTo>
                  <a:cubicBezTo>
                    <a:pt x="434903" y="11179"/>
                    <a:pt x="443353" y="20579"/>
                    <a:pt x="447553" y="32479"/>
                  </a:cubicBezTo>
                  <a:cubicBezTo>
                    <a:pt x="455903" y="56179"/>
                    <a:pt x="444253" y="82479"/>
                    <a:pt x="421603" y="91029"/>
                  </a:cubicBezTo>
                  <a:lnTo>
                    <a:pt x="242053" y="158979"/>
                  </a:lnTo>
                  <a:lnTo>
                    <a:pt x="240503" y="159079"/>
                  </a:lnTo>
                  <a:lnTo>
                    <a:pt x="3003" y="172379"/>
                  </a:lnTo>
                  <a:close/>
                </a:path>
              </a:pathLst>
            </a:custGeom>
            <a:grpFill/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" name="Freeform: Shape 135">
              <a:extLst>
                <a:ext uri="{FF2B5EF4-FFF2-40B4-BE49-F238E27FC236}">
                  <a16:creationId xmlns:a16="http://schemas.microsoft.com/office/drawing/2014/main" id="{263AE34B-2604-443D-8AAC-8DC26087E4A4}"/>
                </a:ext>
              </a:extLst>
            </p:cNvPr>
            <p:cNvSpPr/>
            <p:nvPr/>
          </p:nvSpPr>
          <p:spPr>
            <a:xfrm>
              <a:off x="5158984" y="2999744"/>
              <a:ext cx="315000" cy="95000"/>
            </a:xfrm>
            <a:custGeom>
              <a:avLst/>
              <a:gdLst>
                <a:gd name="connsiteX0" fmla="*/ 176203 w 315000"/>
                <a:gd name="connsiteY0" fmla="*/ 97843 h 95000"/>
                <a:gd name="connsiteX1" fmla="*/ 175353 w 315000"/>
                <a:gd name="connsiteY1" fmla="*/ 77843 h 95000"/>
                <a:gd name="connsiteX2" fmla="*/ 272103 w 315000"/>
                <a:gd name="connsiteY2" fmla="*/ 73743 h 95000"/>
                <a:gd name="connsiteX3" fmla="*/ 288053 w 315000"/>
                <a:gd name="connsiteY3" fmla="*/ 66143 h 95000"/>
                <a:gd name="connsiteX4" fmla="*/ 294753 w 315000"/>
                <a:gd name="connsiteY4" fmla="*/ 46893 h 95000"/>
                <a:gd name="connsiteX5" fmla="*/ 269303 w 315000"/>
                <a:gd name="connsiteY5" fmla="*/ 21943 h 95000"/>
                <a:gd name="connsiteX6" fmla="*/ 111503 w 315000"/>
                <a:gd name="connsiteY6" fmla="*/ 28643 h 95000"/>
                <a:gd name="connsiteX7" fmla="*/ 9053 w 315000"/>
                <a:gd name="connsiteY7" fmla="*/ 67443 h 95000"/>
                <a:gd name="connsiteX8" fmla="*/ 1953 w 315000"/>
                <a:gd name="connsiteY8" fmla="*/ 48743 h 95000"/>
                <a:gd name="connsiteX9" fmla="*/ 107403 w 315000"/>
                <a:gd name="connsiteY9" fmla="*/ 8843 h 95000"/>
                <a:gd name="connsiteX10" fmla="*/ 268403 w 315000"/>
                <a:gd name="connsiteY10" fmla="*/ 1993 h 95000"/>
                <a:gd name="connsiteX11" fmla="*/ 314653 w 315000"/>
                <a:gd name="connsiteY11" fmla="*/ 45893 h 95000"/>
                <a:gd name="connsiteX12" fmla="*/ 302753 w 315000"/>
                <a:gd name="connsiteY12" fmla="*/ 79593 h 95000"/>
                <a:gd name="connsiteX13" fmla="*/ 272853 w 315000"/>
                <a:gd name="connsiteY13" fmla="*/ 93693 h 95000"/>
                <a:gd name="connsiteX14" fmla="*/ 176103 w 315000"/>
                <a:gd name="connsiteY14" fmla="*/ 97793 h 9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000" h="95000">
                  <a:moveTo>
                    <a:pt x="176203" y="97843"/>
                  </a:moveTo>
                  <a:lnTo>
                    <a:pt x="175353" y="77843"/>
                  </a:lnTo>
                  <a:lnTo>
                    <a:pt x="272103" y="73743"/>
                  </a:lnTo>
                  <a:cubicBezTo>
                    <a:pt x="278153" y="73493"/>
                    <a:pt x="283853" y="70793"/>
                    <a:pt x="288053" y="66143"/>
                  </a:cubicBezTo>
                  <a:cubicBezTo>
                    <a:pt x="292753" y="60993"/>
                    <a:pt x="295103" y="54143"/>
                    <a:pt x="294753" y="46893"/>
                  </a:cubicBezTo>
                  <a:cubicBezTo>
                    <a:pt x="294003" y="32593"/>
                    <a:pt x="282503" y="21493"/>
                    <a:pt x="269303" y="21943"/>
                  </a:cubicBezTo>
                  <a:lnTo>
                    <a:pt x="111503" y="28643"/>
                  </a:lnTo>
                  <a:lnTo>
                    <a:pt x="9053" y="67443"/>
                  </a:lnTo>
                  <a:lnTo>
                    <a:pt x="1953" y="48743"/>
                  </a:lnTo>
                  <a:lnTo>
                    <a:pt x="107403" y="8843"/>
                  </a:lnTo>
                  <a:lnTo>
                    <a:pt x="268403" y="1993"/>
                  </a:lnTo>
                  <a:cubicBezTo>
                    <a:pt x="292603" y="943"/>
                    <a:pt x="313403" y="20643"/>
                    <a:pt x="314653" y="45893"/>
                  </a:cubicBezTo>
                  <a:cubicBezTo>
                    <a:pt x="315303" y="58493"/>
                    <a:pt x="311053" y="70493"/>
                    <a:pt x="302753" y="79593"/>
                  </a:cubicBezTo>
                  <a:cubicBezTo>
                    <a:pt x="294903" y="88193"/>
                    <a:pt x="284303" y="93193"/>
                    <a:pt x="272853" y="93693"/>
                  </a:cubicBezTo>
                  <a:lnTo>
                    <a:pt x="176103" y="97793"/>
                  </a:lnTo>
                  <a:close/>
                </a:path>
              </a:pathLst>
            </a:custGeom>
            <a:grpFill/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" name="Freeform: Shape 136">
              <a:extLst>
                <a:ext uri="{FF2B5EF4-FFF2-40B4-BE49-F238E27FC236}">
                  <a16:creationId xmlns:a16="http://schemas.microsoft.com/office/drawing/2014/main" id="{C849FC9D-7C26-454A-AB33-682D5F03EDCF}"/>
                </a:ext>
              </a:extLst>
            </p:cNvPr>
            <p:cNvSpPr/>
            <p:nvPr/>
          </p:nvSpPr>
          <p:spPr>
            <a:xfrm>
              <a:off x="5348634" y="2579584"/>
              <a:ext cx="395000" cy="120000"/>
            </a:xfrm>
            <a:custGeom>
              <a:avLst/>
              <a:gdLst>
                <a:gd name="connsiteX0" fmla="*/ 15203 w 395000"/>
                <a:gd name="connsiteY0" fmla="*/ 121903 h 120000"/>
                <a:gd name="connsiteX1" fmla="*/ 1953 w 395000"/>
                <a:gd name="connsiteY1" fmla="*/ 106903 h 120000"/>
                <a:gd name="connsiteX2" fmla="*/ 86103 w 395000"/>
                <a:gd name="connsiteY2" fmla="*/ 32603 h 120000"/>
                <a:gd name="connsiteX3" fmla="*/ 194903 w 395000"/>
                <a:gd name="connsiteY3" fmla="*/ 1953 h 120000"/>
                <a:gd name="connsiteX4" fmla="*/ 394203 w 395000"/>
                <a:gd name="connsiteY4" fmla="*/ 1953 h 120000"/>
                <a:gd name="connsiteX5" fmla="*/ 394203 w 395000"/>
                <a:gd name="connsiteY5" fmla="*/ 21953 h 120000"/>
                <a:gd name="connsiteX6" fmla="*/ 194903 w 395000"/>
                <a:gd name="connsiteY6" fmla="*/ 21953 h 120000"/>
                <a:gd name="connsiteX7" fmla="*/ 99503 w 395000"/>
                <a:gd name="connsiteY7" fmla="*/ 47453 h 120000"/>
                <a:gd name="connsiteX8" fmla="*/ 15203 w 395000"/>
                <a:gd name="connsiteY8" fmla="*/ 121903 h 1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000" h="120000">
                  <a:moveTo>
                    <a:pt x="15203" y="121903"/>
                  </a:moveTo>
                  <a:lnTo>
                    <a:pt x="1953" y="106903"/>
                  </a:lnTo>
                  <a:lnTo>
                    <a:pt x="86103" y="32603"/>
                  </a:lnTo>
                  <a:cubicBezTo>
                    <a:pt x="87253" y="31553"/>
                    <a:pt x="119753" y="1953"/>
                    <a:pt x="194903" y="1953"/>
                  </a:cubicBezTo>
                  <a:lnTo>
                    <a:pt x="394203" y="1953"/>
                  </a:lnTo>
                  <a:lnTo>
                    <a:pt x="394203" y="21953"/>
                  </a:lnTo>
                  <a:lnTo>
                    <a:pt x="194903" y="21953"/>
                  </a:lnTo>
                  <a:cubicBezTo>
                    <a:pt x="128353" y="21953"/>
                    <a:pt x="99753" y="47203"/>
                    <a:pt x="99503" y="47453"/>
                  </a:cubicBezTo>
                  <a:lnTo>
                    <a:pt x="15203" y="121903"/>
                  </a:lnTo>
                  <a:close/>
                </a:path>
              </a:pathLst>
            </a:custGeom>
            <a:grpFill/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" name="Freeform: Shape 137">
              <a:extLst>
                <a:ext uri="{FF2B5EF4-FFF2-40B4-BE49-F238E27FC236}">
                  <a16:creationId xmlns:a16="http://schemas.microsoft.com/office/drawing/2014/main" id="{9B6320B3-F65F-4A0B-8D56-0BB66F9BAF35}"/>
                </a:ext>
              </a:extLst>
            </p:cNvPr>
            <p:cNvSpPr/>
            <p:nvPr/>
          </p:nvSpPr>
          <p:spPr>
            <a:xfrm>
              <a:off x="5723734" y="2552334"/>
              <a:ext cx="70000" cy="210000"/>
            </a:xfrm>
            <a:custGeom>
              <a:avLst/>
              <a:gdLst>
                <a:gd name="connsiteX0" fmla="*/ 70603 w 70000"/>
                <a:gd name="connsiteY0" fmla="*/ 209053 h 210000"/>
                <a:gd name="connsiteX1" fmla="*/ 1953 w 70000"/>
                <a:gd name="connsiteY1" fmla="*/ 209053 h 210000"/>
                <a:gd name="connsiteX2" fmla="*/ 1953 w 70000"/>
                <a:gd name="connsiteY2" fmla="*/ 1953 h 210000"/>
                <a:gd name="connsiteX3" fmla="*/ 70603 w 70000"/>
                <a:gd name="connsiteY3" fmla="*/ 1953 h 210000"/>
                <a:gd name="connsiteX4" fmla="*/ 70603 w 70000"/>
                <a:gd name="connsiteY4" fmla="*/ 21953 h 210000"/>
                <a:gd name="connsiteX5" fmla="*/ 21953 w 70000"/>
                <a:gd name="connsiteY5" fmla="*/ 21953 h 210000"/>
                <a:gd name="connsiteX6" fmla="*/ 21953 w 70000"/>
                <a:gd name="connsiteY6" fmla="*/ 189053 h 210000"/>
                <a:gd name="connsiteX7" fmla="*/ 70603 w 70000"/>
                <a:gd name="connsiteY7" fmla="*/ 189053 h 210000"/>
                <a:gd name="connsiteX8" fmla="*/ 70603 w 70000"/>
                <a:gd name="connsiteY8" fmla="*/ 209053 h 2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00" h="210000">
                  <a:moveTo>
                    <a:pt x="70603" y="209053"/>
                  </a:moveTo>
                  <a:lnTo>
                    <a:pt x="1953" y="209053"/>
                  </a:lnTo>
                  <a:lnTo>
                    <a:pt x="1953" y="1953"/>
                  </a:lnTo>
                  <a:lnTo>
                    <a:pt x="70603" y="1953"/>
                  </a:lnTo>
                  <a:lnTo>
                    <a:pt x="70603" y="21953"/>
                  </a:lnTo>
                  <a:lnTo>
                    <a:pt x="21953" y="21953"/>
                  </a:lnTo>
                  <a:lnTo>
                    <a:pt x="21953" y="189053"/>
                  </a:lnTo>
                  <a:lnTo>
                    <a:pt x="70603" y="189053"/>
                  </a:lnTo>
                  <a:lnTo>
                    <a:pt x="70603" y="209053"/>
                  </a:lnTo>
                  <a:close/>
                </a:path>
              </a:pathLst>
            </a:custGeom>
            <a:grpFill/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" name="Freeform: Shape 138">
              <a:extLst>
                <a:ext uri="{FF2B5EF4-FFF2-40B4-BE49-F238E27FC236}">
                  <a16:creationId xmlns:a16="http://schemas.microsoft.com/office/drawing/2014/main" id="{514F85D4-4049-4422-BCFC-F43BD5E996AE}"/>
                </a:ext>
              </a:extLst>
            </p:cNvPr>
            <p:cNvSpPr/>
            <p:nvPr/>
          </p:nvSpPr>
          <p:spPr>
            <a:xfrm>
              <a:off x="5525834" y="2719124"/>
              <a:ext cx="205000" cy="100000"/>
            </a:xfrm>
            <a:custGeom>
              <a:avLst/>
              <a:gdLst>
                <a:gd name="connsiteX0" fmla="*/ 74653 w 205000"/>
                <a:gd name="connsiteY0" fmla="*/ 98463 h 100000"/>
                <a:gd name="connsiteX1" fmla="*/ 1953 w 205000"/>
                <a:gd name="connsiteY1" fmla="*/ 98463 h 100000"/>
                <a:gd name="connsiteX2" fmla="*/ 1953 w 205000"/>
                <a:gd name="connsiteY2" fmla="*/ 78463 h 100000"/>
                <a:gd name="connsiteX3" fmla="*/ 73653 w 205000"/>
                <a:gd name="connsiteY3" fmla="*/ 78463 h 100000"/>
                <a:gd name="connsiteX4" fmla="*/ 128603 w 205000"/>
                <a:gd name="connsiteY4" fmla="*/ 39463 h 100000"/>
                <a:gd name="connsiteX5" fmla="*/ 203053 w 205000"/>
                <a:gd name="connsiteY5" fmla="*/ 1963 h 100000"/>
                <a:gd name="connsiteX6" fmla="*/ 202503 w 205000"/>
                <a:gd name="connsiteY6" fmla="*/ 21963 h 100000"/>
                <a:gd name="connsiteX7" fmla="*/ 145903 w 205000"/>
                <a:gd name="connsiteY7" fmla="*/ 49463 h 100000"/>
                <a:gd name="connsiteX8" fmla="*/ 75053 w 205000"/>
                <a:gd name="connsiteY8" fmla="*/ 98463 h 100000"/>
                <a:gd name="connsiteX9" fmla="*/ 74603 w 205000"/>
                <a:gd name="connsiteY9" fmla="*/ 98463 h 1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000" h="100000">
                  <a:moveTo>
                    <a:pt x="74653" y="98463"/>
                  </a:moveTo>
                  <a:lnTo>
                    <a:pt x="1953" y="98463"/>
                  </a:lnTo>
                  <a:lnTo>
                    <a:pt x="1953" y="78463"/>
                  </a:lnTo>
                  <a:lnTo>
                    <a:pt x="73653" y="78463"/>
                  </a:lnTo>
                  <a:cubicBezTo>
                    <a:pt x="77553" y="77963"/>
                    <a:pt x="109203" y="73063"/>
                    <a:pt x="128603" y="39463"/>
                  </a:cubicBezTo>
                  <a:cubicBezTo>
                    <a:pt x="150803" y="1013"/>
                    <a:pt x="200953" y="1913"/>
                    <a:pt x="203053" y="1963"/>
                  </a:cubicBezTo>
                  <a:lnTo>
                    <a:pt x="202503" y="21963"/>
                  </a:lnTo>
                  <a:cubicBezTo>
                    <a:pt x="202103" y="21963"/>
                    <a:pt x="162103" y="21413"/>
                    <a:pt x="145903" y="49463"/>
                  </a:cubicBezTo>
                  <a:cubicBezTo>
                    <a:pt x="120253" y="93863"/>
                    <a:pt x="76903" y="98263"/>
                    <a:pt x="75053" y="98463"/>
                  </a:cubicBezTo>
                  <a:lnTo>
                    <a:pt x="74603" y="98463"/>
                  </a:lnTo>
                  <a:close/>
                </a:path>
              </a:pathLst>
            </a:custGeom>
            <a:grpFill/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" name="Freeform: Shape 139">
              <a:extLst>
                <a:ext uri="{FF2B5EF4-FFF2-40B4-BE49-F238E27FC236}">
                  <a16:creationId xmlns:a16="http://schemas.microsoft.com/office/drawing/2014/main" id="{65053DB5-0421-4E9D-BFB4-6DBFA1B99E30}"/>
                </a:ext>
              </a:extLst>
            </p:cNvPr>
            <p:cNvSpPr/>
            <p:nvPr/>
          </p:nvSpPr>
          <p:spPr>
            <a:xfrm>
              <a:off x="5126134" y="2684134"/>
              <a:ext cx="410000" cy="255000"/>
            </a:xfrm>
            <a:custGeom>
              <a:avLst/>
              <a:gdLst>
                <a:gd name="connsiteX0" fmla="*/ 410203 w 410000"/>
                <a:gd name="connsiteY0" fmla="*/ 255203 h 255000"/>
                <a:gd name="connsiteX1" fmla="*/ 1953 w 410000"/>
                <a:gd name="connsiteY1" fmla="*/ 255203 h 255000"/>
                <a:gd name="connsiteX2" fmla="*/ 1953 w 410000"/>
                <a:gd name="connsiteY2" fmla="*/ 1953 h 255000"/>
                <a:gd name="connsiteX3" fmla="*/ 343453 w 410000"/>
                <a:gd name="connsiteY3" fmla="*/ 1953 h 255000"/>
                <a:gd name="connsiteX4" fmla="*/ 343453 w 410000"/>
                <a:gd name="connsiteY4" fmla="*/ 21953 h 255000"/>
                <a:gd name="connsiteX5" fmla="*/ 21953 w 410000"/>
                <a:gd name="connsiteY5" fmla="*/ 21953 h 255000"/>
                <a:gd name="connsiteX6" fmla="*/ 21953 w 410000"/>
                <a:gd name="connsiteY6" fmla="*/ 235203 h 255000"/>
                <a:gd name="connsiteX7" fmla="*/ 390203 w 410000"/>
                <a:gd name="connsiteY7" fmla="*/ 235203 h 255000"/>
                <a:gd name="connsiteX8" fmla="*/ 390203 w 410000"/>
                <a:gd name="connsiteY8" fmla="*/ 55353 h 255000"/>
                <a:gd name="connsiteX9" fmla="*/ 410203 w 410000"/>
                <a:gd name="connsiteY9" fmla="*/ 55353 h 255000"/>
                <a:gd name="connsiteX10" fmla="*/ 410203 w 410000"/>
                <a:gd name="connsiteY10" fmla="*/ 255203 h 25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000" h="255000">
                  <a:moveTo>
                    <a:pt x="410203" y="255203"/>
                  </a:moveTo>
                  <a:lnTo>
                    <a:pt x="1953" y="255203"/>
                  </a:lnTo>
                  <a:lnTo>
                    <a:pt x="1953" y="1953"/>
                  </a:lnTo>
                  <a:lnTo>
                    <a:pt x="343453" y="1953"/>
                  </a:lnTo>
                  <a:lnTo>
                    <a:pt x="343453" y="21953"/>
                  </a:lnTo>
                  <a:lnTo>
                    <a:pt x="21953" y="21953"/>
                  </a:lnTo>
                  <a:lnTo>
                    <a:pt x="21953" y="235203"/>
                  </a:lnTo>
                  <a:lnTo>
                    <a:pt x="390203" y="235203"/>
                  </a:lnTo>
                  <a:lnTo>
                    <a:pt x="390203" y="55353"/>
                  </a:lnTo>
                  <a:lnTo>
                    <a:pt x="410203" y="55353"/>
                  </a:lnTo>
                  <a:lnTo>
                    <a:pt x="410203" y="255203"/>
                  </a:lnTo>
                  <a:close/>
                </a:path>
              </a:pathLst>
            </a:custGeom>
            <a:grpFill/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8" name="Freeform: Shape 140">
              <a:extLst>
                <a:ext uri="{FF2B5EF4-FFF2-40B4-BE49-F238E27FC236}">
                  <a16:creationId xmlns:a16="http://schemas.microsoft.com/office/drawing/2014/main" id="{93A0F891-B988-4C66-865F-B322B4A421A3}"/>
                </a:ext>
              </a:extLst>
            </p:cNvPr>
            <p:cNvSpPr/>
            <p:nvPr/>
          </p:nvSpPr>
          <p:spPr>
            <a:xfrm>
              <a:off x="5449137" y="2683137"/>
              <a:ext cx="175000" cy="135000"/>
            </a:xfrm>
            <a:custGeom>
              <a:avLst/>
              <a:gdLst>
                <a:gd name="connsiteX0" fmla="*/ 18500 w 175000"/>
                <a:gd name="connsiteY0" fmla="*/ 133600 h 135000"/>
                <a:gd name="connsiteX1" fmla="*/ 3750 w 175000"/>
                <a:gd name="connsiteY1" fmla="*/ 120100 h 135000"/>
                <a:gd name="connsiteX2" fmla="*/ 65400 w 175000"/>
                <a:gd name="connsiteY2" fmla="*/ 52600 h 135000"/>
                <a:gd name="connsiteX3" fmla="*/ 108850 w 175000"/>
                <a:gd name="connsiteY3" fmla="*/ 34600 h 135000"/>
                <a:gd name="connsiteX4" fmla="*/ 147050 w 175000"/>
                <a:gd name="connsiteY4" fmla="*/ 15400 h 135000"/>
                <a:gd name="connsiteX5" fmla="*/ 157000 w 175000"/>
                <a:gd name="connsiteY5" fmla="*/ 3750 h 135000"/>
                <a:gd name="connsiteX6" fmla="*/ 172200 w 175000"/>
                <a:gd name="connsiteY6" fmla="*/ 16750 h 135000"/>
                <a:gd name="connsiteX7" fmla="*/ 162350 w 175000"/>
                <a:gd name="connsiteY7" fmla="*/ 28300 h 135000"/>
                <a:gd name="connsiteX8" fmla="*/ 111000 w 175000"/>
                <a:gd name="connsiteY8" fmla="*/ 54450 h 135000"/>
                <a:gd name="connsiteX9" fmla="*/ 81950 w 175000"/>
                <a:gd name="connsiteY9" fmla="*/ 63850 h 135000"/>
                <a:gd name="connsiteX10" fmla="*/ 80700 w 175000"/>
                <a:gd name="connsiteY10" fmla="*/ 65400 h 135000"/>
                <a:gd name="connsiteX11" fmla="*/ 18500 w 175000"/>
                <a:gd name="connsiteY11" fmla="*/ 133500 h 135000"/>
                <a:gd name="connsiteX12" fmla="*/ 82100 w 175000"/>
                <a:gd name="connsiteY12" fmla="*/ 63550 h 135000"/>
                <a:gd name="connsiteX13" fmla="*/ 82100 w 175000"/>
                <a:gd name="connsiteY13" fmla="*/ 63550 h 1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000" h="135000">
                  <a:moveTo>
                    <a:pt x="18500" y="133600"/>
                  </a:moveTo>
                  <a:lnTo>
                    <a:pt x="3750" y="120100"/>
                  </a:lnTo>
                  <a:lnTo>
                    <a:pt x="65400" y="52600"/>
                  </a:lnTo>
                  <a:cubicBezTo>
                    <a:pt x="68600" y="47950"/>
                    <a:pt x="78950" y="37850"/>
                    <a:pt x="108850" y="34600"/>
                  </a:cubicBezTo>
                  <a:cubicBezTo>
                    <a:pt x="133100" y="31950"/>
                    <a:pt x="135500" y="29100"/>
                    <a:pt x="147050" y="15400"/>
                  </a:cubicBezTo>
                  <a:lnTo>
                    <a:pt x="157000" y="3750"/>
                  </a:lnTo>
                  <a:lnTo>
                    <a:pt x="172200" y="16750"/>
                  </a:lnTo>
                  <a:lnTo>
                    <a:pt x="162350" y="28300"/>
                  </a:lnTo>
                  <a:cubicBezTo>
                    <a:pt x="148750" y="44400"/>
                    <a:pt x="141950" y="51100"/>
                    <a:pt x="111000" y="54450"/>
                  </a:cubicBezTo>
                  <a:cubicBezTo>
                    <a:pt x="90250" y="56700"/>
                    <a:pt x="83350" y="62500"/>
                    <a:pt x="81950" y="63850"/>
                  </a:cubicBezTo>
                  <a:cubicBezTo>
                    <a:pt x="81600" y="64650"/>
                    <a:pt x="81500" y="64550"/>
                    <a:pt x="80700" y="65400"/>
                  </a:cubicBezTo>
                  <a:lnTo>
                    <a:pt x="18500" y="133500"/>
                  </a:lnTo>
                  <a:close/>
                  <a:moveTo>
                    <a:pt x="82100" y="63550"/>
                  </a:moveTo>
                  <a:lnTo>
                    <a:pt x="82100" y="635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Freeform: Shape 141">
              <a:extLst>
                <a:ext uri="{FF2B5EF4-FFF2-40B4-BE49-F238E27FC236}">
                  <a16:creationId xmlns:a16="http://schemas.microsoft.com/office/drawing/2014/main" id="{420EC1A1-1DB7-4AF9-AF0F-0FFADFDB7932}"/>
                </a:ext>
              </a:extLst>
            </p:cNvPr>
            <p:cNvSpPr/>
            <p:nvPr/>
          </p:nvSpPr>
          <p:spPr>
            <a:xfrm>
              <a:off x="5397755" y="2649155"/>
              <a:ext cx="115000" cy="125000"/>
            </a:xfrm>
            <a:custGeom>
              <a:avLst/>
              <a:gdLst>
                <a:gd name="connsiteX0" fmla="*/ 5300 w 115000"/>
                <a:gd name="connsiteY0" fmla="*/ 106593 h 125000"/>
                <a:gd name="connsiteX1" fmla="*/ 99757 w 115000"/>
                <a:gd name="connsiteY1" fmla="*/ 5300 h 125000"/>
                <a:gd name="connsiteX2" fmla="*/ 114384 w 115000"/>
                <a:gd name="connsiteY2" fmla="*/ 18940 h 125000"/>
                <a:gd name="connsiteX3" fmla="*/ 19927 w 115000"/>
                <a:gd name="connsiteY3" fmla="*/ 120233 h 1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00" h="125000">
                  <a:moveTo>
                    <a:pt x="5300" y="106593"/>
                  </a:moveTo>
                  <a:lnTo>
                    <a:pt x="99757" y="5300"/>
                  </a:lnTo>
                  <a:lnTo>
                    <a:pt x="114384" y="18940"/>
                  </a:lnTo>
                  <a:lnTo>
                    <a:pt x="19927" y="12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Freeform: Shape 142">
              <a:extLst>
                <a:ext uri="{FF2B5EF4-FFF2-40B4-BE49-F238E27FC236}">
                  <a16:creationId xmlns:a16="http://schemas.microsoft.com/office/drawing/2014/main" id="{E8B10B2E-C86A-4CFB-82AC-A5FB683A4878}"/>
                </a:ext>
              </a:extLst>
            </p:cNvPr>
            <p:cNvSpPr/>
            <p:nvPr/>
          </p:nvSpPr>
          <p:spPr>
            <a:xfrm>
              <a:off x="5389837" y="2738687"/>
              <a:ext cx="90000" cy="90000"/>
            </a:xfrm>
            <a:custGeom>
              <a:avLst/>
              <a:gdLst>
                <a:gd name="connsiteX0" fmla="*/ 48750 w 90000"/>
                <a:gd name="connsiteY0" fmla="*/ 88500 h 90000"/>
                <a:gd name="connsiteX1" fmla="*/ 3750 w 90000"/>
                <a:gd name="connsiteY1" fmla="*/ 43500 h 90000"/>
                <a:gd name="connsiteX2" fmla="*/ 23750 w 90000"/>
                <a:gd name="connsiteY2" fmla="*/ 6250 h 90000"/>
                <a:gd name="connsiteX3" fmla="*/ 37850 w 90000"/>
                <a:gd name="connsiteY3" fmla="*/ 7100 h 90000"/>
                <a:gd name="connsiteX4" fmla="*/ 37000 w 90000"/>
                <a:gd name="connsiteY4" fmla="*/ 21200 h 90000"/>
                <a:gd name="connsiteX5" fmla="*/ 23750 w 90000"/>
                <a:gd name="connsiteY5" fmla="*/ 43500 h 90000"/>
                <a:gd name="connsiteX6" fmla="*/ 48750 w 90000"/>
                <a:gd name="connsiteY6" fmla="*/ 68500 h 90000"/>
                <a:gd name="connsiteX7" fmla="*/ 69050 w 90000"/>
                <a:gd name="connsiteY7" fmla="*/ 58100 h 90000"/>
                <a:gd name="connsiteX8" fmla="*/ 83000 w 90000"/>
                <a:gd name="connsiteY8" fmla="*/ 55800 h 90000"/>
                <a:gd name="connsiteX9" fmla="*/ 85300 w 90000"/>
                <a:gd name="connsiteY9" fmla="*/ 69750 h 90000"/>
                <a:gd name="connsiteX10" fmla="*/ 48750 w 90000"/>
                <a:gd name="connsiteY10" fmla="*/ 8850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000" h="90000">
                  <a:moveTo>
                    <a:pt x="48750" y="88500"/>
                  </a:moveTo>
                  <a:cubicBezTo>
                    <a:pt x="23950" y="88500"/>
                    <a:pt x="3750" y="68300"/>
                    <a:pt x="3750" y="43500"/>
                  </a:cubicBezTo>
                  <a:cubicBezTo>
                    <a:pt x="3750" y="25950"/>
                    <a:pt x="15150" y="13800"/>
                    <a:pt x="23750" y="6250"/>
                  </a:cubicBezTo>
                  <a:cubicBezTo>
                    <a:pt x="27900" y="2600"/>
                    <a:pt x="34200" y="3000"/>
                    <a:pt x="37850" y="7100"/>
                  </a:cubicBezTo>
                  <a:cubicBezTo>
                    <a:pt x="41500" y="11200"/>
                    <a:pt x="41100" y="17550"/>
                    <a:pt x="37000" y="21200"/>
                  </a:cubicBezTo>
                  <a:cubicBezTo>
                    <a:pt x="27700" y="29400"/>
                    <a:pt x="23750" y="36050"/>
                    <a:pt x="23750" y="43500"/>
                  </a:cubicBezTo>
                  <a:cubicBezTo>
                    <a:pt x="23750" y="57250"/>
                    <a:pt x="34950" y="68500"/>
                    <a:pt x="48750" y="68500"/>
                  </a:cubicBezTo>
                  <a:cubicBezTo>
                    <a:pt x="56750" y="68500"/>
                    <a:pt x="64350" y="64600"/>
                    <a:pt x="69050" y="58100"/>
                  </a:cubicBezTo>
                  <a:cubicBezTo>
                    <a:pt x="72250" y="53600"/>
                    <a:pt x="78500" y="52600"/>
                    <a:pt x="83000" y="55800"/>
                  </a:cubicBezTo>
                  <a:cubicBezTo>
                    <a:pt x="87500" y="59050"/>
                    <a:pt x="88500" y="65250"/>
                    <a:pt x="85300" y="69750"/>
                  </a:cubicBezTo>
                  <a:cubicBezTo>
                    <a:pt x="76850" y="81500"/>
                    <a:pt x="63200" y="88500"/>
                    <a:pt x="48750" y="88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Freeform: Shape 143">
              <a:extLst>
                <a:ext uri="{FF2B5EF4-FFF2-40B4-BE49-F238E27FC236}">
                  <a16:creationId xmlns:a16="http://schemas.microsoft.com/office/drawing/2014/main" id="{CCD7F368-7B8E-41BE-8ED9-4EC861C2B8B8}"/>
                </a:ext>
              </a:extLst>
            </p:cNvPr>
            <p:cNvSpPr/>
            <p:nvPr/>
          </p:nvSpPr>
          <p:spPr>
            <a:xfrm>
              <a:off x="5272034" y="2750484"/>
              <a:ext cx="105000" cy="130000"/>
            </a:xfrm>
            <a:custGeom>
              <a:avLst/>
              <a:gdLst>
                <a:gd name="connsiteX0" fmla="*/ 44103 w 105000"/>
                <a:gd name="connsiteY0" fmla="*/ 73253 h 130000"/>
                <a:gd name="connsiteX1" fmla="*/ 66003 w 105000"/>
                <a:gd name="connsiteY1" fmla="*/ 73253 h 130000"/>
                <a:gd name="connsiteX2" fmla="*/ 66003 w 105000"/>
                <a:gd name="connsiteY2" fmla="*/ 1953 h 130000"/>
                <a:gd name="connsiteX3" fmla="*/ 16453 w 105000"/>
                <a:gd name="connsiteY3" fmla="*/ 1953 h 130000"/>
                <a:gd name="connsiteX4" fmla="*/ 16453 w 105000"/>
                <a:gd name="connsiteY4" fmla="*/ 55453 h 130000"/>
                <a:gd name="connsiteX5" fmla="*/ 1953 w 105000"/>
                <a:gd name="connsiteY5" fmla="*/ 55453 h 130000"/>
                <a:gd name="connsiteX6" fmla="*/ 1953 w 105000"/>
                <a:gd name="connsiteY6" fmla="*/ 73303 h 130000"/>
                <a:gd name="connsiteX7" fmla="*/ 16453 w 105000"/>
                <a:gd name="connsiteY7" fmla="*/ 73303 h 130000"/>
                <a:gd name="connsiteX8" fmla="*/ 16453 w 105000"/>
                <a:gd name="connsiteY8" fmla="*/ 85203 h 130000"/>
                <a:gd name="connsiteX9" fmla="*/ 1953 w 105000"/>
                <a:gd name="connsiteY9" fmla="*/ 85203 h 130000"/>
                <a:gd name="connsiteX10" fmla="*/ 1953 w 105000"/>
                <a:gd name="connsiteY10" fmla="*/ 101853 h 130000"/>
                <a:gd name="connsiteX11" fmla="*/ 16453 w 105000"/>
                <a:gd name="connsiteY11" fmla="*/ 101853 h 130000"/>
                <a:gd name="connsiteX12" fmla="*/ 16453 w 105000"/>
                <a:gd name="connsiteY12" fmla="*/ 130403 h 130000"/>
                <a:gd name="connsiteX13" fmla="*/ 35803 w 105000"/>
                <a:gd name="connsiteY13" fmla="*/ 130403 h 130000"/>
                <a:gd name="connsiteX14" fmla="*/ 35803 w 105000"/>
                <a:gd name="connsiteY14" fmla="*/ 101853 h 130000"/>
                <a:gd name="connsiteX15" fmla="*/ 78103 w 105000"/>
                <a:gd name="connsiteY15" fmla="*/ 101853 h 130000"/>
                <a:gd name="connsiteX16" fmla="*/ 78103 w 105000"/>
                <a:gd name="connsiteY16" fmla="*/ 85203 h 130000"/>
                <a:gd name="connsiteX17" fmla="*/ 35803 w 105000"/>
                <a:gd name="connsiteY17" fmla="*/ 85203 h 130000"/>
                <a:gd name="connsiteX18" fmla="*/ 35803 w 105000"/>
                <a:gd name="connsiteY18" fmla="*/ 73303 h 130000"/>
                <a:gd name="connsiteX19" fmla="*/ 44153 w 105000"/>
                <a:gd name="connsiteY19" fmla="*/ 73303 h 130000"/>
                <a:gd name="connsiteX20" fmla="*/ 35753 w 105000"/>
                <a:gd name="connsiteY20" fmla="*/ 19753 h 130000"/>
                <a:gd name="connsiteX21" fmla="*/ 65953 w 105000"/>
                <a:gd name="connsiteY21" fmla="*/ 19753 h 130000"/>
                <a:gd name="connsiteX22" fmla="*/ 65953 w 105000"/>
                <a:gd name="connsiteY22" fmla="*/ 55403 h 130000"/>
                <a:gd name="connsiteX23" fmla="*/ 35753 w 105000"/>
                <a:gd name="connsiteY23" fmla="*/ 55403 h 130000"/>
                <a:gd name="connsiteX24" fmla="*/ 35753 w 105000"/>
                <a:gd name="connsiteY24" fmla="*/ 19753 h 1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000" h="130000">
                  <a:moveTo>
                    <a:pt x="44103" y="73253"/>
                  </a:moveTo>
                  <a:lnTo>
                    <a:pt x="66003" y="73253"/>
                  </a:lnTo>
                  <a:cubicBezTo>
                    <a:pt x="116753" y="73253"/>
                    <a:pt x="116753" y="1953"/>
                    <a:pt x="66003" y="1953"/>
                  </a:cubicBezTo>
                  <a:lnTo>
                    <a:pt x="16453" y="1953"/>
                  </a:lnTo>
                  <a:lnTo>
                    <a:pt x="16453" y="55453"/>
                  </a:lnTo>
                  <a:lnTo>
                    <a:pt x="1953" y="55453"/>
                  </a:lnTo>
                  <a:lnTo>
                    <a:pt x="1953" y="73303"/>
                  </a:lnTo>
                  <a:lnTo>
                    <a:pt x="16453" y="73303"/>
                  </a:lnTo>
                  <a:lnTo>
                    <a:pt x="16453" y="85203"/>
                  </a:lnTo>
                  <a:lnTo>
                    <a:pt x="1953" y="85203"/>
                  </a:lnTo>
                  <a:lnTo>
                    <a:pt x="1953" y="101853"/>
                  </a:lnTo>
                  <a:lnTo>
                    <a:pt x="16453" y="101853"/>
                  </a:lnTo>
                  <a:lnTo>
                    <a:pt x="16453" y="130403"/>
                  </a:lnTo>
                  <a:lnTo>
                    <a:pt x="35803" y="130403"/>
                  </a:lnTo>
                  <a:lnTo>
                    <a:pt x="35803" y="101853"/>
                  </a:lnTo>
                  <a:lnTo>
                    <a:pt x="78103" y="101853"/>
                  </a:lnTo>
                  <a:lnTo>
                    <a:pt x="78103" y="85203"/>
                  </a:lnTo>
                  <a:lnTo>
                    <a:pt x="35803" y="85203"/>
                  </a:lnTo>
                  <a:lnTo>
                    <a:pt x="35803" y="73303"/>
                  </a:lnTo>
                  <a:lnTo>
                    <a:pt x="44153" y="73303"/>
                  </a:lnTo>
                  <a:close/>
                  <a:moveTo>
                    <a:pt x="35753" y="19753"/>
                  </a:moveTo>
                  <a:lnTo>
                    <a:pt x="65953" y="19753"/>
                  </a:lnTo>
                  <a:cubicBezTo>
                    <a:pt x="90103" y="19753"/>
                    <a:pt x="91353" y="55403"/>
                    <a:pt x="65953" y="55403"/>
                  </a:cubicBezTo>
                  <a:lnTo>
                    <a:pt x="35753" y="55403"/>
                  </a:lnTo>
                  <a:lnTo>
                    <a:pt x="35753" y="19753"/>
                  </a:lnTo>
                  <a:close/>
                </a:path>
              </a:pathLst>
            </a:custGeom>
            <a:grpFill/>
            <a:ln w="4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Freeform: Shape 144">
              <a:extLst>
                <a:ext uri="{FF2B5EF4-FFF2-40B4-BE49-F238E27FC236}">
                  <a16:creationId xmlns:a16="http://schemas.microsoft.com/office/drawing/2014/main" id="{2D77626F-E0E0-4F07-879C-B5F39B49CD9F}"/>
                </a:ext>
              </a:extLst>
            </p:cNvPr>
            <p:cNvSpPr/>
            <p:nvPr/>
          </p:nvSpPr>
          <p:spPr>
            <a:xfrm>
              <a:off x="5071487" y="3006337"/>
              <a:ext cx="160000" cy="265000"/>
            </a:xfrm>
            <a:custGeom>
              <a:avLst/>
              <a:gdLst>
                <a:gd name="connsiteX0" fmla="*/ 71350 w 160000"/>
                <a:gd name="connsiteY0" fmla="*/ 29900 h 265000"/>
                <a:gd name="connsiteX1" fmla="*/ 131650 w 160000"/>
                <a:gd name="connsiteY1" fmla="*/ 193550 h 265000"/>
                <a:gd name="connsiteX2" fmla="*/ 3750 w 160000"/>
                <a:gd name="connsiteY2" fmla="*/ 244100 h 265000"/>
                <a:gd name="connsiteX3" fmla="*/ 3750 w 160000"/>
                <a:gd name="connsiteY3" fmla="*/ 265600 h 265000"/>
                <a:gd name="connsiteX4" fmla="*/ 157150 w 160000"/>
                <a:gd name="connsiteY4" fmla="*/ 204950 h 265000"/>
                <a:gd name="connsiteX5" fmla="*/ 83050 w 160000"/>
                <a:gd name="connsiteY5" fmla="*/ 3750 h 265000"/>
                <a:gd name="connsiteX6" fmla="*/ 3750 w 160000"/>
                <a:gd name="connsiteY6" fmla="*/ 35100 h 265000"/>
                <a:gd name="connsiteX7" fmla="*/ 3750 w 160000"/>
                <a:gd name="connsiteY7" fmla="*/ 56600 h 265000"/>
                <a:gd name="connsiteX8" fmla="*/ 71350 w 160000"/>
                <a:gd name="connsiteY8" fmla="*/ 29900 h 26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00" h="265000">
                  <a:moveTo>
                    <a:pt x="71350" y="29900"/>
                  </a:moveTo>
                  <a:lnTo>
                    <a:pt x="131650" y="193550"/>
                  </a:lnTo>
                  <a:lnTo>
                    <a:pt x="3750" y="244100"/>
                  </a:lnTo>
                  <a:lnTo>
                    <a:pt x="3750" y="265600"/>
                  </a:lnTo>
                  <a:lnTo>
                    <a:pt x="157150" y="204950"/>
                  </a:lnTo>
                  <a:lnTo>
                    <a:pt x="83050" y="3750"/>
                  </a:lnTo>
                  <a:lnTo>
                    <a:pt x="3750" y="35100"/>
                  </a:lnTo>
                  <a:lnTo>
                    <a:pt x="3750" y="56600"/>
                  </a:lnTo>
                  <a:lnTo>
                    <a:pt x="71350" y="299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2E4DB56-8592-4500-8B4C-F425903F1E6C}"/>
              </a:ext>
            </a:extLst>
          </p:cNvPr>
          <p:cNvSpPr txBox="1"/>
          <p:nvPr/>
        </p:nvSpPr>
        <p:spPr>
          <a:xfrm>
            <a:off x="10391639" y="8722368"/>
            <a:ext cx="7229384" cy="3165234"/>
          </a:xfrm>
          <a:prstGeom prst="rect">
            <a:avLst/>
          </a:prstGeom>
          <a:noFill/>
        </p:spPr>
        <p:txBody>
          <a:bodyPr wrap="square" lIns="269501" tIns="134751" rIns="269501" bIns="134751">
            <a:spAutoFit/>
          </a:bodyPr>
          <a:lstStyle/>
          <a:p>
            <a:pPr algn="ctr"/>
            <a:r>
              <a:rPr lang="en-US" sz="94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28-29</a:t>
            </a:r>
            <a:r>
              <a:rPr lang="en-US" sz="7100" b="1" dirty="0">
                <a:solidFill>
                  <a:srgbClr val="00B05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sz="7100" b="1" dirty="0">
                <a:solidFill>
                  <a:srgbClr val="00206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/>
            </a:r>
            <a:br>
              <a:rPr lang="ru-RU" sz="7100" b="1" dirty="0">
                <a:solidFill>
                  <a:srgbClr val="00206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ru-RU" sz="4700" dirty="0">
                <a:solidFill>
                  <a:srgbClr val="00206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жилищных сертификатов </a:t>
            </a:r>
            <a:br>
              <a:rPr lang="ru-RU" sz="4700" dirty="0">
                <a:solidFill>
                  <a:srgbClr val="00206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ru-RU" sz="4700" dirty="0">
                <a:solidFill>
                  <a:srgbClr val="00206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ежегодно</a:t>
            </a:r>
            <a:endParaRPr lang="en-US" sz="4700" dirty="0">
              <a:solidFill>
                <a:srgbClr val="002060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Freeform: Shape 42">
            <a:extLst>
              <a:ext uri="{FF2B5EF4-FFF2-40B4-BE49-F238E27FC236}">
                <a16:creationId xmlns:a16="http://schemas.microsoft.com/office/drawing/2014/main" id="{BC385606-83F5-4D02-87ED-333A270F4B1F}"/>
              </a:ext>
            </a:extLst>
          </p:cNvPr>
          <p:cNvSpPr/>
          <p:nvPr/>
        </p:nvSpPr>
        <p:spPr>
          <a:xfrm>
            <a:off x="1475955" y="7375594"/>
            <a:ext cx="9273400" cy="6752255"/>
          </a:xfrm>
          <a:custGeom>
            <a:avLst/>
            <a:gdLst>
              <a:gd name="connsiteX0" fmla="*/ 211706 w 3172653"/>
              <a:gd name="connsiteY0" fmla="*/ 0 h 2257720"/>
              <a:gd name="connsiteX1" fmla="*/ 3172653 w 3172653"/>
              <a:gd name="connsiteY1" fmla="*/ 0 h 2257720"/>
              <a:gd name="connsiteX2" fmla="*/ 3172653 w 3172653"/>
              <a:gd name="connsiteY2" fmla="*/ 2257720 h 2257720"/>
              <a:gd name="connsiteX3" fmla="*/ 211706 w 3172653"/>
              <a:gd name="connsiteY3" fmla="*/ 2257720 h 2257720"/>
              <a:gd name="connsiteX4" fmla="*/ 0 w 3172653"/>
              <a:gd name="connsiteY4" fmla="*/ 2046014 h 2257720"/>
              <a:gd name="connsiteX5" fmla="*/ 0 w 3172653"/>
              <a:gd name="connsiteY5" fmla="*/ 211706 h 2257720"/>
              <a:gd name="connsiteX6" fmla="*/ 211706 w 3172653"/>
              <a:gd name="connsiteY6" fmla="*/ 0 h 2257720"/>
              <a:gd name="connsiteX0" fmla="*/ 211706 w 3172653"/>
              <a:gd name="connsiteY0" fmla="*/ 0 h 2257720"/>
              <a:gd name="connsiteX1" fmla="*/ 3172653 w 3172653"/>
              <a:gd name="connsiteY1" fmla="*/ 0 h 2257720"/>
              <a:gd name="connsiteX2" fmla="*/ 3170155 w 3172653"/>
              <a:gd name="connsiteY2" fmla="*/ 1055419 h 2257720"/>
              <a:gd name="connsiteX3" fmla="*/ 3172653 w 3172653"/>
              <a:gd name="connsiteY3" fmla="*/ 2257720 h 2257720"/>
              <a:gd name="connsiteX4" fmla="*/ 211706 w 3172653"/>
              <a:gd name="connsiteY4" fmla="*/ 2257720 h 2257720"/>
              <a:gd name="connsiteX5" fmla="*/ 0 w 3172653"/>
              <a:gd name="connsiteY5" fmla="*/ 2046014 h 2257720"/>
              <a:gd name="connsiteX6" fmla="*/ 0 w 3172653"/>
              <a:gd name="connsiteY6" fmla="*/ 211706 h 2257720"/>
              <a:gd name="connsiteX7" fmla="*/ 211706 w 3172653"/>
              <a:gd name="connsiteY7" fmla="*/ 0 h 2257720"/>
              <a:gd name="connsiteX0" fmla="*/ 3170155 w 3261595"/>
              <a:gd name="connsiteY0" fmla="*/ 1055419 h 2257720"/>
              <a:gd name="connsiteX1" fmla="*/ 3172653 w 3261595"/>
              <a:gd name="connsiteY1" fmla="*/ 2257720 h 2257720"/>
              <a:gd name="connsiteX2" fmla="*/ 211706 w 3261595"/>
              <a:gd name="connsiteY2" fmla="*/ 2257720 h 2257720"/>
              <a:gd name="connsiteX3" fmla="*/ 0 w 3261595"/>
              <a:gd name="connsiteY3" fmla="*/ 2046014 h 2257720"/>
              <a:gd name="connsiteX4" fmla="*/ 0 w 3261595"/>
              <a:gd name="connsiteY4" fmla="*/ 211706 h 2257720"/>
              <a:gd name="connsiteX5" fmla="*/ 211706 w 3261595"/>
              <a:gd name="connsiteY5" fmla="*/ 0 h 2257720"/>
              <a:gd name="connsiteX6" fmla="*/ 3172653 w 3261595"/>
              <a:gd name="connsiteY6" fmla="*/ 0 h 2257720"/>
              <a:gd name="connsiteX7" fmla="*/ 3261595 w 3261595"/>
              <a:gd name="connsiteY7" fmla="*/ 1146859 h 2257720"/>
              <a:gd name="connsiteX0" fmla="*/ 3170155 w 3172653"/>
              <a:gd name="connsiteY0" fmla="*/ 1055419 h 2257720"/>
              <a:gd name="connsiteX1" fmla="*/ 3172653 w 3172653"/>
              <a:gd name="connsiteY1" fmla="*/ 2257720 h 2257720"/>
              <a:gd name="connsiteX2" fmla="*/ 211706 w 3172653"/>
              <a:gd name="connsiteY2" fmla="*/ 2257720 h 2257720"/>
              <a:gd name="connsiteX3" fmla="*/ 0 w 3172653"/>
              <a:gd name="connsiteY3" fmla="*/ 2046014 h 2257720"/>
              <a:gd name="connsiteX4" fmla="*/ 0 w 3172653"/>
              <a:gd name="connsiteY4" fmla="*/ 211706 h 2257720"/>
              <a:gd name="connsiteX5" fmla="*/ 211706 w 3172653"/>
              <a:gd name="connsiteY5" fmla="*/ 0 h 2257720"/>
              <a:gd name="connsiteX6" fmla="*/ 3172653 w 3172653"/>
              <a:gd name="connsiteY6" fmla="*/ 0 h 2257720"/>
              <a:gd name="connsiteX0" fmla="*/ 3172653 w 3172653"/>
              <a:gd name="connsiteY0" fmla="*/ 2257720 h 2257720"/>
              <a:gd name="connsiteX1" fmla="*/ 211706 w 3172653"/>
              <a:gd name="connsiteY1" fmla="*/ 2257720 h 2257720"/>
              <a:gd name="connsiteX2" fmla="*/ 0 w 3172653"/>
              <a:gd name="connsiteY2" fmla="*/ 2046014 h 2257720"/>
              <a:gd name="connsiteX3" fmla="*/ 0 w 3172653"/>
              <a:gd name="connsiteY3" fmla="*/ 211706 h 2257720"/>
              <a:gd name="connsiteX4" fmla="*/ 211706 w 3172653"/>
              <a:gd name="connsiteY4" fmla="*/ 0 h 2257720"/>
              <a:gd name="connsiteX5" fmla="*/ 3172653 w 3172653"/>
              <a:gd name="connsiteY5" fmla="*/ 0 h 225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2653" h="2257720">
                <a:moveTo>
                  <a:pt x="3172653" y="2257720"/>
                </a:moveTo>
                <a:lnTo>
                  <a:pt x="211706" y="2257720"/>
                </a:lnTo>
                <a:cubicBezTo>
                  <a:pt x="94784" y="2257720"/>
                  <a:pt x="0" y="2162936"/>
                  <a:pt x="0" y="2046014"/>
                </a:cubicBezTo>
                <a:lnTo>
                  <a:pt x="0" y="211706"/>
                </a:lnTo>
                <a:cubicBezTo>
                  <a:pt x="0" y="94784"/>
                  <a:pt x="94784" y="0"/>
                  <a:pt x="211706" y="0"/>
                </a:cubicBezTo>
                <a:lnTo>
                  <a:pt x="3172653" y="0"/>
                </a:lnTo>
              </a:path>
            </a:pathLst>
          </a:cu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501" tIns="134751" rIns="269501" bIns="134751" rtlCol="0" anchor="ctr">
            <a:no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Freeform: Shape 43">
            <a:extLst>
              <a:ext uri="{FF2B5EF4-FFF2-40B4-BE49-F238E27FC236}">
                <a16:creationId xmlns:a16="http://schemas.microsoft.com/office/drawing/2014/main" id="{E2204D7B-3435-4D53-83FB-F1A8D40389CE}"/>
              </a:ext>
            </a:extLst>
          </p:cNvPr>
          <p:cNvSpPr/>
          <p:nvPr/>
        </p:nvSpPr>
        <p:spPr>
          <a:xfrm>
            <a:off x="18564270" y="7373653"/>
            <a:ext cx="9273400" cy="6752255"/>
          </a:xfrm>
          <a:custGeom>
            <a:avLst/>
            <a:gdLst>
              <a:gd name="connsiteX0" fmla="*/ 211706 w 3172653"/>
              <a:gd name="connsiteY0" fmla="*/ 0 h 2257720"/>
              <a:gd name="connsiteX1" fmla="*/ 3172653 w 3172653"/>
              <a:gd name="connsiteY1" fmla="*/ 0 h 2257720"/>
              <a:gd name="connsiteX2" fmla="*/ 3172653 w 3172653"/>
              <a:gd name="connsiteY2" fmla="*/ 2257720 h 2257720"/>
              <a:gd name="connsiteX3" fmla="*/ 211706 w 3172653"/>
              <a:gd name="connsiteY3" fmla="*/ 2257720 h 2257720"/>
              <a:gd name="connsiteX4" fmla="*/ 0 w 3172653"/>
              <a:gd name="connsiteY4" fmla="*/ 2046014 h 2257720"/>
              <a:gd name="connsiteX5" fmla="*/ 0 w 3172653"/>
              <a:gd name="connsiteY5" fmla="*/ 211706 h 2257720"/>
              <a:gd name="connsiteX6" fmla="*/ 211706 w 3172653"/>
              <a:gd name="connsiteY6" fmla="*/ 0 h 2257720"/>
              <a:gd name="connsiteX0" fmla="*/ 211706 w 3172653"/>
              <a:gd name="connsiteY0" fmla="*/ 0 h 2257720"/>
              <a:gd name="connsiteX1" fmla="*/ 3172653 w 3172653"/>
              <a:gd name="connsiteY1" fmla="*/ 0 h 2257720"/>
              <a:gd name="connsiteX2" fmla="*/ 3170155 w 3172653"/>
              <a:gd name="connsiteY2" fmla="*/ 1055419 h 2257720"/>
              <a:gd name="connsiteX3" fmla="*/ 3172653 w 3172653"/>
              <a:gd name="connsiteY3" fmla="*/ 2257720 h 2257720"/>
              <a:gd name="connsiteX4" fmla="*/ 211706 w 3172653"/>
              <a:gd name="connsiteY4" fmla="*/ 2257720 h 2257720"/>
              <a:gd name="connsiteX5" fmla="*/ 0 w 3172653"/>
              <a:gd name="connsiteY5" fmla="*/ 2046014 h 2257720"/>
              <a:gd name="connsiteX6" fmla="*/ 0 w 3172653"/>
              <a:gd name="connsiteY6" fmla="*/ 211706 h 2257720"/>
              <a:gd name="connsiteX7" fmla="*/ 211706 w 3172653"/>
              <a:gd name="connsiteY7" fmla="*/ 0 h 2257720"/>
              <a:gd name="connsiteX0" fmla="*/ 3170155 w 3261595"/>
              <a:gd name="connsiteY0" fmla="*/ 1055419 h 2257720"/>
              <a:gd name="connsiteX1" fmla="*/ 3172653 w 3261595"/>
              <a:gd name="connsiteY1" fmla="*/ 2257720 h 2257720"/>
              <a:gd name="connsiteX2" fmla="*/ 211706 w 3261595"/>
              <a:gd name="connsiteY2" fmla="*/ 2257720 h 2257720"/>
              <a:gd name="connsiteX3" fmla="*/ 0 w 3261595"/>
              <a:gd name="connsiteY3" fmla="*/ 2046014 h 2257720"/>
              <a:gd name="connsiteX4" fmla="*/ 0 w 3261595"/>
              <a:gd name="connsiteY4" fmla="*/ 211706 h 2257720"/>
              <a:gd name="connsiteX5" fmla="*/ 211706 w 3261595"/>
              <a:gd name="connsiteY5" fmla="*/ 0 h 2257720"/>
              <a:gd name="connsiteX6" fmla="*/ 3172653 w 3261595"/>
              <a:gd name="connsiteY6" fmla="*/ 0 h 2257720"/>
              <a:gd name="connsiteX7" fmla="*/ 3261595 w 3261595"/>
              <a:gd name="connsiteY7" fmla="*/ 1146859 h 2257720"/>
              <a:gd name="connsiteX0" fmla="*/ 3170155 w 3172653"/>
              <a:gd name="connsiteY0" fmla="*/ 1055419 h 2257720"/>
              <a:gd name="connsiteX1" fmla="*/ 3172653 w 3172653"/>
              <a:gd name="connsiteY1" fmla="*/ 2257720 h 2257720"/>
              <a:gd name="connsiteX2" fmla="*/ 211706 w 3172653"/>
              <a:gd name="connsiteY2" fmla="*/ 2257720 h 2257720"/>
              <a:gd name="connsiteX3" fmla="*/ 0 w 3172653"/>
              <a:gd name="connsiteY3" fmla="*/ 2046014 h 2257720"/>
              <a:gd name="connsiteX4" fmla="*/ 0 w 3172653"/>
              <a:gd name="connsiteY4" fmla="*/ 211706 h 2257720"/>
              <a:gd name="connsiteX5" fmla="*/ 211706 w 3172653"/>
              <a:gd name="connsiteY5" fmla="*/ 0 h 2257720"/>
              <a:gd name="connsiteX6" fmla="*/ 3172653 w 3172653"/>
              <a:gd name="connsiteY6" fmla="*/ 0 h 2257720"/>
              <a:gd name="connsiteX0" fmla="*/ 3172653 w 3172653"/>
              <a:gd name="connsiteY0" fmla="*/ 2257720 h 2257720"/>
              <a:gd name="connsiteX1" fmla="*/ 211706 w 3172653"/>
              <a:gd name="connsiteY1" fmla="*/ 2257720 h 2257720"/>
              <a:gd name="connsiteX2" fmla="*/ 0 w 3172653"/>
              <a:gd name="connsiteY2" fmla="*/ 2046014 h 2257720"/>
              <a:gd name="connsiteX3" fmla="*/ 0 w 3172653"/>
              <a:gd name="connsiteY3" fmla="*/ 211706 h 2257720"/>
              <a:gd name="connsiteX4" fmla="*/ 211706 w 3172653"/>
              <a:gd name="connsiteY4" fmla="*/ 0 h 2257720"/>
              <a:gd name="connsiteX5" fmla="*/ 3172653 w 3172653"/>
              <a:gd name="connsiteY5" fmla="*/ 0 h 225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2653" h="2257720">
                <a:moveTo>
                  <a:pt x="3172653" y="2257720"/>
                </a:moveTo>
                <a:lnTo>
                  <a:pt x="211706" y="2257720"/>
                </a:lnTo>
                <a:cubicBezTo>
                  <a:pt x="94784" y="2257720"/>
                  <a:pt x="0" y="2162936"/>
                  <a:pt x="0" y="2046014"/>
                </a:cubicBezTo>
                <a:lnTo>
                  <a:pt x="0" y="211706"/>
                </a:lnTo>
                <a:cubicBezTo>
                  <a:pt x="0" y="94784"/>
                  <a:pt x="94784" y="0"/>
                  <a:pt x="211706" y="0"/>
                </a:cubicBezTo>
                <a:lnTo>
                  <a:pt x="3172653" y="0"/>
                </a:lnTo>
              </a:path>
            </a:pathLst>
          </a:cu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501" tIns="134751" rIns="269501" bIns="134751" rtlCol="0" anchor="ctr">
            <a:no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Rectangle: Rounded Corners 44">
            <a:extLst>
              <a:ext uri="{FF2B5EF4-FFF2-40B4-BE49-F238E27FC236}">
                <a16:creationId xmlns:a16="http://schemas.microsoft.com/office/drawing/2014/main" id="{3218F4F4-5005-434E-81B7-96E0A1D96506}"/>
              </a:ext>
            </a:extLst>
          </p:cNvPr>
          <p:cNvSpPr/>
          <p:nvPr/>
        </p:nvSpPr>
        <p:spPr>
          <a:xfrm>
            <a:off x="27375098" y="7356917"/>
            <a:ext cx="7685374" cy="6752255"/>
          </a:xfrm>
          <a:prstGeom prst="roundRect">
            <a:avLst>
              <a:gd name="adj" fmla="val 9423"/>
            </a:avLst>
          </a:prstGeom>
          <a:solidFill>
            <a:schemeClr val="bg1">
              <a:alpha val="10000"/>
            </a:schemeClr>
          </a:solidFill>
          <a:ln>
            <a:gradFill>
              <a:gsLst>
                <a:gs pos="0">
                  <a:schemeClr val="tx2"/>
                </a:gs>
                <a:gs pos="74000">
                  <a:srgbClr val="0070C0"/>
                </a:gs>
                <a:gs pos="87000">
                  <a:srgbClr val="C00000"/>
                </a:gs>
                <a:gs pos="100000">
                  <a:srgbClr val="9C0049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501" tIns="134751" rIns="269501" bIns="134751" rtlCol="0" anchor="ctr"/>
          <a:lstStyle/>
          <a:p>
            <a:pPr algn="ctr"/>
            <a:endParaRPr lang="ru-RU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EDF1F7-A19A-44FE-BA9F-9BE61B21EDB7}"/>
              </a:ext>
            </a:extLst>
          </p:cNvPr>
          <p:cNvSpPr txBox="1"/>
          <p:nvPr/>
        </p:nvSpPr>
        <p:spPr>
          <a:xfrm>
            <a:off x="27573350" y="8705630"/>
            <a:ext cx="7229384" cy="3221680"/>
          </a:xfrm>
          <a:prstGeom prst="rect">
            <a:avLst/>
          </a:prstGeom>
          <a:noFill/>
        </p:spPr>
        <p:txBody>
          <a:bodyPr wrap="square" lIns="269501" tIns="134751" rIns="269501" bIns="134751">
            <a:spAutoFit/>
          </a:bodyPr>
          <a:lstStyle/>
          <a:p>
            <a:pPr algn="ctr"/>
            <a:r>
              <a:rPr lang="ru-RU" sz="94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r>
              <a:rPr lang="en-US" sz="7100" b="1" dirty="0">
                <a:solidFill>
                  <a:srgbClr val="00B05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ru-RU" sz="7100" b="1" dirty="0">
                <a:solidFill>
                  <a:srgbClr val="00206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/>
            </a:r>
            <a:br>
              <a:rPr lang="ru-RU" sz="7100" b="1" dirty="0">
                <a:solidFill>
                  <a:srgbClr val="00206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ru-RU" sz="4700" dirty="0">
                <a:solidFill>
                  <a:srgbClr val="00206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сертификатов </a:t>
            </a:r>
            <a:br>
              <a:rPr lang="ru-RU" sz="4700" dirty="0">
                <a:solidFill>
                  <a:srgbClr val="00206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</a:br>
            <a:r>
              <a:rPr lang="ru-RU" sz="4700" dirty="0">
                <a:solidFill>
                  <a:srgbClr val="002060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ежегодно</a:t>
            </a:r>
            <a:endParaRPr lang="en-US" sz="4700" dirty="0">
              <a:solidFill>
                <a:srgbClr val="002060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maps@3x.png (516×489)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-45800"/>
            <a:ext cx="21416211" cy="202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6300" dirty="0"/>
              <a:t>Поддержка науки в Московской области. </a:t>
            </a:r>
            <a:r>
              <a:rPr lang="ru-RU" altLang="ru-RU" sz="4800" dirty="0" smtClean="0"/>
              <a:t>Услуги </a:t>
            </a:r>
            <a:r>
              <a:rPr lang="ru-RU" altLang="ru-RU" sz="4800" dirty="0"/>
              <a:t>Регионального центра инжиниринга</a:t>
            </a:r>
            <a:endParaRPr lang="ru-RU" sz="4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BE1A-037E-476C-8D0F-9DD7F516AD1A}" type="slidenum">
              <a:rPr lang="ru-RU" smtClean="0"/>
              <a:pPr/>
              <a:t>11</a:t>
            </a:fld>
            <a:endParaRPr lang="ru-RU" dirty="0">
              <a:sym typeface="Calibri" pitchFamily="34" charset="0"/>
            </a:endParaRPr>
          </a:p>
        </p:txBody>
      </p:sp>
      <p:grpSp>
        <p:nvGrpSpPr>
          <p:cNvPr id="4" name="Group 167">
            <a:extLst>
              <a:ext uri="{FF2B5EF4-FFF2-40B4-BE49-F238E27FC236}">
                <a16:creationId xmlns:a16="http://schemas.microsoft.com/office/drawing/2014/main" id="{0EDC5D25-CAA3-4BE1-84F7-B44B93BEF8AC}"/>
              </a:ext>
            </a:extLst>
          </p:cNvPr>
          <p:cNvGrpSpPr/>
          <p:nvPr/>
        </p:nvGrpSpPr>
        <p:grpSpPr>
          <a:xfrm>
            <a:off x="6407236" y="14368478"/>
            <a:ext cx="2374990" cy="3716241"/>
            <a:chOff x="2156491" y="5150168"/>
            <a:chExt cx="812541" cy="807569"/>
          </a:xfrm>
        </p:grpSpPr>
        <p:sp>
          <p:nvSpPr>
            <p:cNvPr id="5" name="Arrow: Pentagon 168">
              <a:extLst>
                <a:ext uri="{FF2B5EF4-FFF2-40B4-BE49-F238E27FC236}">
                  <a16:creationId xmlns:a16="http://schemas.microsoft.com/office/drawing/2014/main" id="{5D8B5A26-7365-4886-B89D-010604246FDA}"/>
                </a:ext>
              </a:extLst>
            </p:cNvPr>
            <p:cNvSpPr/>
            <p:nvPr/>
          </p:nvSpPr>
          <p:spPr>
            <a:xfrm>
              <a:off x="2156491" y="5152972"/>
              <a:ext cx="758052" cy="804765"/>
            </a:xfrm>
            <a:prstGeom prst="homePlate">
              <a:avLst>
                <a:gd name="adj" fmla="val 29268"/>
              </a:avLst>
            </a:prstGeom>
            <a:gradFill>
              <a:gsLst>
                <a:gs pos="100000">
                  <a:srgbClr val="00B0F0">
                    <a:alpha val="35000"/>
                  </a:srgbClr>
                </a:gs>
                <a:gs pos="0">
                  <a:schemeClr val="accent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" name="Freeform: Shape 169">
              <a:extLst>
                <a:ext uri="{FF2B5EF4-FFF2-40B4-BE49-F238E27FC236}">
                  <a16:creationId xmlns:a16="http://schemas.microsoft.com/office/drawing/2014/main" id="{4AD6EBB7-DB16-42A6-8F2B-9871BB3ECD3B}"/>
                </a:ext>
              </a:extLst>
            </p:cNvPr>
            <p:cNvSpPr/>
            <p:nvPr/>
          </p:nvSpPr>
          <p:spPr>
            <a:xfrm>
              <a:off x="2745195" y="5150168"/>
              <a:ext cx="223837" cy="807243"/>
            </a:xfrm>
            <a:custGeom>
              <a:avLst/>
              <a:gdLst>
                <a:gd name="connsiteX0" fmla="*/ 0 w 223837"/>
                <a:gd name="connsiteY0" fmla="*/ 0 h 807243"/>
                <a:gd name="connsiteX1" fmla="*/ 223837 w 223837"/>
                <a:gd name="connsiteY1" fmla="*/ 407193 h 807243"/>
                <a:gd name="connsiteX2" fmla="*/ 7143 w 223837"/>
                <a:gd name="connsiteY2" fmla="*/ 807243 h 80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837" h="807243">
                  <a:moveTo>
                    <a:pt x="0" y="0"/>
                  </a:moveTo>
                  <a:lnTo>
                    <a:pt x="223837" y="407193"/>
                  </a:lnTo>
                  <a:lnTo>
                    <a:pt x="7143" y="807243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7" name="Rectangle: Rounded Corners 96">
            <a:extLst>
              <a:ext uri="{FF2B5EF4-FFF2-40B4-BE49-F238E27FC236}">
                <a16:creationId xmlns:a16="http://schemas.microsoft.com/office/drawing/2014/main" id="{8A1A37FC-E7C6-405C-9AC9-67F42104BE98}"/>
              </a:ext>
            </a:extLst>
          </p:cNvPr>
          <p:cNvSpPr/>
          <p:nvPr/>
        </p:nvSpPr>
        <p:spPr>
          <a:xfrm>
            <a:off x="15321468" y="6370885"/>
            <a:ext cx="17849895" cy="6752255"/>
          </a:xfrm>
          <a:prstGeom prst="roundRect">
            <a:avLst>
              <a:gd name="adj" fmla="val 9423"/>
            </a:avLst>
          </a:prstGeom>
          <a:solidFill>
            <a:schemeClr val="bg1">
              <a:alpha val="10000"/>
            </a:schemeClr>
          </a:solidFill>
          <a:ln>
            <a:gradFill>
              <a:gsLst>
                <a:gs pos="0">
                  <a:schemeClr val="tx2"/>
                </a:gs>
                <a:gs pos="74000">
                  <a:srgbClr val="0070C0"/>
                </a:gs>
                <a:gs pos="87000">
                  <a:srgbClr val="C00000"/>
                </a:gs>
                <a:gs pos="100000">
                  <a:srgbClr val="9C0049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501" tIns="134751" rIns="269501" bIns="134751" rtlCol="0" anchor="ctr"/>
          <a:lstStyle/>
          <a:p>
            <a:pPr algn="ctr"/>
            <a:endParaRPr lang="ru-RU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EBBDA-624A-4978-B210-8733297E5694}"/>
              </a:ext>
            </a:extLst>
          </p:cNvPr>
          <p:cNvSpPr txBox="1"/>
          <p:nvPr/>
        </p:nvSpPr>
        <p:spPr>
          <a:xfrm>
            <a:off x="15975105" y="8136634"/>
            <a:ext cx="7664823" cy="2395792"/>
          </a:xfrm>
          <a:prstGeom prst="rect">
            <a:avLst/>
          </a:prstGeom>
          <a:noFill/>
        </p:spPr>
        <p:txBody>
          <a:bodyPr wrap="square" lIns="0" tIns="134751" rIns="269501" bIns="134751" rtlCol="0">
            <a:spAutoFit/>
          </a:bodyPr>
          <a:lstStyle>
            <a:defPPr>
              <a:defRPr lang="en-US"/>
            </a:defPPr>
            <a:lvl1pPr>
              <a:defRPr sz="3200" b="1">
                <a:gradFill>
                  <a:gsLst>
                    <a:gs pos="100000">
                      <a:schemeClr val="accent3"/>
                    </a:gs>
                    <a:gs pos="60000">
                      <a:schemeClr val="accent2"/>
                    </a:gs>
                    <a:gs pos="5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defRPr>
            </a:lvl1pPr>
          </a:lstStyle>
          <a:p>
            <a:pPr algn="ctr">
              <a:defRPr/>
            </a:pPr>
            <a:r>
              <a:rPr lang="ru-RU" sz="8800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</a:t>
            </a:r>
            <a:r>
              <a:rPr lang="ru-RU" sz="7200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%</a:t>
            </a:r>
            <a:r>
              <a:rPr lang="ru-RU" sz="13800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8800" b="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ru-RU" sz="88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90</a:t>
            </a:r>
            <a:r>
              <a:rPr lang="ru-RU" sz="7200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%</a:t>
            </a:r>
            <a:endParaRPr lang="en-US" sz="13800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EDF54-EC36-45D1-959B-70470EE87352}"/>
              </a:ext>
            </a:extLst>
          </p:cNvPr>
          <p:cNvSpPr txBox="1"/>
          <p:nvPr/>
        </p:nvSpPr>
        <p:spPr>
          <a:xfrm>
            <a:off x="15975106" y="6900305"/>
            <a:ext cx="7664823" cy="1195464"/>
          </a:xfrm>
          <a:prstGeom prst="rect">
            <a:avLst/>
          </a:prstGeom>
          <a:noFill/>
        </p:spPr>
        <p:txBody>
          <a:bodyPr wrap="square" lIns="269501" tIns="134751" rIns="269501" bIns="134751">
            <a:spAutoFit/>
          </a:bodyPr>
          <a:lstStyle/>
          <a:p>
            <a:pPr algn="ctr" defTabSz="26950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Софинансирование</a:t>
            </a:r>
            <a:endParaRPr lang="ru-RU" sz="60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DA942-6128-4387-9F96-5B0A68E3265B}"/>
              </a:ext>
            </a:extLst>
          </p:cNvPr>
          <p:cNvSpPr txBox="1"/>
          <p:nvPr/>
        </p:nvSpPr>
        <p:spPr>
          <a:xfrm>
            <a:off x="25197506" y="7055545"/>
            <a:ext cx="7037083" cy="949242"/>
          </a:xfrm>
          <a:prstGeom prst="rect">
            <a:avLst/>
          </a:prstGeom>
          <a:noFill/>
        </p:spPr>
        <p:txBody>
          <a:bodyPr wrap="square" lIns="269501" tIns="134751" rIns="269501" bIns="134751">
            <a:spAutoFit/>
          </a:bodyPr>
          <a:lstStyle/>
          <a:p>
            <a:pPr defTabSz="26950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Макс. компенсация</a:t>
            </a:r>
          </a:p>
        </p:txBody>
      </p:sp>
      <p:grpSp>
        <p:nvGrpSpPr>
          <p:cNvPr id="11" name="Group 153">
            <a:extLst>
              <a:ext uri="{FF2B5EF4-FFF2-40B4-BE49-F238E27FC236}">
                <a16:creationId xmlns:a16="http://schemas.microsoft.com/office/drawing/2014/main" id="{30F8F6F0-7D65-4FE4-8DEB-51DE1B246C5E}"/>
              </a:ext>
            </a:extLst>
          </p:cNvPr>
          <p:cNvGrpSpPr/>
          <p:nvPr/>
        </p:nvGrpSpPr>
        <p:grpSpPr>
          <a:xfrm rot="16200000">
            <a:off x="20992959" y="9606679"/>
            <a:ext cx="6307750" cy="273980"/>
            <a:chOff x="3543300" y="2919096"/>
            <a:chExt cx="2371725" cy="1054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Freeform: Shape 154">
              <a:extLst>
                <a:ext uri="{FF2B5EF4-FFF2-40B4-BE49-F238E27FC236}">
                  <a16:creationId xmlns:a16="http://schemas.microsoft.com/office/drawing/2014/main" id="{1AAFCE15-08C9-417B-BB1A-8F1ED3F92FB3}"/>
                </a:ext>
              </a:extLst>
            </p:cNvPr>
            <p:cNvSpPr/>
            <p:nvPr/>
          </p:nvSpPr>
          <p:spPr>
            <a:xfrm>
              <a:off x="3543300" y="2919413"/>
              <a:ext cx="2371725" cy="52387"/>
            </a:xfrm>
            <a:custGeom>
              <a:avLst/>
              <a:gdLst>
                <a:gd name="connsiteX0" fmla="*/ 0 w 2371725"/>
                <a:gd name="connsiteY0" fmla="*/ 0 h 52387"/>
                <a:gd name="connsiteX1" fmla="*/ 2371725 w 2371725"/>
                <a:gd name="connsiteY1" fmla="*/ 0 h 52387"/>
                <a:gd name="connsiteX2" fmla="*/ 2371725 w 2371725"/>
                <a:gd name="connsiteY2" fmla="*/ 52387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1725" h="52387">
                  <a:moveTo>
                    <a:pt x="0" y="0"/>
                  </a:moveTo>
                  <a:lnTo>
                    <a:pt x="2371725" y="0"/>
                  </a:lnTo>
                  <a:lnTo>
                    <a:pt x="2371725" y="52387"/>
                  </a:lnTo>
                </a:path>
              </a:pathLst>
            </a:custGeom>
            <a:noFill/>
            <a:ln>
              <a:solidFill>
                <a:srgbClr val="0C01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" name="Isosceles Triangle 155">
              <a:extLst>
                <a:ext uri="{FF2B5EF4-FFF2-40B4-BE49-F238E27FC236}">
                  <a16:creationId xmlns:a16="http://schemas.microsoft.com/office/drawing/2014/main" id="{41A6D0AB-BF0E-44EE-B6ED-F6009AE5A6D2}"/>
                </a:ext>
              </a:extLst>
            </p:cNvPr>
            <p:cNvSpPr/>
            <p:nvPr/>
          </p:nvSpPr>
          <p:spPr>
            <a:xfrm rot="10800000">
              <a:off x="4668026" y="2919096"/>
              <a:ext cx="122272" cy="105407"/>
            </a:xfrm>
            <a:prstGeom prst="triangle">
              <a:avLst/>
            </a:prstGeom>
            <a:solidFill>
              <a:srgbClr val="0C0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8D8C626-7344-420C-B7BA-0234EE10487C}"/>
              </a:ext>
            </a:extLst>
          </p:cNvPr>
          <p:cNvSpPr txBox="1"/>
          <p:nvPr/>
        </p:nvSpPr>
        <p:spPr>
          <a:xfrm>
            <a:off x="24881354" y="10415616"/>
            <a:ext cx="7037083" cy="949242"/>
          </a:xfrm>
          <a:prstGeom prst="rect">
            <a:avLst/>
          </a:prstGeom>
          <a:noFill/>
        </p:spPr>
        <p:txBody>
          <a:bodyPr wrap="square" lIns="269501" tIns="134751" rIns="269501" bIns="134751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зависимости от услуг</a:t>
            </a: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16D691C5-0BD2-4CCC-827D-0D4C3A751707}"/>
              </a:ext>
            </a:extLst>
          </p:cNvPr>
          <p:cNvGrpSpPr/>
          <p:nvPr/>
        </p:nvGrpSpPr>
        <p:grpSpPr>
          <a:xfrm>
            <a:off x="25364498" y="8372729"/>
            <a:ext cx="7806865" cy="1569660"/>
            <a:chOff x="8737404" y="3007696"/>
            <a:chExt cx="2670916" cy="5248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9A4EC3-1863-439B-91D6-14536E660439}"/>
                </a:ext>
              </a:extLst>
            </p:cNvPr>
            <p:cNvSpPr txBox="1"/>
            <p:nvPr/>
          </p:nvSpPr>
          <p:spPr>
            <a:xfrm>
              <a:off x="8737404" y="3007696"/>
              <a:ext cx="1924529" cy="5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6950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dirty="0">
                  <a:solidFill>
                    <a:srgbClr val="00B05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100 </a:t>
              </a:r>
              <a:r>
                <a:rPr lang="ru-RU" sz="9600" dirty="0">
                  <a:solidFill>
                    <a:srgbClr val="00B05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- </a:t>
              </a:r>
              <a:r>
                <a:rPr lang="ru-RU" sz="9600" b="1" dirty="0">
                  <a:solidFill>
                    <a:srgbClr val="00B05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425</a:t>
              </a:r>
              <a:endParaRPr lang="ru-RU" sz="36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8DCF12-99B3-459F-95AD-4F0D09D56F6D}"/>
                </a:ext>
              </a:extLst>
            </p:cNvPr>
            <p:cNvSpPr txBox="1"/>
            <p:nvPr/>
          </p:nvSpPr>
          <p:spPr>
            <a:xfrm>
              <a:off x="10551008" y="3072477"/>
              <a:ext cx="857312" cy="364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3600" b="1" dirty="0" err="1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тыс</a:t>
              </a:r>
              <a:r>
                <a:rPr lang="en-US" sz="3600" b="1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ru-RU" sz="3600" b="1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/>
              </a:r>
              <a:br>
                <a:rPr lang="ru-RU" sz="3600" b="1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ru-RU" sz="3600" b="1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руб.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A11FBC3-388E-4153-9092-5FFC94FDB064}"/>
              </a:ext>
            </a:extLst>
          </p:cNvPr>
          <p:cNvSpPr txBox="1"/>
          <p:nvPr/>
        </p:nvSpPr>
        <p:spPr>
          <a:xfrm>
            <a:off x="9821424" y="14439250"/>
            <a:ext cx="18099019" cy="3657676"/>
          </a:xfrm>
          <a:prstGeom prst="rect">
            <a:avLst/>
          </a:prstGeom>
          <a:noFill/>
        </p:spPr>
        <p:txBody>
          <a:bodyPr wrap="square" lIns="269501" tIns="134751" rIns="269501" bIns="134751">
            <a:spAutoFit/>
          </a:bodyPr>
          <a:lstStyle/>
          <a:p>
            <a:pPr marL="424411" indent="-424411" defTabSz="2695011" eaLnBrk="1" fontAlgn="auto" hangingPunct="1">
              <a:lnSpc>
                <a:spcPct val="90000"/>
              </a:lnSpc>
              <a:spcBef>
                <a:spcPts val="589"/>
              </a:spcBef>
              <a:spcAft>
                <a:spcPts val="589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проведение аудитов </a:t>
            </a:r>
          </a:p>
          <a:p>
            <a:pPr marL="424411" indent="-424411" defTabSz="2695011" eaLnBrk="1" fontAlgn="auto" hangingPunct="1">
              <a:lnSpc>
                <a:spcPct val="90000"/>
              </a:lnSpc>
              <a:spcBef>
                <a:spcPts val="589"/>
              </a:spcBef>
              <a:spcAft>
                <a:spcPts val="589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маркетинговые услуги</a:t>
            </a:r>
          </a:p>
          <a:p>
            <a:pPr marL="424411" indent="-424411" defTabSz="2695011" eaLnBrk="1" fontAlgn="auto" hangingPunct="1">
              <a:lnSpc>
                <a:spcPct val="90000"/>
              </a:lnSpc>
              <a:spcBef>
                <a:spcPts val="589"/>
              </a:spcBef>
              <a:spcAft>
                <a:spcPts val="589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сертификация и патентование</a:t>
            </a:r>
          </a:p>
          <a:p>
            <a:pPr marL="424411" indent="-424411">
              <a:lnSpc>
                <a:spcPct val="90000"/>
              </a:lnSpc>
              <a:spcBef>
                <a:spcPts val="589"/>
              </a:spcBef>
              <a:spcAft>
                <a:spcPts val="589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программ модернизация, бизнес-планов</a:t>
            </a:r>
          </a:p>
          <a:p>
            <a:pPr marL="424411" indent="-424411" defTabSz="2695011" eaLnBrk="1" fontAlgn="auto" hangingPunct="1">
              <a:lnSpc>
                <a:spcPct val="90000"/>
              </a:lnSpc>
              <a:spcBef>
                <a:spcPts val="589"/>
              </a:spcBef>
              <a:spcAft>
                <a:spcPts val="589"/>
              </a:spcAft>
              <a:buFont typeface="Arial" panose="020B0604020202020204" pitchFamily="34" charset="0"/>
              <a:buChar char="•"/>
              <a:defRPr/>
            </a:pPr>
            <a:r>
              <a:rPr lang="ru-RU" sz="4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проектно-конструкторские и расчетно-аналитические услуги</a:t>
            </a:r>
          </a:p>
        </p:txBody>
      </p:sp>
      <p:sp>
        <p:nvSpPr>
          <p:cNvPr id="19" name="object 36">
            <a:extLst>
              <a:ext uri="{FF2B5EF4-FFF2-40B4-BE49-F238E27FC236}">
                <a16:creationId xmlns:a16="http://schemas.microsoft.com/office/drawing/2014/main" id="{9FE0937F-E6E6-4C9D-B9DD-B8E6F5EC9487}"/>
              </a:ext>
            </a:extLst>
          </p:cNvPr>
          <p:cNvSpPr/>
          <p:nvPr/>
        </p:nvSpPr>
        <p:spPr>
          <a:xfrm>
            <a:off x="2006626" y="15249960"/>
            <a:ext cx="3211777" cy="2552418"/>
          </a:xfrm>
          <a:custGeom>
            <a:avLst/>
            <a:gdLst/>
            <a:ahLst/>
            <a:cxnLst/>
            <a:rect l="l" t="t" r="r" b="b"/>
            <a:pathLst>
              <a:path w="1136015" h="853439">
                <a:moveTo>
                  <a:pt x="1135494" y="0"/>
                </a:moveTo>
                <a:lnTo>
                  <a:pt x="518370" y="0"/>
                </a:lnTo>
                <a:lnTo>
                  <a:pt x="473201" y="7041"/>
                </a:lnTo>
                <a:lnTo>
                  <a:pt x="433104" y="26942"/>
                </a:lnTo>
                <a:lnTo>
                  <a:pt x="400699" y="57864"/>
                </a:lnTo>
                <a:lnTo>
                  <a:pt x="378611" y="97971"/>
                </a:lnTo>
                <a:lnTo>
                  <a:pt x="139451" y="755680"/>
                </a:lnTo>
                <a:lnTo>
                  <a:pt x="117400" y="795733"/>
                </a:lnTo>
                <a:lnTo>
                  <a:pt x="85100" y="826544"/>
                </a:lnTo>
                <a:lnTo>
                  <a:pt x="45112" y="846335"/>
                </a:lnTo>
                <a:lnTo>
                  <a:pt x="0" y="853327"/>
                </a:lnTo>
                <a:lnTo>
                  <a:pt x="617124" y="853327"/>
                </a:lnTo>
                <a:lnTo>
                  <a:pt x="662293" y="846287"/>
                </a:lnTo>
                <a:lnTo>
                  <a:pt x="702391" y="826389"/>
                </a:lnTo>
                <a:lnTo>
                  <a:pt x="734795" y="795470"/>
                </a:lnTo>
                <a:lnTo>
                  <a:pt x="756884" y="755368"/>
                </a:lnTo>
                <a:lnTo>
                  <a:pt x="996046" y="97660"/>
                </a:lnTo>
                <a:lnTo>
                  <a:pt x="1018101" y="57601"/>
                </a:lnTo>
                <a:lnTo>
                  <a:pt x="1050403" y="26786"/>
                </a:lnTo>
                <a:lnTo>
                  <a:pt x="1090389" y="6993"/>
                </a:lnTo>
                <a:lnTo>
                  <a:pt x="1135494" y="0"/>
                </a:lnTo>
                <a:close/>
              </a:path>
            </a:pathLst>
          </a:custGeom>
          <a:gradFill>
            <a:gsLst>
              <a:gs pos="100000">
                <a:srgbClr val="0A012A"/>
              </a:gs>
              <a:gs pos="0">
                <a:srgbClr val="9E054D"/>
              </a:gs>
            </a:gsLst>
            <a:lin ang="3600000" scaled="0"/>
          </a:gradFill>
        </p:spPr>
        <p:txBody>
          <a:bodyPr wrap="square" lIns="0" tIns="0" rIns="424411" bIns="0" rtlCol="0" anchor="ctr" anchorCtr="0"/>
          <a:lstStyle/>
          <a:p>
            <a:pPr algn="r"/>
            <a:endParaRPr sz="4700" b="1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" name="object 19">
            <a:extLst>
              <a:ext uri="{FF2B5EF4-FFF2-40B4-BE49-F238E27FC236}">
                <a16:creationId xmlns:a16="http://schemas.microsoft.com/office/drawing/2014/main" id="{B6F29FA3-D449-4363-B20B-68B06F554806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5536" y="14221493"/>
            <a:ext cx="2267874" cy="31285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A658CA-7D31-4C28-99AF-FF43C0773B32}"/>
              </a:ext>
            </a:extLst>
          </p:cNvPr>
          <p:cNvSpPr txBox="1"/>
          <p:nvPr/>
        </p:nvSpPr>
        <p:spPr>
          <a:xfrm>
            <a:off x="4883696" y="15249961"/>
            <a:ext cx="3571401" cy="1564815"/>
          </a:xfrm>
          <a:prstGeom prst="rect">
            <a:avLst/>
          </a:prstGeom>
          <a:noFill/>
        </p:spPr>
        <p:txBody>
          <a:bodyPr wrap="square" lIns="269501" tIns="134751" rIns="269501" bIns="134751">
            <a:spAutoFit/>
          </a:bodyPr>
          <a:lstStyle/>
          <a:p>
            <a:pPr defTabSz="26950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1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Перечень</a:t>
            </a:r>
            <a:br>
              <a:rPr lang="ru-RU" sz="41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1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услуг РЦИ</a:t>
            </a:r>
            <a:endParaRPr lang="ru-RU" sz="41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2D047444-0E7E-4E5F-8514-C564E8FB0D36}"/>
              </a:ext>
            </a:extLst>
          </p:cNvPr>
          <p:cNvSpPr txBox="1"/>
          <p:nvPr/>
        </p:nvSpPr>
        <p:spPr>
          <a:xfrm>
            <a:off x="2978961" y="4073618"/>
            <a:ext cx="20292191" cy="1601634"/>
          </a:xfrm>
          <a:prstGeom prst="rect">
            <a:avLst/>
          </a:prstGeom>
          <a:noFill/>
        </p:spPr>
        <p:txBody>
          <a:bodyPr wrap="square" lIns="269501" tIns="134751" rIns="269501" bIns="134751" rtlCol="0">
            <a:spAutoFit/>
          </a:bodyPr>
          <a:lstStyle/>
          <a:p>
            <a:pPr defTabSz="7851091">
              <a:lnSpc>
                <a:spcPct val="90000"/>
              </a:lnSpc>
              <a:defRPr/>
            </a:pPr>
            <a:r>
              <a:rPr lang="ru-RU" sz="47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Оказание поддержки МСП от инжиниринговых</a:t>
            </a:r>
            <a:br>
              <a:rPr lang="ru-RU" sz="47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7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компаний путем </a:t>
            </a:r>
            <a:r>
              <a:rPr lang="ru-RU" sz="4700" b="1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софинансирования</a:t>
            </a:r>
            <a:endParaRPr lang="ru-RU" sz="47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3" name="Graphic 55">
            <a:extLst>
              <a:ext uri="{FF2B5EF4-FFF2-40B4-BE49-F238E27FC236}">
                <a16:creationId xmlns:a16="http://schemas.microsoft.com/office/drawing/2014/main" id="{62ACC686-85AF-4C4E-BBF9-4B0F3701E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363472" y="4285009"/>
            <a:ext cx="1296053" cy="1326127"/>
          </a:xfrm>
          <a:prstGeom prst="rect">
            <a:avLst/>
          </a:prstGeom>
        </p:spPr>
      </p:pic>
      <p:sp>
        <p:nvSpPr>
          <p:cNvPr id="24" name="Прямоугольник 70">
            <a:extLst>
              <a:ext uri="{FF2B5EF4-FFF2-40B4-BE49-F238E27FC236}">
                <a16:creationId xmlns:a16="http://schemas.microsoft.com/office/drawing/2014/main" id="{6E080969-A46B-4F4D-B550-EAEC6A843266}"/>
              </a:ext>
            </a:extLst>
          </p:cNvPr>
          <p:cNvSpPr/>
          <p:nvPr/>
        </p:nvSpPr>
        <p:spPr>
          <a:xfrm>
            <a:off x="1918993" y="7055545"/>
            <a:ext cx="14639606" cy="541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69501" tIns="134751" rIns="269501" bIns="134751">
            <a:spAutoFit/>
          </a:bodyPr>
          <a:lstStyle/>
          <a:p>
            <a:pPr marL="842191" indent="-842191" defTabSz="2695011" eaLnBrk="1" fontAlgn="auto" hangingPunct="1">
              <a:spcAft>
                <a:spcPts val="7074"/>
              </a:spcAft>
              <a:buFont typeface="Arial" panose="020B0604020202020204" pitchFamily="34" charset="0"/>
              <a:buChar char="•"/>
              <a:defRPr/>
            </a:pPr>
            <a:r>
              <a:rPr kumimoji="1"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Calibri" pitchFamily="34" charset="0"/>
              </a:rPr>
              <a:t>Регистрация в МО</a:t>
            </a:r>
          </a:p>
          <a:p>
            <a:pPr marL="842191" indent="-842191" defTabSz="2695011" eaLnBrk="1" fontAlgn="auto" hangingPunct="1">
              <a:spcAft>
                <a:spcPts val="7074"/>
              </a:spcAft>
              <a:buFont typeface="Arial" panose="020B0604020202020204" pitchFamily="34" charset="0"/>
              <a:buChar char="•"/>
              <a:defRPr/>
            </a:pPr>
            <a:r>
              <a:rPr kumimoji="1"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Calibri" pitchFamily="34" charset="0"/>
              </a:rPr>
              <a:t>Нахождение в реестре МСП</a:t>
            </a:r>
          </a:p>
          <a:p>
            <a:pPr marL="842191" indent="-842191" defTabSz="2695011" eaLnBrk="1" fontAlgn="auto" hangingPunct="1">
              <a:spcAft>
                <a:spcPts val="7074"/>
              </a:spcAft>
              <a:buFont typeface="Arial" panose="020B0604020202020204" pitchFamily="34" charset="0"/>
              <a:buChar char="•"/>
              <a:defRPr/>
            </a:pPr>
            <a:r>
              <a:rPr kumimoji="1"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Calibri" pitchFamily="34" charset="0"/>
              </a:rPr>
              <a:t>Промышленная, инновационная деятельность, сельхозпроизводство</a:t>
            </a:r>
          </a:p>
        </p:txBody>
      </p:sp>
      <p:sp>
        <p:nvSpPr>
          <p:cNvPr id="25" name="Rectangle: Rounded Corners 14">
            <a:extLst>
              <a:ext uri="{FF2B5EF4-FFF2-40B4-BE49-F238E27FC236}">
                <a16:creationId xmlns:a16="http://schemas.microsoft.com/office/drawing/2014/main" id="{4CD120C8-CA20-4318-82C8-96F1B85DE211}"/>
              </a:ext>
            </a:extLst>
          </p:cNvPr>
          <p:cNvSpPr/>
          <p:nvPr/>
        </p:nvSpPr>
        <p:spPr>
          <a:xfrm>
            <a:off x="1264374" y="6367541"/>
            <a:ext cx="16500247" cy="6752255"/>
          </a:xfrm>
          <a:custGeom>
            <a:avLst/>
            <a:gdLst>
              <a:gd name="connsiteX0" fmla="*/ 0 w 5857876"/>
              <a:gd name="connsiteY0" fmla="*/ 212745 h 2257720"/>
              <a:gd name="connsiteX1" fmla="*/ 212745 w 5857876"/>
              <a:gd name="connsiteY1" fmla="*/ 0 h 2257720"/>
              <a:gd name="connsiteX2" fmla="*/ 5645131 w 5857876"/>
              <a:gd name="connsiteY2" fmla="*/ 0 h 2257720"/>
              <a:gd name="connsiteX3" fmla="*/ 5857876 w 5857876"/>
              <a:gd name="connsiteY3" fmla="*/ 212745 h 2257720"/>
              <a:gd name="connsiteX4" fmla="*/ 5857876 w 5857876"/>
              <a:gd name="connsiteY4" fmla="*/ 2044975 h 2257720"/>
              <a:gd name="connsiteX5" fmla="*/ 5645131 w 5857876"/>
              <a:gd name="connsiteY5" fmla="*/ 2257720 h 2257720"/>
              <a:gd name="connsiteX6" fmla="*/ 212745 w 5857876"/>
              <a:gd name="connsiteY6" fmla="*/ 2257720 h 2257720"/>
              <a:gd name="connsiteX7" fmla="*/ 0 w 5857876"/>
              <a:gd name="connsiteY7" fmla="*/ 2044975 h 2257720"/>
              <a:gd name="connsiteX8" fmla="*/ 0 w 5857876"/>
              <a:gd name="connsiteY8" fmla="*/ 212745 h 2257720"/>
              <a:gd name="connsiteX0" fmla="*/ 5857876 w 5949316"/>
              <a:gd name="connsiteY0" fmla="*/ 212745 h 2257720"/>
              <a:gd name="connsiteX1" fmla="*/ 5857876 w 5949316"/>
              <a:gd name="connsiteY1" fmla="*/ 2044975 h 2257720"/>
              <a:gd name="connsiteX2" fmla="*/ 5645131 w 5949316"/>
              <a:gd name="connsiteY2" fmla="*/ 2257720 h 2257720"/>
              <a:gd name="connsiteX3" fmla="*/ 212745 w 5949316"/>
              <a:gd name="connsiteY3" fmla="*/ 2257720 h 2257720"/>
              <a:gd name="connsiteX4" fmla="*/ 0 w 5949316"/>
              <a:gd name="connsiteY4" fmla="*/ 2044975 h 2257720"/>
              <a:gd name="connsiteX5" fmla="*/ 0 w 5949316"/>
              <a:gd name="connsiteY5" fmla="*/ 212745 h 2257720"/>
              <a:gd name="connsiteX6" fmla="*/ 212745 w 5949316"/>
              <a:gd name="connsiteY6" fmla="*/ 0 h 2257720"/>
              <a:gd name="connsiteX7" fmla="*/ 5645131 w 5949316"/>
              <a:gd name="connsiteY7" fmla="*/ 0 h 2257720"/>
              <a:gd name="connsiteX8" fmla="*/ 5949316 w 5949316"/>
              <a:gd name="connsiteY8" fmla="*/ 304185 h 2257720"/>
              <a:gd name="connsiteX0" fmla="*/ 5857876 w 5857876"/>
              <a:gd name="connsiteY0" fmla="*/ 212745 h 2257720"/>
              <a:gd name="connsiteX1" fmla="*/ 5857876 w 5857876"/>
              <a:gd name="connsiteY1" fmla="*/ 2044975 h 2257720"/>
              <a:gd name="connsiteX2" fmla="*/ 5645131 w 5857876"/>
              <a:gd name="connsiteY2" fmla="*/ 2257720 h 2257720"/>
              <a:gd name="connsiteX3" fmla="*/ 212745 w 5857876"/>
              <a:gd name="connsiteY3" fmla="*/ 2257720 h 2257720"/>
              <a:gd name="connsiteX4" fmla="*/ 0 w 5857876"/>
              <a:gd name="connsiteY4" fmla="*/ 2044975 h 2257720"/>
              <a:gd name="connsiteX5" fmla="*/ 0 w 5857876"/>
              <a:gd name="connsiteY5" fmla="*/ 212745 h 2257720"/>
              <a:gd name="connsiteX6" fmla="*/ 212745 w 5857876"/>
              <a:gd name="connsiteY6" fmla="*/ 0 h 2257720"/>
              <a:gd name="connsiteX7" fmla="*/ 5645131 w 5857876"/>
              <a:gd name="connsiteY7" fmla="*/ 0 h 2257720"/>
              <a:gd name="connsiteX0" fmla="*/ 5857876 w 5857876"/>
              <a:gd name="connsiteY0" fmla="*/ 2044975 h 2257720"/>
              <a:gd name="connsiteX1" fmla="*/ 5645131 w 5857876"/>
              <a:gd name="connsiteY1" fmla="*/ 2257720 h 2257720"/>
              <a:gd name="connsiteX2" fmla="*/ 212745 w 5857876"/>
              <a:gd name="connsiteY2" fmla="*/ 2257720 h 2257720"/>
              <a:gd name="connsiteX3" fmla="*/ 0 w 5857876"/>
              <a:gd name="connsiteY3" fmla="*/ 2044975 h 2257720"/>
              <a:gd name="connsiteX4" fmla="*/ 0 w 5857876"/>
              <a:gd name="connsiteY4" fmla="*/ 212745 h 2257720"/>
              <a:gd name="connsiteX5" fmla="*/ 212745 w 5857876"/>
              <a:gd name="connsiteY5" fmla="*/ 0 h 2257720"/>
              <a:gd name="connsiteX6" fmla="*/ 5645131 w 5857876"/>
              <a:gd name="connsiteY6" fmla="*/ 0 h 2257720"/>
              <a:gd name="connsiteX0" fmla="*/ 5645131 w 5645131"/>
              <a:gd name="connsiteY0" fmla="*/ 2257720 h 2257720"/>
              <a:gd name="connsiteX1" fmla="*/ 212745 w 5645131"/>
              <a:gd name="connsiteY1" fmla="*/ 2257720 h 2257720"/>
              <a:gd name="connsiteX2" fmla="*/ 0 w 5645131"/>
              <a:gd name="connsiteY2" fmla="*/ 2044975 h 2257720"/>
              <a:gd name="connsiteX3" fmla="*/ 0 w 5645131"/>
              <a:gd name="connsiteY3" fmla="*/ 212745 h 2257720"/>
              <a:gd name="connsiteX4" fmla="*/ 212745 w 5645131"/>
              <a:gd name="connsiteY4" fmla="*/ 0 h 2257720"/>
              <a:gd name="connsiteX5" fmla="*/ 5645131 w 5645131"/>
              <a:gd name="connsiteY5" fmla="*/ 0 h 225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5131" h="2257720">
                <a:moveTo>
                  <a:pt x="5645131" y="2257720"/>
                </a:moveTo>
                <a:lnTo>
                  <a:pt x="212745" y="2257720"/>
                </a:lnTo>
                <a:cubicBezTo>
                  <a:pt x="95249" y="2257720"/>
                  <a:pt x="0" y="2162471"/>
                  <a:pt x="0" y="2044975"/>
                </a:cubicBezTo>
                <a:lnTo>
                  <a:pt x="0" y="212745"/>
                </a:lnTo>
                <a:cubicBezTo>
                  <a:pt x="0" y="95249"/>
                  <a:pt x="95249" y="0"/>
                  <a:pt x="212745" y="0"/>
                </a:cubicBezTo>
                <a:lnTo>
                  <a:pt x="5645131" y="0"/>
                </a:lnTo>
              </a:path>
            </a:pathLst>
          </a:cu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501" tIns="134751" rIns="269501" bIns="134751" rtlCol="0" anchor="ctr"/>
          <a:lstStyle/>
          <a:p>
            <a:pPr algn="ctr"/>
            <a:endParaRPr lang="ru-RU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maps@3x.png (516×489)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-45800"/>
            <a:ext cx="21416211" cy="202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BE1A-037E-476C-8D0F-9DD7F516AD1A}" type="slidenum">
              <a:rPr lang="ru-RU" smtClean="0"/>
              <a:pPr/>
              <a:t>2</a:t>
            </a:fld>
            <a:endParaRPr lang="ru-RU" dirty="0">
              <a:sym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Возмещение затрат на создание объектов инженерной инфраструктуры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8F835A8-448C-B741-BAAD-1130D30545FE}"/>
              </a:ext>
            </a:extLst>
          </p:cNvPr>
          <p:cNvSpPr/>
          <p:nvPr/>
        </p:nvSpPr>
        <p:spPr>
          <a:xfrm>
            <a:off x="359385" y="3694127"/>
            <a:ext cx="4897571" cy="191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4000" b="1" dirty="0">
                <a:solidFill>
                  <a:srgbClr val="002060"/>
                </a:solidFill>
                <a:latin typeface="Calibri" pitchFamily="34" charset="0"/>
                <a:cs typeface="Helvetica" pitchFamily="34" charset="0"/>
                <a:sym typeface="Arial" charset="0"/>
              </a:rPr>
              <a:t>Водоснабжение</a:t>
            </a:r>
            <a:endParaRPr lang="en-US" altLang="ko-KR" sz="4000" b="1" dirty="0">
              <a:solidFill>
                <a:srgbClr val="002060"/>
              </a:solidFill>
              <a:latin typeface="Calibri" pitchFamily="34" charset="0"/>
              <a:cs typeface="Helvetica" pitchFamily="34" charset="0"/>
              <a:sym typeface="Arial" charset="0"/>
            </a:endParaRPr>
          </a:p>
        </p:txBody>
      </p:sp>
      <p:pic>
        <p:nvPicPr>
          <p:cNvPr id="30" name="Picture 3" descr="C:\Users\DembitskiyMN\Desktop\no-translate-detected_318-44259 копия.png">
            <a:extLst>
              <a:ext uri="{FF2B5EF4-FFF2-40B4-BE49-F238E27FC236}">
                <a16:creationId xmlns:a16="http://schemas.microsoft.com/office/drawing/2014/main" id="{FA8DC67A-7CDB-A749-812B-95EA1C401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23033" y="2440268"/>
            <a:ext cx="1806624" cy="180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:\Users\DembitskiyMN\Desktop\lightbulb-312459_640.png">
            <a:extLst>
              <a:ext uri="{FF2B5EF4-FFF2-40B4-BE49-F238E27FC236}">
                <a16:creationId xmlns:a16="http://schemas.microsoft.com/office/drawing/2014/main" id="{A93498AE-594D-5841-A22E-994BA4C6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17105" y="6697305"/>
            <a:ext cx="1147727" cy="170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8F835A8-448C-B741-BAAD-1130D30545FE}"/>
              </a:ext>
            </a:extLst>
          </p:cNvPr>
          <p:cNvSpPr/>
          <p:nvPr/>
        </p:nvSpPr>
        <p:spPr>
          <a:xfrm>
            <a:off x="328941" y="7951162"/>
            <a:ext cx="4897571" cy="191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4000" b="1" dirty="0" smtClean="0">
                <a:solidFill>
                  <a:srgbClr val="002060"/>
                </a:solidFill>
                <a:latin typeface="Calibri" pitchFamily="34" charset="0"/>
                <a:cs typeface="Helvetica" pitchFamily="34" charset="0"/>
                <a:sym typeface="Arial" charset="0"/>
              </a:rPr>
              <a:t>Электрификация</a:t>
            </a:r>
            <a:endParaRPr lang="en-US" altLang="ko-KR" sz="4000" b="1" dirty="0">
              <a:solidFill>
                <a:srgbClr val="002060"/>
              </a:solidFill>
              <a:latin typeface="Calibri" pitchFamily="34" charset="0"/>
              <a:cs typeface="Helvetica" pitchFamily="34" charset="0"/>
              <a:sym typeface="Arial" charset="0"/>
            </a:endParaRPr>
          </a:p>
        </p:txBody>
      </p:sp>
      <p:pic>
        <p:nvPicPr>
          <p:cNvPr id="33" name="Picture 5" descr="C:\Users\DembitskiyMN\Desktop\1bbb91d2e3cf522eb322fc3a583e58bea010356c_original.png">
            <a:extLst>
              <a:ext uri="{FF2B5EF4-FFF2-40B4-BE49-F238E27FC236}">
                <a16:creationId xmlns:a16="http://schemas.microsoft.com/office/drawing/2014/main" id="{30FBABE3-85CA-C645-8D56-AE033B2DE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18899" y="10262730"/>
            <a:ext cx="2461067" cy="182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1230539" y="12087575"/>
            <a:ext cx="3094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itchFamily="34" charset="0"/>
                <a:sym typeface="Arial" charset="0"/>
              </a:rPr>
              <a:t>Газификация</a:t>
            </a:r>
            <a:endParaRPr lang="ru-RU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5" name="Picture 6" descr="C:\Users\DembitskiyMN\Desktop\peskootelitel_dlya_chemy_1.png">
            <a:extLst>
              <a:ext uri="{FF2B5EF4-FFF2-40B4-BE49-F238E27FC236}">
                <a16:creationId xmlns:a16="http://schemas.microsoft.com/office/drawing/2014/main" id="{5C09FACB-2F8D-8249-8D7F-1DFD0FA9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45266" y="14668599"/>
            <a:ext cx="2877061" cy="157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1676F59-E2D3-7041-8913-C9F05690847A}"/>
              </a:ext>
            </a:extLst>
          </p:cNvPr>
          <p:cNvSpPr/>
          <p:nvPr/>
        </p:nvSpPr>
        <p:spPr>
          <a:xfrm>
            <a:off x="328941" y="16411017"/>
            <a:ext cx="6109712" cy="1411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4000" b="1" dirty="0">
                <a:solidFill>
                  <a:srgbClr val="002060"/>
                </a:solidFill>
                <a:latin typeface="Calibri" pitchFamily="34" charset="0"/>
                <a:cs typeface="Helvetica" pitchFamily="34" charset="0"/>
                <a:sym typeface="Arial" charset="0"/>
              </a:rPr>
              <a:t>Локальные очистные сооружения</a:t>
            </a:r>
            <a:endParaRPr lang="en-US" altLang="ko-KR" sz="4000" b="1" dirty="0">
              <a:solidFill>
                <a:srgbClr val="002060"/>
              </a:solidFill>
              <a:latin typeface="Calibri" pitchFamily="34" charset="0"/>
              <a:cs typeface="Helvetica" pitchFamily="34" charset="0"/>
              <a:sym typeface="Arial" charset="0"/>
            </a:endParaRPr>
          </a:p>
        </p:txBody>
      </p:sp>
      <p:pic>
        <p:nvPicPr>
          <p:cNvPr id="37" name="Picture 5" descr="C:\Users\DembitskiyMN\Desktop\4815_trainIcon.png">
            <a:extLst>
              <a:ext uri="{FF2B5EF4-FFF2-40B4-BE49-F238E27FC236}">
                <a16:creationId xmlns:a16="http://schemas.microsoft.com/office/drawing/2014/main" id="{691475BE-048C-3A40-A8A6-58651F4B3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705864" y="15796791"/>
            <a:ext cx="1744820" cy="157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6FBDF6B-2550-744A-97D7-EA6FE875BCE5}"/>
              </a:ext>
            </a:extLst>
          </p:cNvPr>
          <p:cNvSpPr/>
          <p:nvPr/>
        </p:nvSpPr>
        <p:spPr>
          <a:xfrm>
            <a:off x="8144834" y="17398186"/>
            <a:ext cx="4866879" cy="173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3600" b="1" dirty="0">
                <a:solidFill>
                  <a:srgbClr val="002060"/>
                </a:solidFill>
                <a:latin typeface="Calibri" pitchFamily="34" charset="0"/>
                <a:cs typeface="Helvetica" pitchFamily="34" charset="0"/>
                <a:sym typeface="Arial" charset="0"/>
              </a:rPr>
              <a:t>Железнодорожные </a:t>
            </a:r>
            <a:r>
              <a:rPr lang="ru-RU" altLang="ko-KR" sz="3600" b="1" dirty="0" smtClean="0">
                <a:solidFill>
                  <a:srgbClr val="002060"/>
                </a:solidFill>
                <a:latin typeface="Calibri" pitchFamily="34" charset="0"/>
                <a:cs typeface="Helvetica" pitchFamily="34" charset="0"/>
                <a:sym typeface="Arial" charset="0"/>
              </a:rPr>
              <a:t>пути необщего </a:t>
            </a:r>
            <a:r>
              <a:rPr lang="ru-RU" altLang="ko-KR" sz="3600" b="1" dirty="0">
                <a:solidFill>
                  <a:srgbClr val="002060"/>
                </a:solidFill>
                <a:latin typeface="Calibri" pitchFamily="34" charset="0"/>
                <a:cs typeface="Helvetica" pitchFamily="34" charset="0"/>
                <a:sym typeface="Arial" charset="0"/>
              </a:rPr>
              <a:t>пользования</a:t>
            </a:r>
          </a:p>
        </p:txBody>
      </p:sp>
      <p:pic>
        <p:nvPicPr>
          <p:cNvPr id="39" name="Picture 6" descr="C:\Users\DembitskiyMN\Desktop\images.png">
            <a:extLst>
              <a:ext uri="{FF2B5EF4-FFF2-40B4-BE49-F238E27FC236}">
                <a16:creationId xmlns:a16="http://schemas.microsoft.com/office/drawing/2014/main" id="{ED89F093-4024-BD45-90E9-40B28CD0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67671" y="15917786"/>
            <a:ext cx="1335998" cy="13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6F462DA-E024-2441-9701-930530FB5D62}"/>
              </a:ext>
            </a:extLst>
          </p:cNvPr>
          <p:cNvSpPr/>
          <p:nvPr/>
        </p:nvSpPr>
        <p:spPr>
          <a:xfrm>
            <a:off x="14084903" y="17203494"/>
            <a:ext cx="4701534" cy="175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4000" b="1" dirty="0">
                <a:solidFill>
                  <a:srgbClr val="002060"/>
                </a:solidFill>
                <a:latin typeface="Calibri" pitchFamily="34" charset="0"/>
                <a:cs typeface="Helvetica" pitchFamily="34" charset="0"/>
                <a:sym typeface="Arial" charset="0"/>
              </a:rPr>
              <a:t>Дорожная инфраструктура</a:t>
            </a:r>
          </a:p>
        </p:txBody>
      </p:sp>
      <p:pic>
        <p:nvPicPr>
          <p:cNvPr id="41" name="Picture 3" descr="C:\Users\VelikanovVV\Desktop\heating-radiator.png">
            <a:extLst>
              <a:ext uri="{FF2B5EF4-FFF2-40B4-BE49-F238E27FC236}">
                <a16:creationId xmlns:a16="http://schemas.microsoft.com/office/drawing/2014/main" id="{7B669451-7BF5-1D4F-90A3-296DDC47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201133" y="15932668"/>
            <a:ext cx="2510268" cy="202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ABE6150-857E-D242-8C0E-B6F751EC2ED6}"/>
              </a:ext>
            </a:extLst>
          </p:cNvPr>
          <p:cNvSpPr/>
          <p:nvPr/>
        </p:nvSpPr>
        <p:spPr>
          <a:xfrm>
            <a:off x="20469650" y="17360655"/>
            <a:ext cx="3973233" cy="1636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ru-RU" altLang="ko-KR" sz="4000" b="1" dirty="0">
                <a:solidFill>
                  <a:srgbClr val="002060"/>
                </a:solidFill>
                <a:latin typeface="Calibri" pitchFamily="34" charset="0"/>
                <a:cs typeface="Helvetica" pitchFamily="34" charset="0"/>
                <a:sym typeface="Arial" charset="0"/>
              </a:rPr>
              <a:t>Теплоснабжение</a:t>
            </a:r>
          </a:p>
        </p:txBody>
      </p:sp>
      <p:sp>
        <p:nvSpPr>
          <p:cNvPr id="22" name="椭圆 5"/>
          <p:cNvSpPr/>
          <p:nvPr/>
        </p:nvSpPr>
        <p:spPr>
          <a:xfrm>
            <a:off x="5226513" y="2317042"/>
            <a:ext cx="3960000" cy="396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椭圆 6"/>
          <p:cNvSpPr/>
          <p:nvPr/>
        </p:nvSpPr>
        <p:spPr>
          <a:xfrm>
            <a:off x="21177810" y="2345989"/>
            <a:ext cx="1080000" cy="10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500" b="1" i="1" dirty="0">
                <a:latin typeface="Segoe UI Light" panose="020B0502040204020203" pitchFamily="34" charset="0"/>
                <a:ea typeface="微软雅黑" pitchFamily="34" charset="-122"/>
                <a:cs typeface="Segoe UI Light" panose="020B0502040204020203" pitchFamily="34" charset="0"/>
              </a:rPr>
              <a:t>1</a:t>
            </a:r>
            <a:endParaRPr lang="zh-CN" altLang="en-US" sz="6500" b="1" i="1" dirty="0">
              <a:latin typeface="Segoe UI Light" panose="020B0502040204020203" pitchFamily="34" charset="0"/>
              <a:ea typeface="微软雅黑" pitchFamily="34" charset="-122"/>
              <a:cs typeface="Segoe UI Light" panose="020B0502040204020203" pitchFamily="34" charset="0"/>
            </a:endParaRPr>
          </a:p>
        </p:txBody>
      </p:sp>
      <p:cxnSp>
        <p:nvCxnSpPr>
          <p:cNvPr id="24" name="直接连接符 11"/>
          <p:cNvCxnSpPr/>
          <p:nvPr/>
        </p:nvCxnSpPr>
        <p:spPr>
          <a:xfrm>
            <a:off x="22210787" y="2856235"/>
            <a:ext cx="1080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2"/>
          <p:cNvSpPr txBox="1"/>
          <p:nvPr/>
        </p:nvSpPr>
        <p:spPr>
          <a:xfrm>
            <a:off x="4310953" y="3406789"/>
            <a:ext cx="586290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sz="4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 </a:t>
            </a:r>
            <a:r>
              <a:rPr lang="ru-RU" altLang="zh-CN" sz="7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</a:t>
            </a:r>
            <a:r>
              <a:rPr lang="ru-RU" altLang="zh-CN" sz="4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altLang="zh-CN" sz="4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 РУБ.</a:t>
            </a:r>
            <a:endParaRPr lang="en-US" altLang="zh-CN" sz="4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标题 11"/>
          <p:cNvSpPr txBox="1">
            <a:spLocks/>
          </p:cNvSpPr>
          <p:nvPr/>
        </p:nvSpPr>
        <p:spPr>
          <a:xfrm>
            <a:off x="23425651" y="2496041"/>
            <a:ext cx="11321684" cy="818573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Субсидия до </a:t>
            </a:r>
            <a:r>
              <a:rPr lang="ru-RU" sz="4000" dirty="0">
                <a:solidFill>
                  <a:srgbClr val="00660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20%</a:t>
            </a:r>
            <a:r>
              <a:rPr lang="ru-RU" sz="4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 от стоимости всего проекта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43" name="椭圆 16"/>
          <p:cNvSpPr/>
          <p:nvPr/>
        </p:nvSpPr>
        <p:spPr>
          <a:xfrm>
            <a:off x="21177812" y="3761244"/>
            <a:ext cx="1080000" cy="10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500" b="1" i="1" dirty="0">
                <a:latin typeface="Segoe UI Light" panose="020B0502040204020203" pitchFamily="34" charset="0"/>
                <a:ea typeface="微软雅黑" pitchFamily="34" charset="-122"/>
                <a:cs typeface="Segoe UI Light" panose="020B0502040204020203" pitchFamily="34" charset="0"/>
              </a:rPr>
              <a:t>2</a:t>
            </a:r>
            <a:endParaRPr lang="zh-CN" altLang="en-US" sz="6500" b="1" i="1" dirty="0">
              <a:latin typeface="Segoe UI Light" panose="020B0502040204020203" pitchFamily="34" charset="0"/>
              <a:ea typeface="微软雅黑" pitchFamily="34" charset="-122"/>
              <a:cs typeface="Segoe UI Light" panose="020B0502040204020203" pitchFamily="34" charset="0"/>
            </a:endParaRPr>
          </a:p>
        </p:txBody>
      </p:sp>
      <p:cxnSp>
        <p:nvCxnSpPr>
          <p:cNvPr id="44" name="直接连接符 17"/>
          <p:cNvCxnSpPr/>
          <p:nvPr/>
        </p:nvCxnSpPr>
        <p:spPr>
          <a:xfrm>
            <a:off x="22210790" y="4271485"/>
            <a:ext cx="1080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标题 11"/>
          <p:cNvSpPr txBox="1">
            <a:spLocks/>
          </p:cNvSpPr>
          <p:nvPr/>
        </p:nvSpPr>
        <p:spPr>
          <a:xfrm>
            <a:off x="23454231" y="3882719"/>
            <a:ext cx="11321684" cy="758500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Регистрация предприятия на территории </a:t>
            </a:r>
            <a:r>
              <a:rPr lang="ru-RU" dirty="0">
                <a:solidFill>
                  <a:srgbClr val="00660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МО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46" name="椭圆 19"/>
          <p:cNvSpPr/>
          <p:nvPr/>
        </p:nvSpPr>
        <p:spPr>
          <a:xfrm>
            <a:off x="21177812" y="5194934"/>
            <a:ext cx="1080000" cy="10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500" b="1" i="1" dirty="0">
                <a:latin typeface="Segoe UI Light" panose="020B0502040204020203" pitchFamily="34" charset="0"/>
                <a:ea typeface="微软雅黑" pitchFamily="34" charset="-122"/>
                <a:cs typeface="Segoe UI Light" panose="020B0502040204020203" pitchFamily="34" charset="0"/>
              </a:rPr>
              <a:t>3</a:t>
            </a:r>
            <a:endParaRPr lang="zh-CN" altLang="en-US" sz="6500" b="1" i="1" dirty="0">
              <a:latin typeface="Segoe UI Light" panose="020B0502040204020203" pitchFamily="34" charset="0"/>
              <a:ea typeface="微软雅黑" pitchFamily="34" charset="-122"/>
              <a:cs typeface="Segoe UI Light" panose="020B0502040204020203" pitchFamily="34" charset="0"/>
            </a:endParaRPr>
          </a:p>
        </p:txBody>
      </p:sp>
      <p:cxnSp>
        <p:nvCxnSpPr>
          <p:cNvPr id="47" name="直接连接符 20"/>
          <p:cNvCxnSpPr/>
          <p:nvPr/>
        </p:nvCxnSpPr>
        <p:spPr>
          <a:xfrm>
            <a:off x="22267940" y="5705177"/>
            <a:ext cx="1080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标题 11"/>
          <p:cNvSpPr txBox="1">
            <a:spLocks/>
          </p:cNvSpPr>
          <p:nvPr/>
        </p:nvSpPr>
        <p:spPr>
          <a:xfrm>
            <a:off x="23454231" y="5059234"/>
            <a:ext cx="11321684" cy="1402555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200"/>
            <a:r>
              <a:rPr lang="ru-RU" sz="4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Ведение производственной </a:t>
            </a:r>
            <a:r>
              <a:rPr lang="ru-RU" sz="4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деятельности в </a:t>
            </a:r>
            <a:r>
              <a:rPr lang="ru-RU" sz="4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соответствии с </a:t>
            </a:r>
            <a:r>
              <a:rPr lang="ru-RU" sz="4000" dirty="0">
                <a:solidFill>
                  <a:srgbClr val="00660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разделом С </a:t>
            </a:r>
            <a:r>
              <a:rPr lang="ru-RU" sz="4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(ОКВЭД 2)</a:t>
            </a:r>
          </a:p>
          <a:p>
            <a:pPr algn="l"/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49" name="椭圆 22"/>
          <p:cNvSpPr/>
          <p:nvPr/>
        </p:nvSpPr>
        <p:spPr>
          <a:xfrm>
            <a:off x="21177812" y="6665653"/>
            <a:ext cx="1080000" cy="10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500" b="1" i="1" dirty="0">
                <a:latin typeface="Segoe UI Light" panose="020B0502040204020203" pitchFamily="34" charset="0"/>
                <a:ea typeface="微软雅黑" pitchFamily="34" charset="-122"/>
                <a:cs typeface="Segoe UI Light" panose="020B0502040204020203" pitchFamily="34" charset="0"/>
              </a:rPr>
              <a:t>4</a:t>
            </a:r>
            <a:endParaRPr lang="zh-CN" altLang="en-US" sz="6500" b="1" i="1" dirty="0">
              <a:latin typeface="Segoe UI Light" panose="020B0502040204020203" pitchFamily="34" charset="0"/>
              <a:ea typeface="微软雅黑" pitchFamily="34" charset="-122"/>
              <a:cs typeface="Segoe UI Light" panose="020B0502040204020203" pitchFamily="34" charset="0"/>
            </a:endParaRPr>
          </a:p>
        </p:txBody>
      </p:sp>
      <p:cxnSp>
        <p:nvCxnSpPr>
          <p:cNvPr id="50" name="直接连接符 23"/>
          <p:cNvCxnSpPr/>
          <p:nvPr/>
        </p:nvCxnSpPr>
        <p:spPr>
          <a:xfrm>
            <a:off x="22267940" y="7204472"/>
            <a:ext cx="1080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标题 11"/>
          <p:cNvSpPr txBox="1">
            <a:spLocks/>
          </p:cNvSpPr>
          <p:nvPr/>
        </p:nvSpPr>
        <p:spPr>
          <a:xfrm>
            <a:off x="23454234" y="6674506"/>
            <a:ext cx="11321684" cy="1114813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Наличие технологического присоединения от </a:t>
            </a:r>
            <a:r>
              <a:rPr lang="ru-RU" sz="3600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ресурсоснабжающей</a:t>
            </a:r>
            <a:r>
              <a:rPr lang="ru-RU" sz="3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 организации</a:t>
            </a:r>
            <a:r>
              <a:rPr lang="ru-RU" altLang="zh-C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ru-RU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/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52" name="椭圆 25"/>
          <p:cNvSpPr/>
          <p:nvPr/>
        </p:nvSpPr>
        <p:spPr>
          <a:xfrm>
            <a:off x="21177812" y="8088922"/>
            <a:ext cx="1080000" cy="10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500" b="1" i="1" dirty="0">
                <a:latin typeface="Segoe UI Light" panose="020B0502040204020203" pitchFamily="34" charset="0"/>
                <a:ea typeface="微软雅黑" pitchFamily="34" charset="-122"/>
                <a:cs typeface="Segoe UI Light" panose="020B0502040204020203" pitchFamily="34" charset="0"/>
              </a:rPr>
              <a:t>5</a:t>
            </a:r>
            <a:endParaRPr lang="zh-CN" altLang="en-US" sz="6500" b="1" i="1" dirty="0">
              <a:latin typeface="Segoe UI Light" panose="020B0502040204020203" pitchFamily="34" charset="0"/>
              <a:ea typeface="微软雅黑" pitchFamily="34" charset="-122"/>
              <a:cs typeface="Segoe UI Light" panose="020B0502040204020203" pitchFamily="34" charset="0"/>
            </a:endParaRPr>
          </a:p>
        </p:txBody>
      </p:sp>
      <p:cxnSp>
        <p:nvCxnSpPr>
          <p:cNvPr id="53" name="直接连接符 26"/>
          <p:cNvCxnSpPr/>
          <p:nvPr/>
        </p:nvCxnSpPr>
        <p:spPr>
          <a:xfrm>
            <a:off x="22267940" y="8656313"/>
            <a:ext cx="1080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标题 11"/>
          <p:cNvSpPr txBox="1">
            <a:spLocks/>
          </p:cNvSpPr>
          <p:nvPr/>
        </p:nvSpPr>
        <p:spPr>
          <a:xfrm>
            <a:off x="23454231" y="8061182"/>
            <a:ext cx="11321684" cy="1114813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Наличие заключения ГАУ МО «</a:t>
            </a:r>
            <a:r>
              <a:rPr lang="ru-RU" sz="2800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Мособлгосэкспертиза</a:t>
            </a:r>
            <a:r>
              <a:rPr lang="ru-RU" sz="2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» о правильности определения сметной стоимости по компенсируемым затратам</a:t>
            </a:r>
            <a:endParaRPr lang="zh-CN" altLang="en-US" sz="28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椭圆 28"/>
          <p:cNvSpPr/>
          <p:nvPr/>
        </p:nvSpPr>
        <p:spPr>
          <a:xfrm>
            <a:off x="21216515" y="9521432"/>
            <a:ext cx="1080000" cy="10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500" b="1" i="1" dirty="0">
                <a:latin typeface="Segoe UI Light" panose="020B0502040204020203" pitchFamily="34" charset="0"/>
                <a:ea typeface="微软雅黑" pitchFamily="34" charset="-122"/>
                <a:cs typeface="Segoe UI Light" panose="020B0502040204020203" pitchFamily="34" charset="0"/>
              </a:rPr>
              <a:t>6</a:t>
            </a:r>
            <a:endParaRPr lang="zh-CN" altLang="en-US" sz="6500" b="1" i="1" dirty="0">
              <a:latin typeface="Segoe UI Light" panose="020B0502040204020203" pitchFamily="34" charset="0"/>
              <a:ea typeface="微软雅黑" pitchFamily="34" charset="-122"/>
              <a:cs typeface="Segoe UI Light" panose="020B0502040204020203" pitchFamily="34" charset="0"/>
            </a:endParaRPr>
          </a:p>
        </p:txBody>
      </p:sp>
      <p:cxnSp>
        <p:nvCxnSpPr>
          <p:cNvPr id="56" name="直接连接符 29"/>
          <p:cNvCxnSpPr/>
          <p:nvPr/>
        </p:nvCxnSpPr>
        <p:spPr>
          <a:xfrm>
            <a:off x="22296515" y="10100138"/>
            <a:ext cx="1080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标题 11"/>
          <p:cNvSpPr txBox="1">
            <a:spLocks/>
          </p:cNvSpPr>
          <p:nvPr/>
        </p:nvSpPr>
        <p:spPr>
          <a:xfrm>
            <a:off x="23482809" y="9725655"/>
            <a:ext cx="11321684" cy="748966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Модернизация оборудования от 1 млрд</a:t>
            </a:r>
            <a:endParaRPr lang="zh-CN" altLang="en-US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椭圆 5"/>
          <p:cNvSpPr/>
          <p:nvPr/>
        </p:nvSpPr>
        <p:spPr>
          <a:xfrm>
            <a:off x="5586513" y="7031740"/>
            <a:ext cx="3240000" cy="324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1" name="TextBox 22"/>
          <p:cNvSpPr txBox="1"/>
          <p:nvPr/>
        </p:nvSpPr>
        <p:spPr>
          <a:xfrm>
            <a:off x="4275059" y="7750437"/>
            <a:ext cx="5862907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sz="4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 </a:t>
            </a:r>
            <a:r>
              <a:rPr lang="ru-RU" altLang="zh-CN" sz="6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</a:t>
            </a:r>
            <a:r>
              <a:rPr lang="ru-RU" altLang="zh-CN" sz="4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altLang="zh-CN" sz="4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 РУБ.</a:t>
            </a:r>
            <a:endParaRPr lang="en-US" altLang="zh-CN" sz="4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椭圆 5"/>
          <p:cNvSpPr/>
          <p:nvPr/>
        </p:nvSpPr>
        <p:spPr>
          <a:xfrm>
            <a:off x="6003406" y="11208575"/>
            <a:ext cx="2520000" cy="252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3" name="TextBox 22"/>
          <p:cNvSpPr txBox="1"/>
          <p:nvPr/>
        </p:nvSpPr>
        <p:spPr>
          <a:xfrm>
            <a:off x="4324912" y="11631997"/>
            <a:ext cx="586290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sz="3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 </a:t>
            </a:r>
            <a:r>
              <a:rPr lang="ru-RU" altLang="zh-CN" sz="6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80</a:t>
            </a:r>
            <a:r>
              <a:rPr lang="ru-RU" altLang="zh-CN" sz="3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altLang="zh-CN" sz="3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 РУБ.</a:t>
            </a:r>
            <a:endParaRPr lang="en-US" altLang="zh-CN" sz="36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标题 11"/>
          <p:cNvSpPr txBox="1">
            <a:spLocks/>
          </p:cNvSpPr>
          <p:nvPr/>
        </p:nvSpPr>
        <p:spPr>
          <a:xfrm>
            <a:off x="9883787" y="10980126"/>
            <a:ext cx="8277157" cy="2850173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При инвестировании </a:t>
            </a:r>
          </a:p>
          <a:p>
            <a:pPr algn="l"/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от </a:t>
            </a:r>
            <a:r>
              <a:rPr lang="ru-RU" altLang="zh-CN" sz="6000" b="1" dirty="0" smtClean="0">
                <a:solidFill>
                  <a:srgbClr val="841662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100</a:t>
            </a:r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 </a:t>
            </a:r>
            <a:r>
              <a:rPr lang="ru-RU" altLang="zh-CN" sz="60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млн руб. </a:t>
            </a:r>
          </a:p>
          <a:p>
            <a:pPr algn="l"/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до </a:t>
            </a:r>
            <a:r>
              <a:rPr lang="ru-RU" altLang="zh-CN" sz="6000" b="1" dirty="0" smtClean="0">
                <a:solidFill>
                  <a:srgbClr val="841662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1</a:t>
            </a:r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 </a:t>
            </a:r>
            <a:r>
              <a:rPr lang="ru-RU" altLang="zh-CN" sz="60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млрд. руб</a:t>
            </a:r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.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65" name="标题 11"/>
          <p:cNvSpPr txBox="1">
            <a:spLocks/>
          </p:cNvSpPr>
          <p:nvPr/>
        </p:nvSpPr>
        <p:spPr>
          <a:xfrm>
            <a:off x="9900888" y="7204739"/>
            <a:ext cx="8277157" cy="2926982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При инвестировании </a:t>
            </a:r>
          </a:p>
          <a:p>
            <a:pPr algn="l"/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от </a:t>
            </a:r>
            <a:r>
              <a:rPr lang="ru-RU" altLang="zh-CN" sz="6000" b="1" dirty="0" smtClean="0">
                <a:solidFill>
                  <a:srgbClr val="841662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1</a:t>
            </a:r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 </a:t>
            </a:r>
            <a:r>
              <a:rPr lang="ru-RU" altLang="zh-CN" sz="60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млрд руб. </a:t>
            </a:r>
          </a:p>
          <a:p>
            <a:pPr algn="l"/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до </a:t>
            </a:r>
            <a:r>
              <a:rPr lang="ru-RU" altLang="zh-CN" sz="6000" b="1" dirty="0">
                <a:solidFill>
                  <a:srgbClr val="841662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5</a:t>
            </a:r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 </a:t>
            </a:r>
            <a:r>
              <a:rPr lang="ru-RU" altLang="zh-CN" sz="60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млрд. руб</a:t>
            </a:r>
            <a:r>
              <a:rPr lang="ru-RU" altLang="zh-CN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.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66" name="标题 11"/>
          <p:cNvSpPr txBox="1">
            <a:spLocks/>
          </p:cNvSpPr>
          <p:nvPr/>
        </p:nvSpPr>
        <p:spPr>
          <a:xfrm>
            <a:off x="9881838" y="3335159"/>
            <a:ext cx="8277157" cy="2225399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6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При инвестировании от </a:t>
            </a:r>
            <a:r>
              <a:rPr lang="ru-RU" altLang="zh-CN" sz="6600" b="1" dirty="0">
                <a:solidFill>
                  <a:srgbClr val="841662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5</a:t>
            </a:r>
            <a:r>
              <a:rPr lang="ru-RU" altLang="zh-CN" sz="6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 </a:t>
            </a:r>
            <a:r>
              <a:rPr lang="ru-RU" altLang="zh-CN" sz="66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млрд руб. </a:t>
            </a:r>
            <a:endParaRPr lang="zh-CN" altLang="en-US" sz="66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16515" y="11448932"/>
            <a:ext cx="135308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*Размер </a:t>
            </a:r>
            <a:r>
              <a:rPr lang="ru-RU" sz="4000" i="1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субсидии для отдаленных городских округов:</a:t>
            </a:r>
          </a:p>
          <a:p>
            <a:r>
              <a:rPr lang="ru-RU" sz="4000" i="1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•  до 100 млн руб. (при инвестировании от 50 млн руб.)</a:t>
            </a:r>
          </a:p>
          <a:p>
            <a:r>
              <a:rPr lang="ru-RU" sz="4000" i="1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•  до 140 млн руб. (при инвестировании от 700 млн руб.)</a:t>
            </a:r>
          </a:p>
          <a:p>
            <a:r>
              <a:rPr lang="ru-RU" sz="4000" i="1" dirty="0">
                <a:solidFill>
                  <a:srgbClr val="00206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•  до 250 млн руб. (при инвестировании от 5 млрд руб.)</a:t>
            </a:r>
          </a:p>
        </p:txBody>
      </p:sp>
    </p:spTree>
    <p:extLst>
      <p:ext uri="{BB962C8B-B14F-4D97-AF65-F5344CB8AC3E}">
        <p14:creationId xmlns:p14="http://schemas.microsoft.com/office/powerpoint/2010/main" val="41108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maps@3x.png (516×489)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-45800"/>
            <a:ext cx="21416211" cy="202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Федеральный проект </a:t>
            </a:r>
            <a:r>
              <a:rPr lang="ru-RU" dirty="0"/>
              <a:t>«Производительность труда»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BE1A-037E-476C-8D0F-9DD7F516AD1A}" type="slidenum">
              <a:rPr lang="ru-RU" smtClean="0"/>
              <a:pPr/>
              <a:t>3</a:t>
            </a:fld>
            <a:endParaRPr lang="ru-RU" dirty="0">
              <a:sym typeface="Calibri" pitchFamily="34" charset="0"/>
            </a:endParaRPr>
          </a:p>
        </p:txBody>
      </p:sp>
      <p:grpSp>
        <p:nvGrpSpPr>
          <p:cNvPr id="108" name="Group 3">
            <a:extLst>
              <a:ext uri="{FF2B5EF4-FFF2-40B4-BE49-F238E27FC236}">
                <a16:creationId xmlns:a16="http://schemas.microsoft.com/office/drawing/2014/main" id="{A433F7FC-69B4-4DF4-A180-B2E64A20B486}"/>
              </a:ext>
            </a:extLst>
          </p:cNvPr>
          <p:cNvGrpSpPr>
            <a:grpSpLocks noChangeAspect="1"/>
          </p:cNvGrpSpPr>
          <p:nvPr/>
        </p:nvGrpSpPr>
        <p:grpSpPr>
          <a:xfrm>
            <a:off x="20917274" y="2705100"/>
            <a:ext cx="13449137" cy="14023495"/>
            <a:chOff x="4027488" y="2256334"/>
            <a:chExt cx="4089400" cy="4092575"/>
          </a:xfrm>
        </p:grpSpPr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458C40C6-1D9F-4C6D-B459-C862A6B74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2472234"/>
              <a:ext cx="1701800" cy="3603625"/>
            </a:xfrm>
            <a:custGeom>
              <a:avLst/>
              <a:gdLst>
                <a:gd name="T0" fmla="*/ 722 w 1195"/>
                <a:gd name="T1" fmla="*/ 2532 h 2532"/>
                <a:gd name="T2" fmla="*/ 718 w 1195"/>
                <a:gd name="T3" fmla="*/ 2530 h 2532"/>
                <a:gd name="T4" fmla="*/ 0 w 1195"/>
                <a:gd name="T5" fmla="*/ 1286 h 2532"/>
                <a:gd name="T6" fmla="*/ 718 w 1195"/>
                <a:gd name="T7" fmla="*/ 43 h 2532"/>
                <a:gd name="T8" fmla="*/ 719 w 1195"/>
                <a:gd name="T9" fmla="*/ 42 h 2532"/>
                <a:gd name="T10" fmla="*/ 719 w 1195"/>
                <a:gd name="T11" fmla="*/ 42 h 2532"/>
                <a:gd name="T12" fmla="*/ 718 w 1195"/>
                <a:gd name="T13" fmla="*/ 43 h 2532"/>
                <a:gd name="T14" fmla="*/ 718 w 1195"/>
                <a:gd name="T15" fmla="*/ 43 h 2532"/>
                <a:gd name="T16" fmla="*/ 718 w 1195"/>
                <a:gd name="T17" fmla="*/ 43 h 2532"/>
                <a:gd name="T18" fmla="*/ 719 w 1195"/>
                <a:gd name="T19" fmla="*/ 42 h 2532"/>
                <a:gd name="T20" fmla="*/ 720 w 1195"/>
                <a:gd name="T21" fmla="*/ 42 h 2532"/>
                <a:gd name="T22" fmla="*/ 877 w 1195"/>
                <a:gd name="T23" fmla="*/ 0 h 2532"/>
                <a:gd name="T24" fmla="*/ 877 w 1195"/>
                <a:gd name="T25" fmla="*/ 0 h 2532"/>
                <a:gd name="T26" fmla="*/ 877 w 1195"/>
                <a:gd name="T27" fmla="*/ 0 h 2532"/>
                <a:gd name="T28" fmla="*/ 1151 w 1195"/>
                <a:gd name="T29" fmla="*/ 157 h 2532"/>
                <a:gd name="T30" fmla="*/ 1151 w 1195"/>
                <a:gd name="T31" fmla="*/ 158 h 2532"/>
                <a:gd name="T32" fmla="*/ 1152 w 1195"/>
                <a:gd name="T33" fmla="*/ 158 h 2532"/>
                <a:gd name="T34" fmla="*/ 1152 w 1195"/>
                <a:gd name="T35" fmla="*/ 159 h 2532"/>
                <a:gd name="T36" fmla="*/ 1152 w 1195"/>
                <a:gd name="T37" fmla="*/ 159 h 2532"/>
                <a:gd name="T38" fmla="*/ 1195 w 1195"/>
                <a:gd name="T39" fmla="*/ 317 h 2532"/>
                <a:gd name="T40" fmla="*/ 1036 w 1195"/>
                <a:gd name="T41" fmla="*/ 593 h 2532"/>
                <a:gd name="T42" fmla="*/ 636 w 1195"/>
                <a:gd name="T43" fmla="*/ 1286 h 2532"/>
                <a:gd name="T44" fmla="*/ 636 w 1195"/>
                <a:gd name="T45" fmla="*/ 1286 h 2532"/>
                <a:gd name="T46" fmla="*/ 636 w 1195"/>
                <a:gd name="T47" fmla="*/ 1286 h 2532"/>
                <a:gd name="T48" fmla="*/ 1033 w 1195"/>
                <a:gd name="T49" fmla="*/ 1978 h 2532"/>
                <a:gd name="T50" fmla="*/ 877 w 1195"/>
                <a:gd name="T51" fmla="*/ 1937 h 2532"/>
                <a:gd name="T52" fmla="*/ 602 w 1195"/>
                <a:gd name="T53" fmla="*/ 2096 h 2532"/>
                <a:gd name="T54" fmla="*/ 559 w 1195"/>
                <a:gd name="T55" fmla="*/ 2254 h 2532"/>
                <a:gd name="T56" fmla="*/ 718 w 1195"/>
                <a:gd name="T57" fmla="*/ 2530 h 2532"/>
                <a:gd name="T58" fmla="*/ 722 w 1195"/>
                <a:gd name="T59" fmla="*/ 2532 h 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5" h="2532">
                  <a:moveTo>
                    <a:pt x="722" y="2532"/>
                  </a:moveTo>
                  <a:cubicBezTo>
                    <a:pt x="721" y="2531"/>
                    <a:pt x="719" y="2530"/>
                    <a:pt x="718" y="2530"/>
                  </a:cubicBezTo>
                  <a:cubicBezTo>
                    <a:pt x="269" y="2270"/>
                    <a:pt x="0" y="1805"/>
                    <a:pt x="0" y="1286"/>
                  </a:cubicBezTo>
                  <a:cubicBezTo>
                    <a:pt x="0" y="767"/>
                    <a:pt x="269" y="302"/>
                    <a:pt x="718" y="43"/>
                  </a:cubicBezTo>
                  <a:cubicBezTo>
                    <a:pt x="718" y="43"/>
                    <a:pt x="718" y="43"/>
                    <a:pt x="719" y="42"/>
                  </a:cubicBezTo>
                  <a:lnTo>
                    <a:pt x="719" y="42"/>
                  </a:lnTo>
                  <a:cubicBezTo>
                    <a:pt x="718" y="43"/>
                    <a:pt x="718" y="43"/>
                    <a:pt x="718" y="43"/>
                  </a:cubicBezTo>
                  <a:lnTo>
                    <a:pt x="718" y="43"/>
                  </a:lnTo>
                  <a:lnTo>
                    <a:pt x="718" y="43"/>
                  </a:lnTo>
                  <a:cubicBezTo>
                    <a:pt x="718" y="43"/>
                    <a:pt x="718" y="43"/>
                    <a:pt x="719" y="42"/>
                  </a:cubicBezTo>
                  <a:cubicBezTo>
                    <a:pt x="719" y="42"/>
                    <a:pt x="720" y="42"/>
                    <a:pt x="720" y="42"/>
                  </a:cubicBezTo>
                  <a:cubicBezTo>
                    <a:pt x="770" y="13"/>
                    <a:pt x="824" y="0"/>
                    <a:pt x="877" y="0"/>
                  </a:cubicBezTo>
                  <a:lnTo>
                    <a:pt x="877" y="0"/>
                  </a:lnTo>
                  <a:lnTo>
                    <a:pt x="877" y="0"/>
                  </a:lnTo>
                  <a:cubicBezTo>
                    <a:pt x="986" y="0"/>
                    <a:pt x="1092" y="56"/>
                    <a:pt x="1151" y="157"/>
                  </a:cubicBezTo>
                  <a:cubicBezTo>
                    <a:pt x="1151" y="157"/>
                    <a:pt x="1151" y="158"/>
                    <a:pt x="1151" y="158"/>
                  </a:cubicBezTo>
                  <a:cubicBezTo>
                    <a:pt x="1152" y="158"/>
                    <a:pt x="1152" y="158"/>
                    <a:pt x="1152" y="158"/>
                  </a:cubicBezTo>
                  <a:cubicBezTo>
                    <a:pt x="1152" y="158"/>
                    <a:pt x="1152" y="159"/>
                    <a:pt x="1152" y="159"/>
                  </a:cubicBezTo>
                  <a:lnTo>
                    <a:pt x="1152" y="159"/>
                  </a:lnTo>
                  <a:cubicBezTo>
                    <a:pt x="1181" y="209"/>
                    <a:pt x="1195" y="263"/>
                    <a:pt x="1195" y="317"/>
                  </a:cubicBezTo>
                  <a:cubicBezTo>
                    <a:pt x="1195" y="427"/>
                    <a:pt x="1138" y="534"/>
                    <a:pt x="1036" y="593"/>
                  </a:cubicBezTo>
                  <a:cubicBezTo>
                    <a:pt x="785" y="738"/>
                    <a:pt x="636" y="997"/>
                    <a:pt x="636" y="1286"/>
                  </a:cubicBezTo>
                  <a:lnTo>
                    <a:pt x="636" y="1286"/>
                  </a:lnTo>
                  <a:lnTo>
                    <a:pt x="636" y="1286"/>
                  </a:lnTo>
                  <a:cubicBezTo>
                    <a:pt x="636" y="1574"/>
                    <a:pt x="784" y="1833"/>
                    <a:pt x="1033" y="1978"/>
                  </a:cubicBezTo>
                  <a:cubicBezTo>
                    <a:pt x="984" y="1950"/>
                    <a:pt x="930" y="1937"/>
                    <a:pt x="877" y="1937"/>
                  </a:cubicBezTo>
                  <a:cubicBezTo>
                    <a:pt x="767" y="1937"/>
                    <a:pt x="661" y="1994"/>
                    <a:pt x="602" y="2096"/>
                  </a:cubicBezTo>
                  <a:cubicBezTo>
                    <a:pt x="573" y="2146"/>
                    <a:pt x="559" y="2200"/>
                    <a:pt x="559" y="2254"/>
                  </a:cubicBezTo>
                  <a:cubicBezTo>
                    <a:pt x="559" y="2364"/>
                    <a:pt x="616" y="2471"/>
                    <a:pt x="718" y="2530"/>
                  </a:cubicBezTo>
                  <a:cubicBezTo>
                    <a:pt x="719" y="2530"/>
                    <a:pt x="721" y="2531"/>
                    <a:pt x="722" y="2532"/>
                  </a:cubicBezTo>
                </a:path>
              </a:pathLst>
            </a:custGeom>
            <a:solidFill>
              <a:srgbClr val="841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">
              <a:extLst>
                <a:ext uri="{FF2B5EF4-FFF2-40B4-BE49-F238E27FC236}">
                  <a16:creationId xmlns:a16="http://schemas.microsoft.com/office/drawing/2014/main" id="{1F8F9E09-73B2-4311-8A0E-847C5429F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413" y="4293096"/>
              <a:ext cx="3292475" cy="2055813"/>
            </a:xfrm>
            <a:custGeom>
              <a:avLst/>
              <a:gdLst>
                <a:gd name="T0" fmla="*/ 877 w 2313"/>
                <a:gd name="T1" fmla="*/ 1445 h 1445"/>
                <a:gd name="T2" fmla="*/ 159 w 2313"/>
                <a:gd name="T3" fmla="*/ 1251 h 1445"/>
                <a:gd name="T4" fmla="*/ 0 w 2313"/>
                <a:gd name="T5" fmla="*/ 975 h 1445"/>
                <a:gd name="T6" fmla="*/ 43 w 2313"/>
                <a:gd name="T7" fmla="*/ 817 h 1445"/>
                <a:gd name="T8" fmla="*/ 318 w 2313"/>
                <a:gd name="T9" fmla="*/ 658 h 1445"/>
                <a:gd name="T10" fmla="*/ 477 w 2313"/>
                <a:gd name="T11" fmla="*/ 700 h 1445"/>
                <a:gd name="T12" fmla="*/ 877 w 2313"/>
                <a:gd name="T13" fmla="*/ 809 h 1445"/>
                <a:gd name="T14" fmla="*/ 1277 w 2313"/>
                <a:gd name="T15" fmla="*/ 700 h 1445"/>
                <a:gd name="T16" fmla="*/ 1678 w 2313"/>
                <a:gd name="T17" fmla="*/ 7 h 1445"/>
                <a:gd name="T18" fmla="*/ 1678 w 2313"/>
                <a:gd name="T19" fmla="*/ 0 h 1445"/>
                <a:gd name="T20" fmla="*/ 1678 w 2313"/>
                <a:gd name="T21" fmla="*/ 7 h 1445"/>
                <a:gd name="T22" fmla="*/ 1995 w 2313"/>
                <a:gd name="T23" fmla="*/ 325 h 1445"/>
                <a:gd name="T24" fmla="*/ 2313 w 2313"/>
                <a:gd name="T25" fmla="*/ 16 h 1445"/>
                <a:gd name="T26" fmla="*/ 1595 w 2313"/>
                <a:gd name="T27" fmla="*/ 1251 h 1445"/>
                <a:gd name="T28" fmla="*/ 877 w 2313"/>
                <a:gd name="T29" fmla="*/ 144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3" h="1445">
                  <a:moveTo>
                    <a:pt x="877" y="1445"/>
                  </a:moveTo>
                  <a:cubicBezTo>
                    <a:pt x="630" y="1445"/>
                    <a:pt x="384" y="1380"/>
                    <a:pt x="159" y="1251"/>
                  </a:cubicBezTo>
                  <a:cubicBezTo>
                    <a:pt x="57" y="1192"/>
                    <a:pt x="0" y="1085"/>
                    <a:pt x="0" y="975"/>
                  </a:cubicBezTo>
                  <a:cubicBezTo>
                    <a:pt x="0" y="921"/>
                    <a:pt x="14" y="867"/>
                    <a:pt x="43" y="817"/>
                  </a:cubicBezTo>
                  <a:cubicBezTo>
                    <a:pt x="102" y="715"/>
                    <a:pt x="208" y="658"/>
                    <a:pt x="318" y="658"/>
                  </a:cubicBezTo>
                  <a:cubicBezTo>
                    <a:pt x="372" y="658"/>
                    <a:pt x="427" y="672"/>
                    <a:pt x="477" y="700"/>
                  </a:cubicBezTo>
                  <a:cubicBezTo>
                    <a:pt x="602" y="773"/>
                    <a:pt x="740" y="809"/>
                    <a:pt x="877" y="809"/>
                  </a:cubicBezTo>
                  <a:cubicBezTo>
                    <a:pt x="1015" y="809"/>
                    <a:pt x="1152" y="773"/>
                    <a:pt x="1277" y="700"/>
                  </a:cubicBezTo>
                  <a:cubicBezTo>
                    <a:pt x="1528" y="556"/>
                    <a:pt x="1678" y="297"/>
                    <a:pt x="1678" y="7"/>
                  </a:cubicBezTo>
                  <a:cubicBezTo>
                    <a:pt x="1678" y="5"/>
                    <a:pt x="1678" y="3"/>
                    <a:pt x="1678" y="0"/>
                  </a:cubicBezTo>
                  <a:cubicBezTo>
                    <a:pt x="1678" y="3"/>
                    <a:pt x="1678" y="5"/>
                    <a:pt x="1678" y="7"/>
                  </a:cubicBezTo>
                  <a:cubicBezTo>
                    <a:pt x="1678" y="183"/>
                    <a:pt x="1820" y="325"/>
                    <a:pt x="1995" y="325"/>
                  </a:cubicBezTo>
                  <a:cubicBezTo>
                    <a:pt x="2168" y="325"/>
                    <a:pt x="2308" y="187"/>
                    <a:pt x="2313" y="16"/>
                  </a:cubicBezTo>
                  <a:cubicBezTo>
                    <a:pt x="2310" y="532"/>
                    <a:pt x="2042" y="993"/>
                    <a:pt x="1595" y="1251"/>
                  </a:cubicBezTo>
                  <a:cubicBezTo>
                    <a:pt x="1370" y="1380"/>
                    <a:pt x="1124" y="1445"/>
                    <a:pt x="877" y="1445"/>
                  </a:cubicBezTo>
                </a:path>
              </a:pathLst>
            </a:custGeom>
            <a:solidFill>
              <a:srgbClr val="08C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EAD2BAEE-A7BA-482A-881D-4FAEB654F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838" y="2256334"/>
              <a:ext cx="3067050" cy="2498725"/>
            </a:xfrm>
            <a:custGeom>
              <a:avLst/>
              <a:gdLst>
                <a:gd name="T0" fmla="*/ 1836 w 2154"/>
                <a:gd name="T1" fmla="*/ 1756 h 1756"/>
                <a:gd name="T2" fmla="*/ 1519 w 2154"/>
                <a:gd name="T3" fmla="*/ 1438 h 1756"/>
                <a:gd name="T4" fmla="*/ 1118 w 2154"/>
                <a:gd name="T5" fmla="*/ 745 h 1756"/>
                <a:gd name="T6" fmla="*/ 718 w 2154"/>
                <a:gd name="T7" fmla="*/ 636 h 1756"/>
                <a:gd name="T8" fmla="*/ 318 w 2154"/>
                <a:gd name="T9" fmla="*/ 745 h 1756"/>
                <a:gd name="T10" fmla="*/ 477 w 2154"/>
                <a:gd name="T11" fmla="*/ 469 h 1756"/>
                <a:gd name="T12" fmla="*/ 477 w 2154"/>
                <a:gd name="T13" fmla="*/ 469 h 1756"/>
                <a:gd name="T14" fmla="*/ 434 w 2154"/>
                <a:gd name="T15" fmla="*/ 311 h 1756"/>
                <a:gd name="T16" fmla="*/ 434 w 2154"/>
                <a:gd name="T17" fmla="*/ 311 h 1756"/>
                <a:gd name="T18" fmla="*/ 434 w 2154"/>
                <a:gd name="T19" fmla="*/ 310 h 1756"/>
                <a:gd name="T20" fmla="*/ 433 w 2154"/>
                <a:gd name="T21" fmla="*/ 310 h 1756"/>
                <a:gd name="T22" fmla="*/ 433 w 2154"/>
                <a:gd name="T23" fmla="*/ 309 h 1756"/>
                <a:gd name="T24" fmla="*/ 159 w 2154"/>
                <a:gd name="T25" fmla="*/ 152 h 1756"/>
                <a:gd name="T26" fmla="*/ 159 w 2154"/>
                <a:gd name="T27" fmla="*/ 152 h 1756"/>
                <a:gd name="T28" fmla="*/ 159 w 2154"/>
                <a:gd name="T29" fmla="*/ 152 h 1756"/>
                <a:gd name="T30" fmla="*/ 159 w 2154"/>
                <a:gd name="T31" fmla="*/ 152 h 1756"/>
                <a:gd name="T32" fmla="*/ 1 w 2154"/>
                <a:gd name="T33" fmla="*/ 194 h 1756"/>
                <a:gd name="T34" fmla="*/ 718 w 2154"/>
                <a:gd name="T35" fmla="*/ 0 h 1756"/>
                <a:gd name="T36" fmla="*/ 1436 w 2154"/>
                <a:gd name="T37" fmla="*/ 195 h 1756"/>
                <a:gd name="T38" fmla="*/ 2154 w 2154"/>
                <a:gd name="T39" fmla="*/ 1438 h 1756"/>
                <a:gd name="T40" fmla="*/ 1836 w 2154"/>
                <a:gd name="T41" fmla="*/ 1756 h 1756"/>
                <a:gd name="T42" fmla="*/ 0 w 2154"/>
                <a:gd name="T43" fmla="*/ 195 h 1756"/>
                <a:gd name="T44" fmla="*/ 1 w 2154"/>
                <a:gd name="T45" fmla="*/ 194 h 1756"/>
                <a:gd name="T46" fmla="*/ 0 w 2154"/>
                <a:gd name="T47" fmla="*/ 195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4" h="1756">
                  <a:moveTo>
                    <a:pt x="1836" y="1756"/>
                  </a:moveTo>
                  <a:cubicBezTo>
                    <a:pt x="1661" y="1756"/>
                    <a:pt x="1519" y="1614"/>
                    <a:pt x="1519" y="1438"/>
                  </a:cubicBezTo>
                  <a:cubicBezTo>
                    <a:pt x="1519" y="1149"/>
                    <a:pt x="1369" y="890"/>
                    <a:pt x="1118" y="745"/>
                  </a:cubicBezTo>
                  <a:cubicBezTo>
                    <a:pt x="993" y="672"/>
                    <a:pt x="855" y="636"/>
                    <a:pt x="718" y="636"/>
                  </a:cubicBezTo>
                  <a:cubicBezTo>
                    <a:pt x="581" y="636"/>
                    <a:pt x="443" y="672"/>
                    <a:pt x="318" y="745"/>
                  </a:cubicBezTo>
                  <a:cubicBezTo>
                    <a:pt x="420" y="686"/>
                    <a:pt x="477" y="579"/>
                    <a:pt x="477" y="469"/>
                  </a:cubicBezTo>
                  <a:lnTo>
                    <a:pt x="477" y="469"/>
                  </a:lnTo>
                  <a:cubicBezTo>
                    <a:pt x="477" y="415"/>
                    <a:pt x="463" y="361"/>
                    <a:pt x="434" y="311"/>
                  </a:cubicBezTo>
                  <a:lnTo>
                    <a:pt x="434" y="311"/>
                  </a:lnTo>
                  <a:cubicBezTo>
                    <a:pt x="434" y="311"/>
                    <a:pt x="434" y="310"/>
                    <a:pt x="434" y="310"/>
                  </a:cubicBezTo>
                  <a:cubicBezTo>
                    <a:pt x="434" y="310"/>
                    <a:pt x="434" y="310"/>
                    <a:pt x="433" y="310"/>
                  </a:cubicBezTo>
                  <a:cubicBezTo>
                    <a:pt x="433" y="310"/>
                    <a:pt x="433" y="309"/>
                    <a:pt x="433" y="309"/>
                  </a:cubicBezTo>
                  <a:cubicBezTo>
                    <a:pt x="374" y="208"/>
                    <a:pt x="268" y="152"/>
                    <a:pt x="159" y="152"/>
                  </a:cubicBezTo>
                  <a:lnTo>
                    <a:pt x="159" y="152"/>
                  </a:lnTo>
                  <a:lnTo>
                    <a:pt x="159" y="152"/>
                  </a:lnTo>
                  <a:lnTo>
                    <a:pt x="159" y="152"/>
                  </a:lnTo>
                  <a:cubicBezTo>
                    <a:pt x="105" y="152"/>
                    <a:pt x="51" y="166"/>
                    <a:pt x="1" y="194"/>
                  </a:cubicBezTo>
                  <a:cubicBezTo>
                    <a:pt x="225" y="65"/>
                    <a:pt x="472" y="0"/>
                    <a:pt x="718" y="0"/>
                  </a:cubicBezTo>
                  <a:cubicBezTo>
                    <a:pt x="965" y="0"/>
                    <a:pt x="1211" y="65"/>
                    <a:pt x="1436" y="195"/>
                  </a:cubicBezTo>
                  <a:cubicBezTo>
                    <a:pt x="1886" y="454"/>
                    <a:pt x="2154" y="919"/>
                    <a:pt x="2154" y="1438"/>
                  </a:cubicBezTo>
                  <a:cubicBezTo>
                    <a:pt x="2154" y="1614"/>
                    <a:pt x="2012" y="1756"/>
                    <a:pt x="1836" y="1756"/>
                  </a:cubicBezTo>
                  <a:moveTo>
                    <a:pt x="0" y="195"/>
                  </a:moveTo>
                  <a:cubicBezTo>
                    <a:pt x="0" y="195"/>
                    <a:pt x="0" y="195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9">
            <a:extLst>
              <a:ext uri="{FF2B5EF4-FFF2-40B4-BE49-F238E27FC236}">
                <a16:creationId xmlns:a16="http://schemas.microsoft.com/office/drawing/2014/main" id="{2BEF3633-11EF-40CC-98F0-D485FF8E930A}"/>
              </a:ext>
            </a:extLst>
          </p:cNvPr>
          <p:cNvGrpSpPr/>
          <p:nvPr/>
        </p:nvGrpSpPr>
        <p:grpSpPr>
          <a:xfrm>
            <a:off x="1226930" y="4559416"/>
            <a:ext cx="17875487" cy="4292865"/>
            <a:chOff x="310133" y="1947676"/>
            <a:chExt cx="2895519" cy="1358780"/>
          </a:xfrm>
        </p:grpSpPr>
        <p:sp>
          <p:nvSpPr>
            <p:cNvPr id="115" name="Rectangle 10">
              <a:extLst>
                <a:ext uri="{FF2B5EF4-FFF2-40B4-BE49-F238E27FC236}">
                  <a16:creationId xmlns:a16="http://schemas.microsoft.com/office/drawing/2014/main" id="{8FA00A53-7BAA-41AF-B69D-0C0F1BC82E3D}"/>
                </a:ext>
              </a:extLst>
            </p:cNvPr>
            <p:cNvSpPr/>
            <p:nvPr/>
          </p:nvSpPr>
          <p:spPr>
            <a:xfrm>
              <a:off x="326338" y="1947676"/>
              <a:ext cx="2879314" cy="263028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84166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Нефинансовые меры поддержки:</a:t>
              </a:r>
              <a:endParaRPr lang="en-US" sz="4800" b="1" dirty="0">
                <a:solidFill>
                  <a:srgbClr val="84166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6" name="Rectangle 11">
              <a:extLst>
                <a:ext uri="{FF2B5EF4-FFF2-40B4-BE49-F238E27FC236}">
                  <a16:creationId xmlns:a16="http://schemas.microsoft.com/office/drawing/2014/main" id="{810A93CF-7A2D-411E-ADAC-B49AD12A5096}"/>
                </a:ext>
              </a:extLst>
            </p:cNvPr>
            <p:cNvSpPr/>
            <p:nvPr/>
          </p:nvSpPr>
          <p:spPr>
            <a:xfrm>
              <a:off x="310133" y="2273829"/>
              <a:ext cx="2879314" cy="1032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1219200"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Программы обучения («Лидеры производительности», «Акселератор экспортного роста»)</a:t>
              </a:r>
            </a:p>
            <a:p>
              <a:pPr marL="171450" indent="-171450" defTabSz="1219200"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 Фабрика процессов</a:t>
              </a:r>
            </a:p>
            <a:p>
              <a:pPr marL="171450" indent="-171450" defTabSz="1219200"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 Платформа цифровых решений</a:t>
              </a:r>
            </a:p>
            <a:p>
              <a:pPr marL="171450" indent="-171450" defTabSz="1219200"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 Движение рационализаторов и повышение квалификации</a:t>
              </a:r>
            </a:p>
            <a:p>
              <a:pPr marL="171450" indent="-171450" defTabSz="1219200"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 сотрудников по программе </a:t>
              </a:r>
              <a:r>
                <a:rPr lang="ru-RU" sz="3200" b="1" dirty="0" err="1">
                  <a:solidFill>
                    <a:srgbClr val="00B05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Ворлдскиллс</a:t>
              </a:r>
              <a:endParaRPr lang="ru-RU" sz="32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endParaRPr>
            </a:p>
            <a:p>
              <a:pPr marL="171450" indent="-171450" defTabSz="1219200"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 Отраслевые выезды, международные стажировки, семинары, форумы и конкурсы</a:t>
              </a:r>
            </a:p>
            <a:p>
              <a:endParaRPr lang="en-US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21" name="Group 16">
            <a:extLst>
              <a:ext uri="{FF2B5EF4-FFF2-40B4-BE49-F238E27FC236}">
                <a16:creationId xmlns:a16="http://schemas.microsoft.com/office/drawing/2014/main" id="{9F4B4FAC-D410-4FE6-A247-1362696945F2}"/>
              </a:ext>
            </a:extLst>
          </p:cNvPr>
          <p:cNvGrpSpPr/>
          <p:nvPr/>
        </p:nvGrpSpPr>
        <p:grpSpPr>
          <a:xfrm>
            <a:off x="1126888" y="1641407"/>
            <a:ext cx="8078959" cy="2538537"/>
            <a:chOff x="305528" y="1967160"/>
            <a:chExt cx="2879314" cy="803499"/>
          </a:xfrm>
        </p:grpSpPr>
        <p:sp>
          <p:nvSpPr>
            <p:cNvPr id="122" name="Rectangle 17">
              <a:extLst>
                <a:ext uri="{FF2B5EF4-FFF2-40B4-BE49-F238E27FC236}">
                  <a16:creationId xmlns:a16="http://schemas.microsoft.com/office/drawing/2014/main" id="{C6FA90EC-C5AC-46A7-9EBF-691E43F7D45D}"/>
                </a:ext>
              </a:extLst>
            </p:cNvPr>
            <p:cNvSpPr/>
            <p:nvPr/>
          </p:nvSpPr>
          <p:spPr>
            <a:xfrm>
              <a:off x="305528" y="1967160"/>
              <a:ext cx="2879314" cy="243544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rgbClr val="84166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Льготные займы</a:t>
              </a:r>
              <a:endParaRPr lang="en-US" sz="4400" b="1" dirty="0">
                <a:solidFill>
                  <a:srgbClr val="84166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3" name="Rectangle 18">
              <a:extLst>
                <a:ext uri="{FF2B5EF4-FFF2-40B4-BE49-F238E27FC236}">
                  <a16:creationId xmlns:a16="http://schemas.microsoft.com/office/drawing/2014/main" id="{334D9086-A756-4068-94CD-E51E0757A48F}"/>
                </a:ext>
              </a:extLst>
            </p:cNvPr>
            <p:cNvSpPr/>
            <p:nvPr/>
          </p:nvSpPr>
          <p:spPr>
            <a:xfrm>
              <a:off x="315713" y="2273829"/>
              <a:ext cx="2869129" cy="496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Программа</a:t>
              </a:r>
              <a:r>
                <a:rPr lang="ru-RU" sz="3200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 </a:t>
              </a:r>
              <a:r>
                <a:rPr lang="ru-RU" sz="3200" dirty="0">
                  <a:solidFill>
                    <a:srgbClr val="0066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льготных займов </a:t>
              </a:r>
              <a:r>
                <a:rPr lang="ru-RU" sz="3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ФРП РФ и ФРП МО «Повышение производительности труда»</a:t>
              </a:r>
              <a:endParaRPr lang="en-US" sz="3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24" name="Oval 19">
            <a:extLst>
              <a:ext uri="{FF2B5EF4-FFF2-40B4-BE49-F238E27FC236}">
                <a16:creationId xmlns:a16="http://schemas.microsoft.com/office/drawing/2014/main" id="{CEF24632-19A2-4DA8-8DD2-62D799E15DC5}"/>
              </a:ext>
            </a:extLst>
          </p:cNvPr>
          <p:cNvSpPr/>
          <p:nvPr/>
        </p:nvSpPr>
        <p:spPr>
          <a:xfrm>
            <a:off x="25059422" y="7048400"/>
            <a:ext cx="5107697" cy="533689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5378726" y="8600011"/>
            <a:ext cx="4469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Адресная поддержка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предприятий экспертами центров компетенций </a:t>
            </a:r>
            <a:endParaRPr lang="ru-R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 descr="https://filearchive.cnews.ru/img/cnews/2021/10/19/logos/f1/f188d80405368edacd16ea2055af83a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1911">
            <a:off x="20091556" y="7848458"/>
            <a:ext cx="5609397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0563">
            <a:off x="29933061" y="4796294"/>
            <a:ext cx="2096224" cy="19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rizly.club/uploads/posts/2022-12/1670800801_grizly-club-p-znachki-png-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4589">
            <a:off x="29317356" y="13488491"/>
            <a:ext cx="2144835" cy="189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8799136" y="1926581"/>
            <a:ext cx="9817334" cy="2110488"/>
            <a:chOff x="9466767" y="3951441"/>
            <a:chExt cx="9817334" cy="2110488"/>
          </a:xfrm>
        </p:grpSpPr>
        <p:sp>
          <p:nvSpPr>
            <p:cNvPr id="118" name="Rectangle 13">
              <a:extLst>
                <a:ext uri="{FF2B5EF4-FFF2-40B4-BE49-F238E27FC236}">
                  <a16:creationId xmlns:a16="http://schemas.microsoft.com/office/drawing/2014/main" id="{9F4A7899-D9E9-4CF8-BE44-2C394752263B}"/>
                </a:ext>
              </a:extLst>
            </p:cNvPr>
            <p:cNvSpPr/>
            <p:nvPr/>
          </p:nvSpPr>
          <p:spPr>
            <a:xfrm>
              <a:off x="9466767" y="4984711"/>
              <a:ext cx="98173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/>
              <a:r>
                <a:rPr lang="ru-RU" sz="3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Программа </a:t>
              </a:r>
              <a:r>
                <a:rPr lang="ru-RU" sz="3200" dirty="0">
                  <a:solidFill>
                    <a:srgbClr val="0066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льготного кредитования </a:t>
              </a:r>
              <a:r>
                <a:rPr lang="ru-RU" sz="320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 charset="0"/>
                </a:rPr>
                <a:t>сельхозпроизводителей</a:t>
              </a: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C6FA90EC-C5AC-46A7-9EBF-691E43F7D45D}"/>
                </a:ext>
              </a:extLst>
            </p:cNvPr>
            <p:cNvSpPr/>
            <p:nvPr/>
          </p:nvSpPr>
          <p:spPr>
            <a:xfrm>
              <a:off x="9790616" y="3951441"/>
              <a:ext cx="9062816" cy="769441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rgbClr val="84166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Льготное кредитование</a:t>
              </a:r>
              <a:endParaRPr lang="en-US" sz="4400" b="1" dirty="0">
                <a:solidFill>
                  <a:srgbClr val="84166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0014610" y="1901613"/>
            <a:ext cx="7372350" cy="2189787"/>
          </a:xfrm>
          <a:prstGeom prst="roundRect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61287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55466" y="1646915"/>
            <a:ext cx="8050381" cy="2699184"/>
          </a:xfrm>
          <a:prstGeom prst="roundRect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61287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38836" y="8944551"/>
            <a:ext cx="2862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ru-RU" sz="4800" b="1" dirty="0">
                <a:solidFill>
                  <a:srgbClr val="841662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Arial" charset="0"/>
              </a:rPr>
              <a:t>УСЛОВИЯ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38835" y="9862741"/>
            <a:ext cx="18797283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Рост производительности труда на не менее </a:t>
            </a:r>
          </a:p>
          <a:p>
            <a:pPr defTabSz="1219200"/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5 % ежегодно в течение трех лет участия в национальном проекте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Соответствие критериям: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 принадлежность к отрасли: обрабатывающее производство, с/х, транспорт, строительство, торговля, туризм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 объем выручки от 400 млн рублей в год (для отрасли «Туризм» – от 180 млн рублей)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 доля иностранного капитала не более 50% 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 charset="0"/>
            </a:endParaRP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 зарегистрировано в форме юр. лица или обособленного подразделения на территории МО</a:t>
            </a:r>
          </a:p>
          <a:p>
            <a:pPr marL="171450" indent="-171450" defTabSz="12192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 предприятие применяет общую систему налогообложения (ОСНО) или единый сельскохозяйственный налог (ЕСХН)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594183" y="18126135"/>
            <a:ext cx="66594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Ответственный: </a:t>
            </a:r>
            <a:endParaRPr lang="ru-RU" sz="4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 charset="0"/>
            </a:endParaRPr>
          </a:p>
          <a:p>
            <a:pPr defTabSz="1219200"/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Медведев </a:t>
            </a: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Денис </a:t>
            </a:r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Юрьевич</a:t>
            </a:r>
          </a:p>
          <a:p>
            <a:pPr defTabSz="1219200"/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charset="0"/>
              </a:rPr>
              <a:t>+79606886680</a:t>
            </a:r>
          </a:p>
        </p:txBody>
      </p:sp>
    </p:spTree>
    <p:extLst>
      <p:ext uri="{BB962C8B-B14F-4D97-AF65-F5344CB8AC3E}">
        <p14:creationId xmlns:p14="http://schemas.microsoft.com/office/powerpoint/2010/main" val="33868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maps@3x.png (516×489)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-45800"/>
            <a:ext cx="21416211" cy="202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Фонд развития промышленности Московский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BE1A-037E-476C-8D0F-9DD7F516AD1A}" type="slidenum">
              <a:rPr lang="ru-RU" smtClean="0"/>
              <a:pPr/>
              <a:t>4</a:t>
            </a:fld>
            <a:endParaRPr lang="ru-RU" dirty="0">
              <a:sym typeface="Calibri" pitchFamily="34" charset="0"/>
            </a:endParaRPr>
          </a:p>
        </p:txBody>
      </p:sp>
      <p:pic>
        <p:nvPicPr>
          <p:cNvPr id="2050" name="Picture 2" descr="https://frpmo.ru/wp-content/uploads/2018/01/new_logo_fr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19"/>
          <a:stretch/>
        </p:blipFill>
        <p:spPr bwMode="auto">
          <a:xfrm>
            <a:off x="31856785" y="15723374"/>
            <a:ext cx="3204740" cy="31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7855036" y="2138957"/>
            <a:ext cx="1720648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Грант на компенсацию % по кредитным средствам на приобретение/создание основных средств: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Сумма – до </a:t>
            </a:r>
            <a:r>
              <a:rPr lang="ru-RU" sz="54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30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млн руб.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Сумма кредита – от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30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млн руб.</a:t>
            </a:r>
          </a:p>
          <a:p>
            <a:r>
              <a:rPr lang="ru-RU" sz="4800" i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Прием </a:t>
            </a:r>
            <a:r>
              <a:rPr lang="ru-RU" sz="4800" i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заявок осуществляется с помощью системы электронного документооборота </a:t>
            </a:r>
            <a:r>
              <a:rPr lang="ru-RU" sz="4800" i="1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Диадок</a:t>
            </a:r>
            <a:r>
              <a:rPr lang="ru-RU" sz="4800" i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4800" i="1" dirty="0" smtClean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4800" i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 </a:t>
            </a:r>
            <a:r>
              <a:rPr lang="ru-RU" sz="4800" i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https://www.diadoc.ru</a:t>
            </a:r>
            <a:r>
              <a:rPr lang="ru-RU" sz="4800" i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)</a:t>
            </a:r>
            <a:endParaRPr lang="ru-RU" sz="4800" i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08115" y="1828962"/>
            <a:ext cx="126982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Программа льготных займов</a:t>
            </a:r>
          </a:p>
          <a:p>
            <a:r>
              <a:rPr lang="ru-RU" sz="60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«</a:t>
            </a:r>
            <a:r>
              <a:rPr lang="ru-RU" sz="6000" b="1" dirty="0" err="1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Импортозамещение</a:t>
            </a:r>
            <a:r>
              <a:rPr lang="ru-RU" sz="60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»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25402" y="3990030"/>
            <a:ext cx="125809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Сумма – от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50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150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 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руб.</a:t>
            </a:r>
            <a:endParaRPr lang="ru-RU" sz="54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Ставка – от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%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5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%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годовых</a:t>
            </a:r>
          </a:p>
          <a:p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 – до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7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лет</a:t>
            </a:r>
          </a:p>
          <a:p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Общий бюджет проекта от </a:t>
            </a:r>
            <a:r>
              <a:rPr lang="ru-RU" sz="54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62,5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 руб.</a:t>
            </a:r>
          </a:p>
          <a:p>
            <a:endParaRPr lang="ru-RU" sz="54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403" y="7709843"/>
            <a:ext cx="108602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«Приобретение оборудования»</a:t>
            </a:r>
            <a:endParaRPr lang="ru-RU" sz="6000" b="1" dirty="0">
              <a:solidFill>
                <a:srgbClr val="006600"/>
              </a:solidFill>
              <a:latin typeface="Segoe UI Light" panose="020B0502040204020203" pitchFamily="34" charset="0"/>
              <a:ea typeface="Segoe UI Symbol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34927" y="8685855"/>
            <a:ext cx="12571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Сумма – от </a:t>
            </a:r>
            <a:r>
              <a:rPr lang="ru-RU" sz="54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10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150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 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руб.</a:t>
            </a:r>
            <a:endParaRPr lang="ru-RU" sz="54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Ставка – от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3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%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5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%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годовых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Общий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 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проекта от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14,5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млн руб.</a:t>
            </a:r>
            <a:endParaRPr lang="ru-RU" sz="54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34928" y="11491268"/>
            <a:ext cx="44855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«Конверсия»</a:t>
            </a:r>
            <a:endParaRPr lang="ru-RU" sz="6000" b="1" dirty="0">
              <a:solidFill>
                <a:srgbClr val="006600"/>
              </a:solidFill>
              <a:latin typeface="Segoe UI Light" panose="020B0502040204020203" pitchFamily="34" charset="0"/>
              <a:ea typeface="Segoe UI Symbol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15877" y="12410130"/>
            <a:ext cx="12571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Сумма – от </a:t>
            </a:r>
            <a:r>
              <a:rPr lang="ru-RU" sz="54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10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8</a:t>
            </a:r>
            <a:r>
              <a:rPr lang="ru-RU" sz="54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0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 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руб.</a:t>
            </a:r>
            <a:endParaRPr lang="ru-RU" sz="54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Ставка – </a:t>
            </a:r>
            <a:r>
              <a:rPr lang="ru-RU" sz="54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2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%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годовых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Общий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 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проекта от </a:t>
            </a:r>
            <a:r>
              <a:rPr lang="ru-RU" sz="54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12,5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млн руб.</a:t>
            </a:r>
            <a:endParaRPr lang="ru-RU" sz="54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15878" y="15215543"/>
            <a:ext cx="117982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«Развитие удаленных территорий»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25402" y="16363005"/>
            <a:ext cx="125714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Сумма – от </a:t>
            </a:r>
            <a:r>
              <a:rPr lang="ru-RU" sz="54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10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70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 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руб.</a:t>
            </a:r>
          </a:p>
          <a:p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 – до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7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 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лет</a:t>
            </a:r>
            <a:endParaRPr lang="ru-RU" sz="54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Ставка – от </a:t>
            </a:r>
            <a:r>
              <a:rPr lang="ru-RU" sz="54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0,5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% до </a:t>
            </a:r>
            <a:r>
              <a:rPr lang="ru-RU" sz="54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%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годовых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Общий </a:t>
            </a:r>
            <a:r>
              <a:rPr lang="ru-RU" sz="5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 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проекта от </a:t>
            </a:r>
            <a:r>
              <a:rPr lang="ru-RU" sz="5400" b="1" dirty="0" smtClean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15</a:t>
            </a:r>
            <a:r>
              <a:rPr lang="ru-RU" sz="54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млн руб.</a:t>
            </a:r>
            <a:endParaRPr lang="ru-RU" sz="54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maps@3x.png (516×489)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-45800"/>
            <a:ext cx="21416211" cy="202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BE1A-037E-476C-8D0F-9DD7F516AD1A}" type="slidenum">
              <a:rPr lang="ru-RU" smtClean="0"/>
              <a:pPr/>
              <a:t>5</a:t>
            </a:fld>
            <a:endParaRPr lang="ru-RU" dirty="0">
              <a:sym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1415" y="179689"/>
            <a:ext cx="30321738" cy="10414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ипотека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7573" y="2169527"/>
            <a:ext cx="4331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Субсидии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27572" y="3000524"/>
            <a:ext cx="324671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покупку жилья на территории Московской области молодым уникальным  специалистам организаций ОПК </a:t>
            </a:r>
            <a:r>
              <a:rPr lang="ru-RU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6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молодым ученым и специалистам научных организаций Московской области</a:t>
            </a:r>
          </a:p>
        </p:txBody>
      </p:sp>
      <p:pic>
        <p:nvPicPr>
          <p:cNvPr id="11" name="Picture 8" descr="Coins.png (592×551)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6" y="2283280"/>
            <a:ext cx="1889369" cy="175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75698" y="5577311"/>
            <a:ext cx="31109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Договор ипотечного </a:t>
            </a:r>
            <a:r>
              <a:rPr lang="ru-RU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кредитования</a:t>
            </a:r>
            <a:r>
              <a:rPr lang="en-US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ru-RU" sz="6000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10</a:t>
            </a:r>
            <a:r>
              <a:rPr lang="ru-RU" sz="6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лет </a:t>
            </a:r>
          </a:p>
          <a:p>
            <a:endParaRPr lang="ru-RU" sz="6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5697" y="8966008"/>
            <a:ext cx="324671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Компенсируется сумма основного долга: </a:t>
            </a:r>
          </a:p>
          <a:p>
            <a:r>
              <a:rPr lang="ru-RU" sz="6000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50</a:t>
            </a:r>
            <a:r>
              <a:rPr lang="ru-RU" sz="6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% как первоначальный взнос и </a:t>
            </a:r>
            <a:r>
              <a:rPr lang="ru-RU" sz="6000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50</a:t>
            </a:r>
            <a:r>
              <a:rPr lang="ru-RU" sz="6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% в течение </a:t>
            </a:r>
            <a:r>
              <a:rPr lang="ru-RU" sz="6000" dirty="0">
                <a:solidFill>
                  <a:srgbClr val="006600"/>
                </a:solidFill>
                <a:latin typeface="Segoe UI Light" panose="020B0502040204020203" pitchFamily="34" charset="0"/>
                <a:ea typeface="Segoe UI Symbol" pitchFamily="34" charset="0"/>
                <a:cs typeface="Segoe UI Light" panose="020B0502040204020203" pitchFamily="34" charset="0"/>
              </a:rPr>
              <a:t>10</a:t>
            </a:r>
            <a:r>
              <a:rPr lang="ru-RU" sz="6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лет </a:t>
            </a:r>
            <a:r>
              <a:rPr lang="ru-RU" sz="6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срока погашения </a:t>
            </a:r>
            <a:r>
              <a:rPr lang="ru-RU" sz="60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ипотечного кредита</a:t>
            </a:r>
          </a:p>
        </p:txBody>
      </p:sp>
      <p:pic>
        <p:nvPicPr>
          <p:cNvPr id="15" name="Picture 2" descr="1675961478_gas-kvas-com-p-domik-risunok-dlya-detei-raskraska-1.png (2400×2012)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2" y="9046118"/>
            <a:ext cx="1758654" cy="14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417-4173018_daddy-father-family-freetoedit-cartoon.png (1024×770)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760" y="14597651"/>
            <a:ext cx="6843453" cy="51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BE1A-037E-476C-8D0F-9DD7F516AD1A}" type="slidenum">
              <a:rPr lang="ru-RU" smtClean="0"/>
              <a:pPr/>
              <a:t>6</a:t>
            </a:fld>
            <a:endParaRPr lang="ru-RU" dirty="0">
              <a:sym typeface="Calibri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1415" y="179689"/>
            <a:ext cx="30321738" cy="1041496"/>
          </a:xfrm>
        </p:spPr>
        <p:txBody>
          <a:bodyPr>
            <a:noAutofit/>
          </a:bodyPr>
          <a:lstStyle/>
          <a:p>
            <a:r>
              <a:rPr lang="ru-RU" sz="5400" dirty="0"/>
              <a:t>Субсидия промышленным предприятиям на приобретение нового оборудования</a:t>
            </a:r>
          </a:p>
        </p:txBody>
      </p:sp>
      <p:sp>
        <p:nvSpPr>
          <p:cNvPr id="18" name="Google Shape;451;p30"/>
          <p:cNvSpPr/>
          <p:nvPr/>
        </p:nvSpPr>
        <p:spPr>
          <a:xfrm>
            <a:off x="1095483" y="2342991"/>
            <a:ext cx="15126150" cy="15225622"/>
          </a:xfrm>
          <a:prstGeom prst="roundRect">
            <a:avLst>
              <a:gd name="adj" fmla="val 9815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31050" tIns="15525" rIns="31050" bIns="155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53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" name="Google Shape;453;p30"/>
          <p:cNvSpPr txBox="1"/>
          <p:nvPr/>
        </p:nvSpPr>
        <p:spPr>
          <a:xfrm>
            <a:off x="4977554" y="2080804"/>
            <a:ext cx="10662800" cy="26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050" tIns="15525" rIns="31050" bIns="155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500" dirty="0"/>
          </a:p>
        </p:txBody>
      </p:sp>
      <p:sp>
        <p:nvSpPr>
          <p:cNvPr id="21" name="Google Shape;454;p30"/>
          <p:cNvSpPr txBox="1"/>
          <p:nvPr/>
        </p:nvSpPr>
        <p:spPr>
          <a:xfrm>
            <a:off x="2433517" y="3333958"/>
            <a:ext cx="14180823" cy="2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575" rIns="0" bIns="0" anchor="t" anchorCtr="0">
            <a:spAutoFit/>
          </a:bodyPr>
          <a:lstStyle/>
          <a:p>
            <a:pPr marL="1048060" indent="-1010629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AutoNum type="arabicPeriod"/>
            </a:pPr>
            <a:endParaRPr sz="1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5293" y="2800050"/>
            <a:ext cx="13985353" cy="1460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УСЛОВИЯ ДЛЯ ПОЛУЧЕНИЯ</a:t>
            </a:r>
          </a:p>
          <a:p>
            <a:r>
              <a:rPr lang="ru-RU" sz="4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- </a:t>
            </a:r>
            <a:r>
              <a:rPr lang="ru-RU" sz="5300" b="1" dirty="0">
                <a:solidFill>
                  <a:srgbClr val="66BAFF"/>
                </a:solidFill>
                <a:latin typeface="Calibri"/>
                <a:ea typeface="Calibri"/>
                <a:cs typeface="Calibri"/>
              </a:rPr>
              <a:t>регистрация и осуществление деятельности на территории Московской области </a:t>
            </a: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в качестве юридического лица, осуществляющего промышленное производство (для обособленных подразделений - постановка на учет в налоговых органах на территории Московской области);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-</a:t>
            </a:r>
            <a:r>
              <a:rPr lang="ru-RU" sz="4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5300" b="1" dirty="0">
                <a:solidFill>
                  <a:srgbClr val="66BAFF"/>
                </a:solidFill>
                <a:latin typeface="Calibri"/>
                <a:ea typeface="Calibri"/>
                <a:cs typeface="Calibri"/>
              </a:rPr>
              <a:t>Раздел ОКВЭД  «С» </a:t>
            </a: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«Обрабатывающие производства» </a:t>
            </a:r>
            <a:r>
              <a:rPr lang="ru-RU" sz="4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за </a:t>
            </a: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исключением класса </a:t>
            </a:r>
            <a:r>
              <a:rPr lang="ru-RU" sz="4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33.</a:t>
            </a:r>
          </a:p>
          <a:p>
            <a:endParaRPr lang="ru-RU" sz="4400" dirty="0" smtClean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r>
              <a:rPr lang="ru-RU" sz="5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Размер субсидии:</a:t>
            </a:r>
          </a:p>
          <a:p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до </a:t>
            </a:r>
            <a:r>
              <a:rPr lang="ru-RU" sz="6600" b="1" dirty="0">
                <a:solidFill>
                  <a:srgbClr val="66BAFF"/>
                </a:solidFill>
                <a:latin typeface="Calibri"/>
                <a:ea typeface="Calibri"/>
                <a:cs typeface="Calibri"/>
              </a:rPr>
              <a:t>50%</a:t>
            </a:r>
            <a:r>
              <a:rPr lang="ru-RU" sz="6600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произведенных и подтвержденных затрат, но не более </a:t>
            </a:r>
            <a:r>
              <a:rPr lang="ru-RU" sz="4400" b="1" dirty="0">
                <a:solidFill>
                  <a:srgbClr val="66BAFF"/>
                </a:solidFill>
                <a:latin typeface="Calibri"/>
                <a:ea typeface="Calibri"/>
                <a:cs typeface="Calibri"/>
              </a:rPr>
              <a:t>20 млн рублей </a:t>
            </a: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на одного получателя Субсидии</a:t>
            </a:r>
            <a:r>
              <a:rPr lang="ru-RU" sz="3600" dirty="0"/>
              <a:t>.</a:t>
            </a:r>
          </a:p>
          <a:p>
            <a:endParaRPr lang="ru-RU" sz="53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r>
              <a:rPr lang="ru-RU" sz="53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Вид продукции:</a:t>
            </a:r>
          </a:p>
          <a:p>
            <a:r>
              <a:rPr lang="ru-RU" sz="4800" b="1" dirty="0" smtClean="0">
                <a:solidFill>
                  <a:srgbClr val="66BAFF"/>
                </a:solidFill>
                <a:latin typeface="Calibri"/>
                <a:ea typeface="Calibri"/>
                <a:cs typeface="Calibri"/>
              </a:rPr>
              <a:t>Российская </a:t>
            </a:r>
            <a:r>
              <a:rPr lang="ru-RU" sz="4800" b="1" dirty="0">
                <a:solidFill>
                  <a:srgbClr val="66BAFF"/>
                </a:solidFill>
                <a:latin typeface="Calibri"/>
                <a:ea typeface="Calibri"/>
                <a:cs typeface="Calibri"/>
              </a:rPr>
              <a:t>промышленная продукция</a:t>
            </a:r>
            <a:r>
              <a:rPr lang="ru-RU" sz="4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относимая </a:t>
            </a:r>
            <a:r>
              <a:rPr lang="ru-RU" sz="4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к классам 26, 27 и 28 (за исключением подкласса 28.3), которая включена в реестр российской промышленной продукции</a:t>
            </a:r>
          </a:p>
        </p:txBody>
      </p:sp>
      <p:cxnSp>
        <p:nvCxnSpPr>
          <p:cNvPr id="22" name="Google Shape;455;p30"/>
          <p:cNvCxnSpPr/>
          <p:nvPr/>
        </p:nvCxnSpPr>
        <p:spPr>
          <a:xfrm>
            <a:off x="1570018" y="3648642"/>
            <a:ext cx="14070336" cy="0"/>
          </a:xfrm>
          <a:prstGeom prst="straightConnector1">
            <a:avLst/>
          </a:prstGeom>
          <a:noFill/>
          <a:ln w="3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455;p30"/>
          <p:cNvCxnSpPr/>
          <p:nvPr/>
        </p:nvCxnSpPr>
        <p:spPr>
          <a:xfrm>
            <a:off x="1614842" y="9717722"/>
            <a:ext cx="14070336" cy="0"/>
          </a:xfrm>
          <a:prstGeom prst="straightConnector1">
            <a:avLst/>
          </a:prstGeom>
          <a:noFill/>
          <a:ln w="3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455;p30"/>
          <p:cNvCxnSpPr/>
          <p:nvPr/>
        </p:nvCxnSpPr>
        <p:spPr>
          <a:xfrm>
            <a:off x="1640310" y="12989840"/>
            <a:ext cx="14070336" cy="0"/>
          </a:xfrm>
          <a:prstGeom prst="straightConnector1">
            <a:avLst/>
          </a:prstGeom>
          <a:noFill/>
          <a:ln w="3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7" b="97421" l="6875" r="95547">
                        <a14:foregroundMark x1="14844" y1="58499" x2="14688" y2="47714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979" y="2800050"/>
            <a:ext cx="22693953" cy="151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"/>
          <p:cNvSpPr txBox="1">
            <a:spLocks noGrp="1"/>
          </p:cNvSpPr>
          <p:nvPr>
            <p:ph type="title"/>
          </p:nvPr>
        </p:nvSpPr>
        <p:spPr>
          <a:xfrm>
            <a:off x="664882" y="229710"/>
            <a:ext cx="29436694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4" tIns="45757" rIns="91514" bIns="45757" anchor="ctr" anchorCtr="0">
            <a:normAutofit/>
          </a:bodyPr>
          <a:lstStyle/>
          <a:p>
            <a:pPr>
              <a:buClr>
                <a:srgbClr val="2447D5"/>
              </a:buClr>
              <a:buSzPct val="100000"/>
            </a:pPr>
            <a:r>
              <a:rPr kumimoji="1" lang="ru-RU" sz="5400" kern="12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ПОДДЕРЖКА ПРОИЗВОДИТЕЛЕЙ РОБОТОВ В МОСКОВСКОЙ </a:t>
            </a:r>
            <a:r>
              <a:rPr kumimoji="1" lang="ru-RU" sz="5400" kern="1200" dirty="0" smtClean="0"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ОБЛАСТИ</a:t>
            </a:r>
            <a:endParaRPr kumimoji="1" lang="ru-RU" sz="5400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48" name="Google Shape;448;p30"/>
          <p:cNvSpPr txBox="1">
            <a:spLocks noGrp="1"/>
          </p:cNvSpPr>
          <p:nvPr>
            <p:ph type="sldNum" idx="12"/>
          </p:nvPr>
        </p:nvSpPr>
        <p:spPr>
          <a:xfrm>
            <a:off x="11913341" y="6531261"/>
            <a:ext cx="519110" cy="36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4" tIns="45757" rIns="91514" bIns="45757" anchor="ctr" anchorCtr="0">
            <a:noAutofit/>
          </a:bodyPr>
          <a:lstStyle/>
          <a:p>
            <a:pPr>
              <a:spcAft>
                <a:spcPts val="0"/>
              </a:spcAft>
            </a:pPr>
            <a:fld id="{00000000-1234-1234-1234-123412341234}" type="slidenum">
              <a:rPr lang="ru-RU"/>
              <a:pPr>
                <a:spcAft>
                  <a:spcPts val="0"/>
                </a:spcAft>
              </a:pPr>
              <a:t>7</a:t>
            </a:fld>
            <a:endParaRPr/>
          </a:p>
        </p:txBody>
      </p:sp>
      <p:grpSp>
        <p:nvGrpSpPr>
          <p:cNvPr id="449" name="Google Shape;449;p30"/>
          <p:cNvGrpSpPr/>
          <p:nvPr/>
        </p:nvGrpSpPr>
        <p:grpSpPr>
          <a:xfrm>
            <a:off x="1843913" y="2310832"/>
            <a:ext cx="15693432" cy="16568716"/>
            <a:chOff x="375233" y="819113"/>
            <a:chExt cx="5369100" cy="5430844"/>
          </a:xfrm>
        </p:grpSpPr>
        <p:grpSp>
          <p:nvGrpSpPr>
            <p:cNvPr id="450" name="Google Shape;450;p30"/>
            <p:cNvGrpSpPr/>
            <p:nvPr/>
          </p:nvGrpSpPr>
          <p:grpSpPr>
            <a:xfrm>
              <a:off x="375233" y="819113"/>
              <a:ext cx="5369100" cy="5430844"/>
              <a:chOff x="375230" y="707603"/>
              <a:chExt cx="5369100" cy="5430844"/>
            </a:xfrm>
          </p:grpSpPr>
          <p:sp>
            <p:nvSpPr>
              <p:cNvPr id="451" name="Google Shape;451;p30"/>
              <p:cNvSpPr/>
              <p:nvPr/>
            </p:nvSpPr>
            <p:spPr>
              <a:xfrm>
                <a:off x="375230" y="707603"/>
                <a:ext cx="5369100" cy="5430844"/>
              </a:xfrm>
              <a:prstGeom prst="roundRect">
                <a:avLst>
                  <a:gd name="adj" fmla="val 9815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31050" tIns="15525" rIns="31050" bIns="1552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sz="5300"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2" name="Google Shape;452;p30"/>
              <p:cNvSpPr/>
              <p:nvPr/>
            </p:nvSpPr>
            <p:spPr>
              <a:xfrm>
                <a:off x="651641" y="1185679"/>
                <a:ext cx="4812903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73375" h="120000" extrusionOk="0">
                    <a:moveTo>
                      <a:pt x="0" y="0"/>
                    </a:moveTo>
                    <a:lnTo>
                      <a:pt x="2873301" y="0"/>
                    </a:lnTo>
                  </a:path>
                </a:pathLst>
              </a:custGeom>
              <a:noFill/>
              <a:ln w="32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sz="5300">
                  <a:solidFill>
                    <a:srgbClr val="00468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3" name="Google Shape;453;p30"/>
              <p:cNvSpPr txBox="1"/>
              <p:nvPr/>
            </p:nvSpPr>
            <p:spPr>
              <a:xfrm>
                <a:off x="1484128" y="804083"/>
                <a:ext cx="3648000" cy="368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1050" tIns="15525" rIns="31050" bIns="15525" anchor="t" anchorCtr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71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СУБСИДИЯ НА КАПЕКС</a:t>
                </a:r>
                <a:endParaRPr sz="1500" dirty="0"/>
              </a:p>
            </p:txBody>
          </p:sp>
          <p:sp>
            <p:nvSpPr>
              <p:cNvPr id="454" name="Google Shape;454;p30"/>
              <p:cNvSpPr txBox="1"/>
              <p:nvPr/>
            </p:nvSpPr>
            <p:spPr>
              <a:xfrm>
                <a:off x="613752" y="1214838"/>
                <a:ext cx="4851600" cy="3661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24575" rIns="0" bIns="0" anchor="t" anchorCtr="0">
                <a:spAutoFit/>
              </a:bodyPr>
              <a:lstStyle/>
              <a:p>
                <a:pPr marL="1048060" indent="-1010629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AutoNum type="arabicPeriod"/>
                </a:pP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Погашение части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суммы кредита </a:t>
                </a:r>
                <a:r>
                  <a:rPr lang="ru-RU" sz="5300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в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банке на строительство завода </a:t>
                </a: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по производству роботов. </a:t>
                </a:r>
                <a:endParaRPr sz="1500" dirty="0"/>
              </a:p>
              <a:p>
                <a:pPr marL="1048060" indent="-1010629">
                  <a:spcBef>
                    <a:spcPts val="3537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AutoNum type="arabicPeriod"/>
                </a:pP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Возмещение части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затрат на строительство завода </a:t>
                </a: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по производству роботов. </a:t>
                </a:r>
                <a:endParaRPr sz="5300" dirty="0">
                  <a:solidFill>
                    <a:srgbClr val="66BA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7431">
                  <a:spcBef>
                    <a:spcPts val="5305"/>
                  </a:spcBef>
                  <a:spcAft>
                    <a:spcPts val="0"/>
                  </a:spcAft>
                </a:pPr>
                <a:r>
                  <a:rPr lang="ru-RU" sz="53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УСЛОВИЯ:</a:t>
                </a:r>
                <a:endParaRPr sz="1500" dirty="0"/>
              </a:p>
              <a:p>
                <a:pPr marL="823476" indent="-823476">
                  <a:spcBef>
                    <a:spcPts val="1768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Char char="•"/>
                </a:pP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возмещение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до 20% </a:t>
                </a: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от стоимости объекта капитального строительства за счет кредитных или собственных средств до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500 млн руб.;</a:t>
                </a:r>
                <a:endParaRPr sz="1500" dirty="0"/>
              </a:p>
              <a:p>
                <a:pPr marL="823476" indent="-823476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Char char="•"/>
                </a:pP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инвестиции в проект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не менее 500 млн руб.;</a:t>
                </a:r>
                <a:endParaRPr sz="1500" dirty="0"/>
              </a:p>
              <a:p>
                <a:pPr marL="823476" indent="-823476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Char char="•"/>
                </a:pP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для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производителей. </a:t>
                </a:r>
                <a:endParaRPr sz="1500" dirty="0"/>
              </a:p>
            </p:txBody>
          </p:sp>
        </p:grpSp>
        <p:cxnSp>
          <p:nvCxnSpPr>
            <p:cNvPr id="455" name="Google Shape;455;p30"/>
            <p:cNvCxnSpPr/>
            <p:nvPr/>
          </p:nvCxnSpPr>
          <p:spPr>
            <a:xfrm>
              <a:off x="613755" y="3377939"/>
              <a:ext cx="4813800" cy="0"/>
            </a:xfrm>
            <a:prstGeom prst="straightConnector1">
              <a:avLst/>
            </a:prstGeom>
            <a:noFill/>
            <a:ln w="32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56" name="Google Shape;456;p30"/>
          <p:cNvGrpSpPr/>
          <p:nvPr/>
        </p:nvGrpSpPr>
        <p:grpSpPr>
          <a:xfrm>
            <a:off x="19654355" y="3302827"/>
            <a:ext cx="14137932" cy="6986305"/>
            <a:chOff x="6724227" y="1297189"/>
            <a:chExt cx="4836926" cy="2289950"/>
          </a:xfrm>
        </p:grpSpPr>
        <p:sp>
          <p:nvSpPr>
            <p:cNvPr id="457" name="Google Shape;457;p30"/>
            <p:cNvSpPr/>
            <p:nvPr/>
          </p:nvSpPr>
          <p:spPr>
            <a:xfrm>
              <a:off x="6724227" y="1297189"/>
              <a:ext cx="4812903" cy="0"/>
            </a:xfrm>
            <a:custGeom>
              <a:avLst/>
              <a:gdLst/>
              <a:ahLst/>
              <a:cxnLst/>
              <a:rect l="l" t="t" r="r" b="b"/>
              <a:pathLst>
                <a:path w="2873375" h="120000" extrusionOk="0">
                  <a:moveTo>
                    <a:pt x="0" y="0"/>
                  </a:moveTo>
                  <a:lnTo>
                    <a:pt x="2873301" y="0"/>
                  </a:lnTo>
                </a:path>
              </a:pathLst>
            </a:custGeom>
            <a:solidFill>
              <a:srgbClr val="2347D5"/>
            </a:solidFill>
            <a:ln w="3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5300">
                <a:solidFill>
                  <a:srgbClr val="00468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458" name="Google Shape;458;p30"/>
            <p:cNvCxnSpPr/>
            <p:nvPr/>
          </p:nvCxnSpPr>
          <p:spPr>
            <a:xfrm>
              <a:off x="6747353" y="3587139"/>
              <a:ext cx="4813800" cy="0"/>
            </a:xfrm>
            <a:prstGeom prst="straightConnector1">
              <a:avLst/>
            </a:prstGeom>
            <a:noFill/>
            <a:ln w="32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459" name="Google Shape;459;p30"/>
          <p:cNvCxnSpPr/>
          <p:nvPr/>
        </p:nvCxnSpPr>
        <p:spPr>
          <a:xfrm>
            <a:off x="2541093" y="16717009"/>
            <a:ext cx="14070336" cy="0"/>
          </a:xfrm>
          <a:prstGeom prst="straightConnector1">
            <a:avLst/>
          </a:prstGeom>
          <a:noFill/>
          <a:ln w="3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0" name="Google Shape;460;p30"/>
          <p:cNvCxnSpPr/>
          <p:nvPr/>
        </p:nvCxnSpPr>
        <p:spPr>
          <a:xfrm>
            <a:off x="19772090" y="17625990"/>
            <a:ext cx="14070336" cy="0"/>
          </a:xfrm>
          <a:prstGeom prst="straightConnector1">
            <a:avLst/>
          </a:prstGeom>
          <a:noFill/>
          <a:ln w="3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oogle Shape;317;p24">
            <a:extLst>
              <a:ext uri="{FF2B5EF4-FFF2-40B4-BE49-F238E27FC236}">
                <a16:creationId xmlns:a16="http://schemas.microsoft.com/office/drawing/2014/main" id="{D614E9CE-6D86-8464-2373-8715D0379694}"/>
              </a:ext>
            </a:extLst>
          </p:cNvPr>
          <p:cNvGrpSpPr/>
          <p:nvPr/>
        </p:nvGrpSpPr>
        <p:grpSpPr>
          <a:xfrm>
            <a:off x="18841495" y="2228769"/>
            <a:ext cx="15693432" cy="16650782"/>
            <a:chOff x="6447816" y="819113"/>
            <a:chExt cx="5369100" cy="5457743"/>
          </a:xfrm>
        </p:grpSpPr>
        <p:grpSp>
          <p:nvGrpSpPr>
            <p:cNvPr id="3" name="Google Shape;318;p24">
              <a:extLst>
                <a:ext uri="{FF2B5EF4-FFF2-40B4-BE49-F238E27FC236}">
                  <a16:creationId xmlns:a16="http://schemas.microsoft.com/office/drawing/2014/main" id="{F333C005-3E5F-26E4-5094-3ADDC78F61E8}"/>
                </a:ext>
              </a:extLst>
            </p:cNvPr>
            <p:cNvGrpSpPr/>
            <p:nvPr/>
          </p:nvGrpSpPr>
          <p:grpSpPr>
            <a:xfrm>
              <a:off x="6447816" y="819113"/>
              <a:ext cx="5369100" cy="5457743"/>
              <a:chOff x="6447816" y="819113"/>
              <a:chExt cx="5369100" cy="5457743"/>
            </a:xfrm>
          </p:grpSpPr>
          <p:grpSp>
            <p:nvGrpSpPr>
              <p:cNvPr id="5" name="Google Shape;319;p24">
                <a:extLst>
                  <a:ext uri="{FF2B5EF4-FFF2-40B4-BE49-F238E27FC236}">
                    <a16:creationId xmlns:a16="http://schemas.microsoft.com/office/drawing/2014/main" id="{8AA0176E-8EBC-A634-4DEA-BBF386C09BAB}"/>
                  </a:ext>
                </a:extLst>
              </p:cNvPr>
              <p:cNvGrpSpPr/>
              <p:nvPr/>
            </p:nvGrpSpPr>
            <p:grpSpPr>
              <a:xfrm>
                <a:off x="6447816" y="819113"/>
                <a:ext cx="5369100" cy="5457743"/>
                <a:chOff x="6447816" y="819113"/>
                <a:chExt cx="5369100" cy="5457743"/>
              </a:xfrm>
            </p:grpSpPr>
            <p:sp>
              <p:nvSpPr>
                <p:cNvPr id="7" name="Google Shape;320;p24">
                  <a:extLst>
                    <a:ext uri="{FF2B5EF4-FFF2-40B4-BE49-F238E27FC236}">
                      <a16:creationId xmlns:a16="http://schemas.microsoft.com/office/drawing/2014/main" id="{43CDF501-04C6-DFA4-FA82-307FCCD92FDD}"/>
                    </a:ext>
                  </a:extLst>
                </p:cNvPr>
                <p:cNvSpPr/>
                <p:nvPr/>
              </p:nvSpPr>
              <p:spPr>
                <a:xfrm>
                  <a:off x="6447816" y="819113"/>
                  <a:ext cx="5369100" cy="5457743"/>
                </a:xfrm>
                <a:prstGeom prst="roundRect">
                  <a:avLst>
                    <a:gd name="adj" fmla="val 9815"/>
                  </a:avLst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31050" tIns="15525" rIns="31050" bIns="155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sz="5300"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" name="Google Shape;321;p24">
                  <a:extLst>
                    <a:ext uri="{FF2B5EF4-FFF2-40B4-BE49-F238E27FC236}">
                      <a16:creationId xmlns:a16="http://schemas.microsoft.com/office/drawing/2014/main" id="{2D4C2B4A-A221-0AC6-6092-455EBBDCAA62}"/>
                    </a:ext>
                  </a:extLst>
                </p:cNvPr>
                <p:cNvSpPr/>
                <p:nvPr/>
              </p:nvSpPr>
              <p:spPr>
                <a:xfrm>
                  <a:off x="6724227" y="1318788"/>
                  <a:ext cx="4812903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375" h="120000" extrusionOk="0">
                      <a:moveTo>
                        <a:pt x="0" y="0"/>
                      </a:moveTo>
                      <a:lnTo>
                        <a:pt x="2873301" y="0"/>
                      </a:lnTo>
                    </a:path>
                  </a:pathLst>
                </a:custGeom>
                <a:solidFill>
                  <a:srgbClr val="2347D5"/>
                </a:solidFill>
                <a:ln w="32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sz="5300">
                    <a:solidFill>
                      <a:srgbClr val="00468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" name="Google Shape;322;p24">
                  <a:extLst>
                    <a:ext uri="{FF2B5EF4-FFF2-40B4-BE49-F238E27FC236}">
                      <a16:creationId xmlns:a16="http://schemas.microsoft.com/office/drawing/2014/main" id="{1E973C02-26F1-6F6F-870B-C6F9F66CC8A6}"/>
                    </a:ext>
                  </a:extLst>
                </p:cNvPr>
                <p:cNvSpPr txBox="1"/>
                <p:nvPr/>
              </p:nvSpPr>
              <p:spPr>
                <a:xfrm>
                  <a:off x="7857189" y="890647"/>
                  <a:ext cx="3145200" cy="3684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1050" tIns="15525" rIns="31050" bIns="15525" anchor="t" anchorCtr="0">
                  <a:sp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ru-RU" sz="7100" b="1" dirty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ЛЬГОТНАЯ АРЕНДА</a:t>
                  </a:r>
                  <a:endParaRPr sz="1500" dirty="0"/>
                </a:p>
              </p:txBody>
            </p:sp>
          </p:grpSp>
          <p:sp>
            <p:nvSpPr>
              <p:cNvPr id="6" name="Google Shape;323;p24">
                <a:extLst>
                  <a:ext uri="{FF2B5EF4-FFF2-40B4-BE49-F238E27FC236}">
                    <a16:creationId xmlns:a16="http://schemas.microsoft.com/office/drawing/2014/main" id="{295E61A8-C22F-0038-B903-CB4ED6CAFF3A}"/>
                  </a:ext>
                </a:extLst>
              </p:cNvPr>
              <p:cNvSpPr txBox="1"/>
              <p:nvPr/>
            </p:nvSpPr>
            <p:spPr>
              <a:xfrm>
                <a:off x="6764418" y="1337121"/>
                <a:ext cx="4851600" cy="3661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24575" rIns="0" bIns="0" anchor="t" anchorCtr="0">
                <a:spAutoFit/>
              </a:bodyPr>
              <a:lstStyle/>
              <a:p>
                <a:pPr marL="1048060" indent="-1010629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AutoNum type="arabicPeriod"/>
                </a:pP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Аренда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 рубль за 1 м² в год в Государственных индустриальных парках </a:t>
                </a: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программа «</a:t>
                </a:r>
                <a:r>
                  <a:rPr lang="ru-RU" sz="5300" dirty="0" err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Промаренда</a:t>
                </a: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».</a:t>
                </a:r>
                <a:endParaRPr sz="1500" dirty="0"/>
              </a:p>
              <a:p>
                <a:pPr marL="1048060" indent="-1010629">
                  <a:spcBef>
                    <a:spcPts val="3537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AutoNum type="arabicPeriod"/>
                </a:pP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Субсидия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50% на аренду в частных индустриальных парках </a:t>
                </a: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Подмосковья.</a:t>
                </a:r>
                <a:endParaRPr lang="ru-RU" sz="5300" dirty="0">
                  <a:solidFill>
                    <a:srgbClr val="66BA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7431">
                  <a:spcBef>
                    <a:spcPts val="5305"/>
                  </a:spcBef>
                  <a:spcAft>
                    <a:spcPts val="0"/>
                  </a:spcAft>
                </a:pPr>
                <a:r>
                  <a:rPr lang="ru-RU" sz="53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УСЛОВИЯ:</a:t>
                </a:r>
                <a:endParaRPr lang="ru-RU" sz="1500" dirty="0"/>
              </a:p>
              <a:p>
                <a:pPr marL="823476" indent="-823476">
                  <a:spcBef>
                    <a:spcPts val="1768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Char char="•"/>
                </a:pP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возмещение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до 50% </a:t>
                </a: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от стоимости аренды в частных индустриальных парках;</a:t>
                </a:r>
                <a:endParaRPr sz="1500" dirty="0"/>
              </a:p>
              <a:p>
                <a:pPr marL="823476" indent="-823476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Char char="•"/>
                </a:pP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максимальный  срок возмещения –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2,5 года;</a:t>
                </a:r>
                <a:endParaRPr sz="1500" dirty="0"/>
              </a:p>
              <a:p>
                <a:pPr marL="823476" indent="-823476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Char char="•"/>
                </a:pP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объем инвестиций в проект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не менее 100 млн руб.;</a:t>
                </a:r>
                <a:endParaRPr sz="1500" dirty="0"/>
              </a:p>
              <a:p>
                <a:pPr marL="823476" indent="-823476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Char char="•"/>
                </a:pP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для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производителей</a:t>
                </a:r>
                <a:r>
                  <a:rPr lang="ru-RU" sz="53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и </a:t>
                </a:r>
                <a:r>
                  <a:rPr lang="ru-RU" sz="5300" b="1" dirty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интеграторов</a:t>
                </a:r>
                <a:r>
                  <a:rPr lang="ru-RU" sz="5300" b="1" dirty="0" smtClean="0">
                    <a:solidFill>
                      <a:srgbClr val="66BA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sz="1500" dirty="0"/>
              </a:p>
            </p:txBody>
          </p:sp>
        </p:grpSp>
        <p:cxnSp>
          <p:nvCxnSpPr>
            <p:cNvPr id="4" name="Google Shape;324;p24">
              <a:extLst>
                <a:ext uri="{FF2B5EF4-FFF2-40B4-BE49-F238E27FC236}">
                  <a16:creationId xmlns:a16="http://schemas.microsoft.com/office/drawing/2014/main" id="{95642AAE-06EE-2DA1-4630-B19945AF616A}"/>
                </a:ext>
              </a:extLst>
            </p:cNvPr>
            <p:cNvCxnSpPr/>
            <p:nvPr/>
          </p:nvCxnSpPr>
          <p:spPr>
            <a:xfrm>
              <a:off x="6724227" y="3404837"/>
              <a:ext cx="4813800" cy="0"/>
            </a:xfrm>
            <a:prstGeom prst="straightConnector1">
              <a:avLst/>
            </a:prstGeom>
            <a:noFill/>
            <a:ln w="32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" name="Google Shape;459;p30">
            <a:extLst>
              <a:ext uri="{FF2B5EF4-FFF2-40B4-BE49-F238E27FC236}">
                <a16:creationId xmlns:a16="http://schemas.microsoft.com/office/drawing/2014/main" id="{B70D5032-7BA6-D32E-A7CA-CC804132D9F2}"/>
              </a:ext>
            </a:extLst>
          </p:cNvPr>
          <p:cNvCxnSpPr/>
          <p:nvPr/>
        </p:nvCxnSpPr>
        <p:spPr>
          <a:xfrm>
            <a:off x="19766896" y="16717009"/>
            <a:ext cx="14070336" cy="0"/>
          </a:xfrm>
          <a:prstGeom prst="straightConnector1">
            <a:avLst/>
          </a:prstGeom>
          <a:noFill/>
          <a:ln w="3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0110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"/>
          <p:cNvSpPr txBox="1">
            <a:spLocks noGrp="1"/>
          </p:cNvSpPr>
          <p:nvPr>
            <p:ph type="title"/>
          </p:nvPr>
        </p:nvSpPr>
        <p:spPr>
          <a:xfrm>
            <a:off x="530825" y="139844"/>
            <a:ext cx="30682733" cy="114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4" tIns="45757" rIns="91514" bIns="45757" anchor="ctr" anchorCtr="0">
            <a:normAutofit/>
          </a:bodyPr>
          <a:lstStyle/>
          <a:p>
            <a:pPr>
              <a:buClr>
                <a:srgbClr val="2447D5"/>
              </a:buClr>
              <a:buSzPct val="100000"/>
            </a:pPr>
            <a:r>
              <a:rPr kumimoji="1" lang="ru-RU" sz="5400" kern="12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СТИМУЛИРОВАНИЕ СПРОСА НА ОТЕЧЕСТВЕННЫХ РОБОТОВ</a:t>
            </a:r>
            <a:endParaRPr kumimoji="1" sz="5400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33" name="Google Shape;333;p25"/>
          <p:cNvSpPr txBox="1">
            <a:spLocks noGrp="1"/>
          </p:cNvSpPr>
          <p:nvPr>
            <p:ph type="sldNum" idx="12"/>
          </p:nvPr>
        </p:nvSpPr>
        <p:spPr>
          <a:xfrm>
            <a:off x="11162581" y="6440103"/>
            <a:ext cx="519110" cy="36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4" tIns="45757" rIns="91514" bIns="45757" anchor="ctr" anchorCtr="0">
            <a:noAutofit/>
          </a:bodyPr>
          <a:lstStyle/>
          <a:p>
            <a:pPr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ru-RU"/>
              <a:pPr>
                <a:spcAft>
                  <a:spcPts val="0"/>
                </a:spcAft>
                <a:buClr>
                  <a:srgbClr val="000000"/>
                </a:buClr>
              </a:pPr>
              <a:t>8</a:t>
            </a:fld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1145231" y="3326664"/>
            <a:ext cx="15693432" cy="16047573"/>
            <a:chOff x="375230" y="468354"/>
            <a:chExt cx="5369100" cy="6443800"/>
          </a:xfrm>
        </p:grpSpPr>
        <p:sp>
          <p:nvSpPr>
            <p:cNvPr id="335" name="Google Shape;335;p25"/>
            <p:cNvSpPr/>
            <p:nvPr/>
          </p:nvSpPr>
          <p:spPr>
            <a:xfrm>
              <a:off x="375230" y="468354"/>
              <a:ext cx="5369100" cy="6443800"/>
            </a:xfrm>
            <a:prstGeom prst="roundRect">
              <a:avLst>
                <a:gd name="adj" fmla="val 981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31050" tIns="15525" rIns="31050" bIns="1552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53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651641" y="1040713"/>
              <a:ext cx="4812903" cy="0"/>
            </a:xfrm>
            <a:custGeom>
              <a:avLst/>
              <a:gdLst/>
              <a:ahLst/>
              <a:cxnLst/>
              <a:rect l="l" t="t" r="r" b="b"/>
              <a:pathLst>
                <a:path w="2873375" h="120000" extrusionOk="0">
                  <a:moveTo>
                    <a:pt x="0" y="0"/>
                  </a:moveTo>
                  <a:lnTo>
                    <a:pt x="2873301" y="0"/>
                  </a:lnTo>
                </a:path>
              </a:pathLst>
            </a:custGeom>
            <a:noFill/>
            <a:ln w="3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5300">
                <a:solidFill>
                  <a:srgbClr val="00468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" name="Google Shape;337;p25"/>
            <p:cNvSpPr txBox="1"/>
            <p:nvPr/>
          </p:nvSpPr>
          <p:spPr>
            <a:xfrm>
              <a:off x="533272" y="556461"/>
              <a:ext cx="5050500" cy="506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050" tIns="15525" rIns="31050" bIns="15525" anchor="t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4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НОВЫЕ РЕГИОНАЛЬНЫЕ </a:t>
              </a:r>
              <a:r>
                <a:rPr lang="ru-RU" sz="4800" b="1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МЕРЫ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3200" b="1" i="1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(в разработке)*</a:t>
              </a:r>
              <a:endParaRPr sz="1050" i="1" dirty="0"/>
            </a:p>
          </p:txBody>
        </p:sp>
        <p:sp>
          <p:nvSpPr>
            <p:cNvPr id="338" name="Google Shape;338;p25"/>
            <p:cNvSpPr txBox="1"/>
            <p:nvPr/>
          </p:nvSpPr>
          <p:spPr>
            <a:xfrm>
              <a:off x="600125" y="1182558"/>
              <a:ext cx="5050500" cy="4797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4575" rIns="0" bIns="0" anchor="t" anchorCtr="0">
              <a:spAutoFit/>
            </a:bodyPr>
            <a:lstStyle/>
            <a:p>
              <a:pPr marL="1048060" indent="-1010629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AutoNum type="arabicPeriod"/>
              </a:pPr>
              <a:r>
                <a:rPr lang="ru-RU" sz="5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ИНВЕСТИЦИОННЫЙ НАЛОГОВЫЙ ВЫЧЕТ</a:t>
              </a:r>
              <a:endParaRPr sz="5900" dirty="0"/>
            </a:p>
            <a:p>
              <a:pPr marL="860906" indent="-823476">
                <a:spcBef>
                  <a:spcPts val="1768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Char char="•"/>
              </a:pPr>
              <a:r>
                <a:rPr lang="ru-RU" sz="5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от </a:t>
              </a:r>
              <a:r>
                <a:rPr lang="ru-RU" sz="5300" b="1" dirty="0">
                  <a:solidFill>
                    <a:srgbClr val="66BAFF"/>
                  </a:solidFill>
                  <a:latin typeface="Calibri"/>
                  <a:ea typeface="Calibri"/>
                  <a:cs typeface="Calibri"/>
                  <a:sym typeface="Calibri"/>
                </a:rPr>
                <a:t>8 до 12,5% </a:t>
              </a:r>
              <a:r>
                <a:rPr lang="ru-RU" sz="5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налог на прибыль в региональный бюджет;</a:t>
              </a:r>
              <a:endParaRPr sz="5300" dirty="0"/>
            </a:p>
            <a:p>
              <a:pPr marL="860906" indent="-823476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Char char="•"/>
              </a:pPr>
              <a:r>
                <a:rPr lang="ru-RU" sz="53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до</a:t>
              </a:r>
              <a:r>
                <a:rPr lang="ru-RU" sz="5300" b="1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5300" b="1" dirty="0" smtClean="0">
                  <a:solidFill>
                    <a:srgbClr val="66BAFF"/>
                  </a:solidFill>
                  <a:latin typeface="Calibri"/>
                  <a:ea typeface="Calibri"/>
                  <a:cs typeface="Calibri"/>
                  <a:sym typeface="Calibri"/>
                </a:rPr>
                <a:t>90% </a:t>
              </a:r>
              <a:r>
                <a:rPr lang="ru-RU" sz="53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инвестиций </a:t>
              </a:r>
              <a:r>
                <a:rPr lang="ru-RU" sz="5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в ОС – можно списать за счет льготы в части регионального налога;</a:t>
              </a:r>
              <a:endParaRPr sz="5300" dirty="0"/>
            </a:p>
            <a:p>
              <a:pPr marL="860906" indent="-823476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Char char="•"/>
              </a:pPr>
              <a:r>
                <a:rPr lang="ru-RU" sz="53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до</a:t>
              </a:r>
              <a:r>
                <a:rPr lang="ru-RU" sz="5300" b="1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5300" b="1" dirty="0" smtClean="0">
                  <a:solidFill>
                    <a:srgbClr val="66BAFF"/>
                  </a:solidFill>
                  <a:latin typeface="Calibri"/>
                  <a:ea typeface="Calibri"/>
                  <a:cs typeface="Calibri"/>
                  <a:sym typeface="Calibri"/>
                </a:rPr>
                <a:t>10% </a:t>
              </a:r>
              <a:r>
                <a:rPr lang="ru-RU" sz="53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инвестиций </a:t>
              </a:r>
              <a:r>
                <a:rPr lang="ru-RU" sz="5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в ОС – можно списать за счет льготы в части федерального налога;</a:t>
              </a:r>
              <a:endParaRPr sz="5300" dirty="0"/>
            </a:p>
            <a:p>
              <a:pPr marL="860906" indent="-823476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Char char="•"/>
              </a:pPr>
              <a:r>
                <a:rPr lang="ru-RU" sz="5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объем инвестиций </a:t>
              </a:r>
              <a:r>
                <a:rPr lang="ru-RU" sz="5300" b="1" dirty="0">
                  <a:solidFill>
                    <a:srgbClr val="66BAFF"/>
                  </a:solidFill>
                  <a:latin typeface="Calibri"/>
                  <a:ea typeface="Calibri"/>
                  <a:cs typeface="Calibri"/>
                  <a:sym typeface="Calibri"/>
                </a:rPr>
                <a:t>от 200 млн руб. </a:t>
              </a:r>
              <a:r>
                <a:rPr lang="ru-RU" sz="53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за последний год. </a:t>
              </a:r>
              <a:endParaRPr sz="5300" dirty="0"/>
            </a:p>
            <a:p>
              <a:pPr marL="1048060" indent="-673753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endParaRPr sz="5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048060" indent="-1010629">
                <a:spcBef>
                  <a:spcPts val="0"/>
                </a:spcBef>
                <a:spcAft>
                  <a:spcPts val="1768"/>
                </a:spcAft>
                <a:buClr>
                  <a:srgbClr val="FFFFFF"/>
                </a:buClr>
                <a:buSzPts val="1800"/>
                <a:buFont typeface="Calibri"/>
                <a:buAutoNum type="arabicPeriod" startAt="2"/>
              </a:pPr>
              <a:r>
                <a:rPr lang="ru-RU" sz="59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ЛЬГОТА ПО НАЛОГУ НА ИМУЩЕСТВО </a:t>
              </a:r>
              <a:r>
                <a:rPr lang="ru-RU" sz="53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– </a:t>
              </a:r>
              <a:r>
                <a:rPr lang="ru-RU" sz="5300" b="1" dirty="0">
                  <a:solidFill>
                    <a:srgbClr val="66BAFF"/>
                  </a:solidFill>
                  <a:latin typeface="Calibri"/>
                  <a:cs typeface="Calibri"/>
                </a:rPr>
                <a:t>0%</a:t>
              </a:r>
              <a:endParaRPr lang="ru-RU" sz="5300" b="1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37431">
                <a:spcBef>
                  <a:spcPts val="0"/>
                </a:spcBef>
                <a:spcAft>
                  <a:spcPts val="1768"/>
                </a:spcAft>
                <a:buClr>
                  <a:srgbClr val="FFFFFF"/>
                </a:buClr>
                <a:buSzPts val="1800"/>
              </a:pPr>
              <a:r>
                <a:rPr lang="ru-RU" sz="5300" dirty="0">
                  <a:solidFill>
                    <a:schemeClr val="bg1"/>
                  </a:solidFill>
                </a:rPr>
                <a:t>Минимальный объем инвестиций – </a:t>
              </a:r>
              <a:r>
                <a:rPr lang="ru-RU" sz="5300" b="1" dirty="0">
                  <a:solidFill>
                    <a:srgbClr val="66BAFF"/>
                  </a:solidFill>
                  <a:latin typeface="Calibri"/>
                  <a:cs typeface="Calibri"/>
                </a:rPr>
                <a:t>50 млн руб. </a:t>
              </a:r>
            </a:p>
            <a:p>
              <a:pPr marL="37431">
                <a:spcBef>
                  <a:spcPts val="0"/>
                </a:spcBef>
                <a:spcAft>
                  <a:spcPts val="1768"/>
                </a:spcAft>
                <a:buClr>
                  <a:srgbClr val="FFFFFF"/>
                </a:buClr>
                <a:buSzPts val="1800"/>
              </a:pPr>
              <a:r>
                <a:rPr lang="ru-RU" sz="5300" dirty="0">
                  <a:solidFill>
                    <a:schemeClr val="bg1"/>
                  </a:solidFill>
                </a:rPr>
                <a:t>Срок действия льготы – </a:t>
              </a:r>
              <a:r>
                <a:rPr lang="ru-RU" sz="5300" b="1" dirty="0">
                  <a:solidFill>
                    <a:srgbClr val="66BAFF"/>
                  </a:solidFill>
                  <a:latin typeface="Calibri"/>
                  <a:cs typeface="Calibri"/>
                </a:rPr>
                <a:t>3 года</a:t>
              </a:r>
            </a:p>
          </p:txBody>
        </p:sp>
      </p:grpSp>
      <p:pic>
        <p:nvPicPr>
          <p:cNvPr id="339" name="Google Shape;339;p25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7492674" y="1642138"/>
            <a:ext cx="18143526" cy="185645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38;p25"/>
          <p:cNvSpPr txBox="1"/>
          <p:nvPr/>
        </p:nvSpPr>
        <p:spPr>
          <a:xfrm>
            <a:off x="1953157" y="17941219"/>
            <a:ext cx="14762191" cy="111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575" rIns="0" bIns="0" anchor="t" anchorCtr="0">
            <a:spAutoFit/>
          </a:bodyPr>
          <a:lstStyle/>
          <a:p>
            <a:pPr marL="349250" indent="-312738">
              <a:lnSpc>
                <a:spcPct val="70000"/>
              </a:lnSpc>
              <a:spcBef>
                <a:spcPts val="1768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ru-RU" sz="4000" i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*Ориентировочный </a:t>
            </a:r>
            <a:r>
              <a:rPr lang="ru-RU" sz="4000" i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запуск во </a:t>
            </a:r>
            <a:r>
              <a:rPr lang="en-US" sz="4000" i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II</a:t>
            </a:r>
            <a:r>
              <a:rPr lang="ru-RU" sz="4000" i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4000" i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квартале </a:t>
            </a:r>
            <a:r>
              <a:rPr lang="ru-RU" sz="4000" i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2026 </a:t>
            </a:r>
            <a:r>
              <a:rPr lang="ru-RU" sz="4000" i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г., </a:t>
            </a:r>
            <a:r>
              <a:rPr lang="ru-RU" sz="4000" i="1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lang="ru-RU" sz="4000" i="1" dirty="0" smtClean="0">
                <a:solidFill>
                  <a:srgbClr val="FFFFFF"/>
                </a:solidFill>
                <a:latin typeface="Calibri"/>
                <a:cs typeface="Calibri"/>
              </a:rPr>
              <a:t>словия </a:t>
            </a:r>
            <a:r>
              <a:rPr lang="ru-RU" sz="4000" i="1" dirty="0">
                <a:solidFill>
                  <a:srgbClr val="FFFFFF"/>
                </a:solidFill>
                <a:latin typeface="Calibri"/>
                <a:cs typeface="Calibri"/>
              </a:rPr>
              <a:t>могут </a:t>
            </a:r>
            <a:r>
              <a:rPr lang="ru-RU" sz="4000" i="1" dirty="0" smtClean="0">
                <a:solidFill>
                  <a:srgbClr val="FFFFFF"/>
                </a:solidFill>
                <a:latin typeface="Calibri"/>
                <a:cs typeface="Calibri"/>
              </a:rPr>
              <a:t>корректироваться.</a:t>
            </a:r>
            <a:endParaRPr lang="ru-RU" sz="4000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23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maps@3x.png (516×489)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-45800"/>
            <a:ext cx="21416211" cy="202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6300" dirty="0"/>
              <a:t>Поддержка науки в Московской области. Гранты Правительства </a:t>
            </a:r>
            <a:endParaRPr lang="ru-RU" sz="6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BE1A-037E-476C-8D0F-9DD7F516AD1A}" type="slidenum">
              <a:rPr lang="ru-RU" smtClean="0"/>
              <a:pPr/>
              <a:t>9</a:t>
            </a:fld>
            <a:endParaRPr lang="ru-RU" dirty="0">
              <a:sym typeface="Calibri" pitchFamily="34" charset="0"/>
            </a:endParaRP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E32FD2F5-2BC3-4619-8B42-FE712E8A9513}"/>
              </a:ext>
            </a:extLst>
          </p:cNvPr>
          <p:cNvSpPr txBox="1"/>
          <p:nvPr/>
        </p:nvSpPr>
        <p:spPr>
          <a:xfrm>
            <a:off x="2839760" y="2535548"/>
            <a:ext cx="28759530" cy="1749461"/>
          </a:xfrm>
          <a:prstGeom prst="rect">
            <a:avLst/>
          </a:prstGeom>
          <a:noFill/>
        </p:spPr>
        <p:txBody>
          <a:bodyPr wrap="square" lIns="269501" tIns="134751" rIns="269501" bIns="134751" rtlCol="0">
            <a:spAutoFit/>
          </a:bodyPr>
          <a:lstStyle/>
          <a:p>
            <a:pPr defTabSz="26950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4800" b="1" dirty="0">
                <a:solidFill>
                  <a:srgbClr val="1A356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Calibri" pitchFamily="34" charset="0"/>
              </a:rPr>
              <a:t>Гранты на реализацию научных, научно-технических и инновационных проектов, </a:t>
            </a:r>
            <a:br>
              <a:rPr kumimoji="1" lang="ru-RU" sz="4800" b="1" dirty="0">
                <a:solidFill>
                  <a:srgbClr val="1A356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Calibri" pitchFamily="34" charset="0"/>
              </a:rPr>
            </a:br>
            <a:r>
              <a:rPr kumimoji="1" lang="ru-RU" sz="4800" b="1" dirty="0">
                <a:solidFill>
                  <a:srgbClr val="1A356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Calibri" pitchFamily="34" charset="0"/>
              </a:rPr>
              <a:t>особо значимых для Московской области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FD315F31-A3A3-4F87-9113-F891FEA674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5398" y="2746939"/>
            <a:ext cx="1433799" cy="1326127"/>
          </a:xfrm>
          <a:prstGeom prst="rect">
            <a:avLst/>
          </a:prstGeom>
        </p:spPr>
      </p:pic>
      <p:sp>
        <p:nvSpPr>
          <p:cNvPr id="6" name="Прямоугольник 70">
            <a:extLst>
              <a:ext uri="{FF2B5EF4-FFF2-40B4-BE49-F238E27FC236}">
                <a16:creationId xmlns:a16="http://schemas.microsoft.com/office/drawing/2014/main" id="{88C01B87-5FCA-420B-93CD-9518D34A3AEF}"/>
              </a:ext>
            </a:extLst>
          </p:cNvPr>
          <p:cNvSpPr/>
          <p:nvPr/>
        </p:nvSpPr>
        <p:spPr>
          <a:xfrm>
            <a:off x="1782946" y="7080734"/>
            <a:ext cx="14639606" cy="6643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69501" tIns="134751" rIns="269501" bIns="134751">
            <a:spAutoFit/>
          </a:bodyPr>
          <a:lstStyle/>
          <a:p>
            <a:pPr defTabSz="2695011" eaLnBrk="1" fontAlgn="auto" hangingPunct="1">
              <a:spcBef>
                <a:spcPts val="1768"/>
              </a:spcBef>
              <a:spcAft>
                <a:spcPts val="0"/>
              </a:spcAft>
              <a:defRPr/>
            </a:pPr>
            <a:r>
              <a:rPr kumimoji="1" lang="ru-RU" sz="60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Calibri" pitchFamily="34" charset="0"/>
              </a:rPr>
              <a:t>Условия предоставления:</a:t>
            </a:r>
          </a:p>
          <a:p>
            <a:pPr marL="509995" indent="-509995" defTabSz="2695011" eaLnBrk="1" fontAlgn="auto" hangingPunct="1">
              <a:spcBef>
                <a:spcPts val="1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Организация зарегистрирована в Московской области</a:t>
            </a:r>
          </a:p>
          <a:p>
            <a:pPr marL="509995" indent="-509995" defTabSz="2695011" eaLnBrk="1" fontAlgn="auto" hangingPunct="1">
              <a:spcBef>
                <a:spcPts val="1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Софинансирование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грантополучателем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 менее 20%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09995" indent="-509995" defTabSz="2695011" eaLnBrk="1" fontAlgn="auto" hangingPunct="1">
              <a:spcBef>
                <a:spcPts val="1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Софинансирования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от промышленных партнеров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09995" indent="-509995" defTabSz="2695011" eaLnBrk="1" fontAlgn="auto" hangingPunct="1">
              <a:spcBef>
                <a:spcPts val="1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Наличие производственных мощностей</a:t>
            </a:r>
          </a:p>
          <a:p>
            <a:pPr marL="509995" indent="-509995" defTabSz="2695011" eaLnBrk="1" fontAlgn="auto" hangingPunct="1">
              <a:spcBef>
                <a:spcPts val="1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Коммерциализация проекта</a:t>
            </a:r>
          </a:p>
          <a:p>
            <a:pPr marL="509995" indent="-509995" defTabSz="2695011" eaLnBrk="1" fontAlgn="auto" hangingPunct="1">
              <a:spcBef>
                <a:spcPts val="1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высокотехнологичных рабочих мест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CD64F312-DE2D-4D08-ABF8-E472782E95BE}"/>
              </a:ext>
            </a:extLst>
          </p:cNvPr>
          <p:cNvSpPr/>
          <p:nvPr/>
        </p:nvSpPr>
        <p:spPr>
          <a:xfrm>
            <a:off x="1125173" y="5824550"/>
            <a:ext cx="16500247" cy="9163312"/>
          </a:xfrm>
          <a:custGeom>
            <a:avLst/>
            <a:gdLst>
              <a:gd name="connsiteX0" fmla="*/ 0 w 5857876"/>
              <a:gd name="connsiteY0" fmla="*/ 212745 h 2257720"/>
              <a:gd name="connsiteX1" fmla="*/ 212745 w 5857876"/>
              <a:gd name="connsiteY1" fmla="*/ 0 h 2257720"/>
              <a:gd name="connsiteX2" fmla="*/ 5645131 w 5857876"/>
              <a:gd name="connsiteY2" fmla="*/ 0 h 2257720"/>
              <a:gd name="connsiteX3" fmla="*/ 5857876 w 5857876"/>
              <a:gd name="connsiteY3" fmla="*/ 212745 h 2257720"/>
              <a:gd name="connsiteX4" fmla="*/ 5857876 w 5857876"/>
              <a:gd name="connsiteY4" fmla="*/ 2044975 h 2257720"/>
              <a:gd name="connsiteX5" fmla="*/ 5645131 w 5857876"/>
              <a:gd name="connsiteY5" fmla="*/ 2257720 h 2257720"/>
              <a:gd name="connsiteX6" fmla="*/ 212745 w 5857876"/>
              <a:gd name="connsiteY6" fmla="*/ 2257720 h 2257720"/>
              <a:gd name="connsiteX7" fmla="*/ 0 w 5857876"/>
              <a:gd name="connsiteY7" fmla="*/ 2044975 h 2257720"/>
              <a:gd name="connsiteX8" fmla="*/ 0 w 5857876"/>
              <a:gd name="connsiteY8" fmla="*/ 212745 h 2257720"/>
              <a:gd name="connsiteX0" fmla="*/ 5857876 w 5949316"/>
              <a:gd name="connsiteY0" fmla="*/ 212745 h 2257720"/>
              <a:gd name="connsiteX1" fmla="*/ 5857876 w 5949316"/>
              <a:gd name="connsiteY1" fmla="*/ 2044975 h 2257720"/>
              <a:gd name="connsiteX2" fmla="*/ 5645131 w 5949316"/>
              <a:gd name="connsiteY2" fmla="*/ 2257720 h 2257720"/>
              <a:gd name="connsiteX3" fmla="*/ 212745 w 5949316"/>
              <a:gd name="connsiteY3" fmla="*/ 2257720 h 2257720"/>
              <a:gd name="connsiteX4" fmla="*/ 0 w 5949316"/>
              <a:gd name="connsiteY4" fmla="*/ 2044975 h 2257720"/>
              <a:gd name="connsiteX5" fmla="*/ 0 w 5949316"/>
              <a:gd name="connsiteY5" fmla="*/ 212745 h 2257720"/>
              <a:gd name="connsiteX6" fmla="*/ 212745 w 5949316"/>
              <a:gd name="connsiteY6" fmla="*/ 0 h 2257720"/>
              <a:gd name="connsiteX7" fmla="*/ 5645131 w 5949316"/>
              <a:gd name="connsiteY7" fmla="*/ 0 h 2257720"/>
              <a:gd name="connsiteX8" fmla="*/ 5949316 w 5949316"/>
              <a:gd name="connsiteY8" fmla="*/ 304185 h 2257720"/>
              <a:gd name="connsiteX0" fmla="*/ 5857876 w 5857876"/>
              <a:gd name="connsiteY0" fmla="*/ 212745 h 2257720"/>
              <a:gd name="connsiteX1" fmla="*/ 5857876 w 5857876"/>
              <a:gd name="connsiteY1" fmla="*/ 2044975 h 2257720"/>
              <a:gd name="connsiteX2" fmla="*/ 5645131 w 5857876"/>
              <a:gd name="connsiteY2" fmla="*/ 2257720 h 2257720"/>
              <a:gd name="connsiteX3" fmla="*/ 212745 w 5857876"/>
              <a:gd name="connsiteY3" fmla="*/ 2257720 h 2257720"/>
              <a:gd name="connsiteX4" fmla="*/ 0 w 5857876"/>
              <a:gd name="connsiteY4" fmla="*/ 2044975 h 2257720"/>
              <a:gd name="connsiteX5" fmla="*/ 0 w 5857876"/>
              <a:gd name="connsiteY5" fmla="*/ 212745 h 2257720"/>
              <a:gd name="connsiteX6" fmla="*/ 212745 w 5857876"/>
              <a:gd name="connsiteY6" fmla="*/ 0 h 2257720"/>
              <a:gd name="connsiteX7" fmla="*/ 5645131 w 5857876"/>
              <a:gd name="connsiteY7" fmla="*/ 0 h 2257720"/>
              <a:gd name="connsiteX0" fmla="*/ 5857876 w 5857876"/>
              <a:gd name="connsiteY0" fmla="*/ 2044975 h 2257720"/>
              <a:gd name="connsiteX1" fmla="*/ 5645131 w 5857876"/>
              <a:gd name="connsiteY1" fmla="*/ 2257720 h 2257720"/>
              <a:gd name="connsiteX2" fmla="*/ 212745 w 5857876"/>
              <a:gd name="connsiteY2" fmla="*/ 2257720 h 2257720"/>
              <a:gd name="connsiteX3" fmla="*/ 0 w 5857876"/>
              <a:gd name="connsiteY3" fmla="*/ 2044975 h 2257720"/>
              <a:gd name="connsiteX4" fmla="*/ 0 w 5857876"/>
              <a:gd name="connsiteY4" fmla="*/ 212745 h 2257720"/>
              <a:gd name="connsiteX5" fmla="*/ 212745 w 5857876"/>
              <a:gd name="connsiteY5" fmla="*/ 0 h 2257720"/>
              <a:gd name="connsiteX6" fmla="*/ 5645131 w 5857876"/>
              <a:gd name="connsiteY6" fmla="*/ 0 h 2257720"/>
              <a:gd name="connsiteX0" fmla="*/ 5645131 w 5645131"/>
              <a:gd name="connsiteY0" fmla="*/ 2257720 h 2257720"/>
              <a:gd name="connsiteX1" fmla="*/ 212745 w 5645131"/>
              <a:gd name="connsiteY1" fmla="*/ 2257720 h 2257720"/>
              <a:gd name="connsiteX2" fmla="*/ 0 w 5645131"/>
              <a:gd name="connsiteY2" fmla="*/ 2044975 h 2257720"/>
              <a:gd name="connsiteX3" fmla="*/ 0 w 5645131"/>
              <a:gd name="connsiteY3" fmla="*/ 212745 h 2257720"/>
              <a:gd name="connsiteX4" fmla="*/ 212745 w 5645131"/>
              <a:gd name="connsiteY4" fmla="*/ 0 h 2257720"/>
              <a:gd name="connsiteX5" fmla="*/ 5645131 w 5645131"/>
              <a:gd name="connsiteY5" fmla="*/ 0 h 225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5131" h="2257720">
                <a:moveTo>
                  <a:pt x="5645131" y="2257720"/>
                </a:moveTo>
                <a:lnTo>
                  <a:pt x="212745" y="2257720"/>
                </a:lnTo>
                <a:cubicBezTo>
                  <a:pt x="95249" y="2257720"/>
                  <a:pt x="0" y="2162471"/>
                  <a:pt x="0" y="2044975"/>
                </a:cubicBezTo>
                <a:lnTo>
                  <a:pt x="0" y="212745"/>
                </a:lnTo>
                <a:cubicBezTo>
                  <a:pt x="0" y="95249"/>
                  <a:pt x="95249" y="0"/>
                  <a:pt x="212745" y="0"/>
                </a:cubicBezTo>
                <a:lnTo>
                  <a:pt x="5645131" y="0"/>
                </a:lnTo>
              </a:path>
            </a:pathLst>
          </a:cu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501" tIns="134751" rIns="269501" bIns="134751"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002D818D-0D5D-4F41-A7E7-00E38696BCBD}"/>
              </a:ext>
            </a:extLst>
          </p:cNvPr>
          <p:cNvSpPr/>
          <p:nvPr/>
        </p:nvSpPr>
        <p:spPr>
          <a:xfrm>
            <a:off x="17080324" y="5824550"/>
            <a:ext cx="17122083" cy="9163312"/>
          </a:xfrm>
          <a:prstGeom prst="roundRect">
            <a:avLst>
              <a:gd name="adj" fmla="val 9423"/>
            </a:avLst>
          </a:prstGeom>
          <a:solidFill>
            <a:schemeClr val="bg1">
              <a:alpha val="10000"/>
            </a:schemeClr>
          </a:solidFill>
          <a:ln>
            <a:gradFill>
              <a:gsLst>
                <a:gs pos="0">
                  <a:schemeClr val="tx2"/>
                </a:gs>
                <a:gs pos="74000">
                  <a:srgbClr val="0070C0"/>
                </a:gs>
                <a:gs pos="87000">
                  <a:srgbClr val="C00000"/>
                </a:gs>
                <a:gs pos="100000">
                  <a:srgbClr val="9C0049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501" tIns="134751" rIns="269501" bIns="134751"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495FE733-0E54-49DC-AC22-4DAC68DF8723}"/>
              </a:ext>
            </a:extLst>
          </p:cNvPr>
          <p:cNvGrpSpPr/>
          <p:nvPr/>
        </p:nvGrpSpPr>
        <p:grpSpPr>
          <a:xfrm>
            <a:off x="20556991" y="7671940"/>
            <a:ext cx="2374990" cy="2415230"/>
            <a:chOff x="2156491" y="5150168"/>
            <a:chExt cx="812541" cy="807569"/>
          </a:xfrm>
        </p:grpSpPr>
        <p:sp>
          <p:nvSpPr>
            <p:cNvPr id="10" name="Arrow: Pentagon 20">
              <a:extLst>
                <a:ext uri="{FF2B5EF4-FFF2-40B4-BE49-F238E27FC236}">
                  <a16:creationId xmlns:a16="http://schemas.microsoft.com/office/drawing/2014/main" id="{38EAAC04-93E2-427F-95D0-8983C2053EE6}"/>
                </a:ext>
              </a:extLst>
            </p:cNvPr>
            <p:cNvSpPr/>
            <p:nvPr/>
          </p:nvSpPr>
          <p:spPr>
            <a:xfrm>
              <a:off x="2156491" y="5152972"/>
              <a:ext cx="758052" cy="804765"/>
            </a:xfrm>
            <a:prstGeom prst="homePlate">
              <a:avLst>
                <a:gd name="adj" fmla="val 29268"/>
              </a:avLst>
            </a:prstGeom>
            <a:gradFill>
              <a:gsLst>
                <a:gs pos="100000">
                  <a:srgbClr val="9C0049"/>
                </a:gs>
                <a:gs pos="0">
                  <a:schemeClr val="accent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id="{A44E9658-E766-4A84-8214-98D6D365094B}"/>
                </a:ext>
              </a:extLst>
            </p:cNvPr>
            <p:cNvSpPr/>
            <p:nvPr/>
          </p:nvSpPr>
          <p:spPr>
            <a:xfrm>
              <a:off x="2745195" y="5150168"/>
              <a:ext cx="223837" cy="807243"/>
            </a:xfrm>
            <a:custGeom>
              <a:avLst/>
              <a:gdLst>
                <a:gd name="connsiteX0" fmla="*/ 0 w 223837"/>
                <a:gd name="connsiteY0" fmla="*/ 0 h 807243"/>
                <a:gd name="connsiteX1" fmla="*/ 223837 w 223837"/>
                <a:gd name="connsiteY1" fmla="*/ 407193 h 807243"/>
                <a:gd name="connsiteX2" fmla="*/ 7143 w 223837"/>
                <a:gd name="connsiteY2" fmla="*/ 807243 h 80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837" h="807243">
                  <a:moveTo>
                    <a:pt x="0" y="0"/>
                  </a:moveTo>
                  <a:lnTo>
                    <a:pt x="223837" y="407193"/>
                  </a:lnTo>
                  <a:lnTo>
                    <a:pt x="7143" y="807243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7AFCC9-F606-4D3C-B4A5-06B82DA9191E}"/>
              </a:ext>
            </a:extLst>
          </p:cNvPr>
          <p:cNvSpPr txBox="1"/>
          <p:nvPr/>
        </p:nvSpPr>
        <p:spPr>
          <a:xfrm>
            <a:off x="25711524" y="8005100"/>
            <a:ext cx="7349405" cy="1503240"/>
          </a:xfrm>
          <a:prstGeom prst="rect">
            <a:avLst/>
          </a:prstGeom>
          <a:noFill/>
        </p:spPr>
        <p:txBody>
          <a:bodyPr wrap="square" lIns="0" tIns="134751" rIns="269501" bIns="134751" rtlCol="0">
            <a:spAutoFit/>
          </a:bodyPr>
          <a:lstStyle>
            <a:defPPr>
              <a:defRPr lang="en-US"/>
            </a:defPPr>
            <a:lvl1pPr>
              <a:defRPr sz="3200" b="1">
                <a:gradFill>
                  <a:gsLst>
                    <a:gs pos="100000">
                      <a:schemeClr val="accent3"/>
                    </a:gs>
                    <a:gs pos="60000">
                      <a:schemeClr val="accent2"/>
                    </a:gs>
                    <a:gs pos="5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defRPr>
            </a:lvl1pPr>
          </a:lstStyle>
          <a:p>
            <a:pPr defTabSz="26950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71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 руб.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005C00-97E7-4851-8F48-2192E24F0521}"/>
              </a:ext>
            </a:extLst>
          </p:cNvPr>
          <p:cNvSpPr txBox="1"/>
          <p:nvPr/>
        </p:nvSpPr>
        <p:spPr>
          <a:xfrm>
            <a:off x="17482080" y="8005100"/>
            <a:ext cx="4914075" cy="1748910"/>
          </a:xfrm>
          <a:prstGeom prst="rect">
            <a:avLst/>
          </a:prstGeom>
          <a:noFill/>
        </p:spPr>
        <p:txBody>
          <a:bodyPr wrap="square" lIns="269501" tIns="134751" rIns="269501" bIns="134751">
            <a:spAutoFit/>
          </a:bodyPr>
          <a:lstStyle/>
          <a:p>
            <a:pPr defTabSz="26950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7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Ежегодный бюджет</a:t>
            </a:r>
          </a:p>
        </p:txBody>
      </p:sp>
      <p:pic>
        <p:nvPicPr>
          <p:cNvPr id="14" name="Graphic 25">
            <a:extLst>
              <a:ext uri="{FF2B5EF4-FFF2-40B4-BE49-F238E27FC236}">
                <a16:creationId xmlns:a16="http://schemas.microsoft.com/office/drawing/2014/main" id="{2E9E294B-444A-4468-A303-A71812BD2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05793" y="8216491"/>
            <a:ext cx="1433799" cy="1326127"/>
          </a:xfrm>
          <a:prstGeom prst="rect">
            <a:avLst/>
          </a:prstGeom>
        </p:spPr>
      </p:pic>
      <p:grpSp>
        <p:nvGrpSpPr>
          <p:cNvPr id="15" name="Group 26">
            <a:extLst>
              <a:ext uri="{FF2B5EF4-FFF2-40B4-BE49-F238E27FC236}">
                <a16:creationId xmlns:a16="http://schemas.microsoft.com/office/drawing/2014/main" id="{D9D9F3CB-EA85-4483-90C1-C13B363047B2}"/>
              </a:ext>
            </a:extLst>
          </p:cNvPr>
          <p:cNvGrpSpPr/>
          <p:nvPr/>
        </p:nvGrpSpPr>
        <p:grpSpPr>
          <a:xfrm>
            <a:off x="20556991" y="10549720"/>
            <a:ext cx="2374990" cy="2415230"/>
            <a:chOff x="2156491" y="5150168"/>
            <a:chExt cx="812541" cy="807569"/>
          </a:xfrm>
        </p:grpSpPr>
        <p:sp>
          <p:nvSpPr>
            <p:cNvPr id="16" name="Arrow: Pentagon 27">
              <a:extLst>
                <a:ext uri="{FF2B5EF4-FFF2-40B4-BE49-F238E27FC236}">
                  <a16:creationId xmlns:a16="http://schemas.microsoft.com/office/drawing/2014/main" id="{41D27A4F-40DE-452F-B9E8-94538677B2B2}"/>
                </a:ext>
              </a:extLst>
            </p:cNvPr>
            <p:cNvSpPr/>
            <p:nvPr/>
          </p:nvSpPr>
          <p:spPr>
            <a:xfrm>
              <a:off x="2156491" y="5152972"/>
              <a:ext cx="758052" cy="804765"/>
            </a:xfrm>
            <a:prstGeom prst="homePlate">
              <a:avLst>
                <a:gd name="adj" fmla="val 29268"/>
              </a:avLst>
            </a:prstGeom>
            <a:gradFill>
              <a:gsLst>
                <a:gs pos="100000">
                  <a:srgbClr val="9C0049"/>
                </a:gs>
                <a:gs pos="0">
                  <a:schemeClr val="accent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" name="Freeform: Shape 28">
              <a:extLst>
                <a:ext uri="{FF2B5EF4-FFF2-40B4-BE49-F238E27FC236}">
                  <a16:creationId xmlns:a16="http://schemas.microsoft.com/office/drawing/2014/main" id="{2CE4E87F-DAF2-4412-837F-1E2928C92F6E}"/>
                </a:ext>
              </a:extLst>
            </p:cNvPr>
            <p:cNvSpPr/>
            <p:nvPr/>
          </p:nvSpPr>
          <p:spPr>
            <a:xfrm>
              <a:off x="2745195" y="5150168"/>
              <a:ext cx="223837" cy="807243"/>
            </a:xfrm>
            <a:custGeom>
              <a:avLst/>
              <a:gdLst>
                <a:gd name="connsiteX0" fmla="*/ 0 w 223837"/>
                <a:gd name="connsiteY0" fmla="*/ 0 h 807243"/>
                <a:gd name="connsiteX1" fmla="*/ 223837 w 223837"/>
                <a:gd name="connsiteY1" fmla="*/ 407193 h 807243"/>
                <a:gd name="connsiteX2" fmla="*/ 7143 w 223837"/>
                <a:gd name="connsiteY2" fmla="*/ 807243 h 80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837" h="807243">
                  <a:moveTo>
                    <a:pt x="0" y="0"/>
                  </a:moveTo>
                  <a:lnTo>
                    <a:pt x="223837" y="407193"/>
                  </a:lnTo>
                  <a:lnTo>
                    <a:pt x="7143" y="807243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33E2C70-1311-4550-B04A-7CE3B8314F29}"/>
              </a:ext>
            </a:extLst>
          </p:cNvPr>
          <p:cNvSpPr txBox="1"/>
          <p:nvPr/>
        </p:nvSpPr>
        <p:spPr>
          <a:xfrm>
            <a:off x="25711524" y="10882880"/>
            <a:ext cx="7863330" cy="1503240"/>
          </a:xfrm>
          <a:prstGeom prst="rect">
            <a:avLst/>
          </a:prstGeom>
          <a:noFill/>
        </p:spPr>
        <p:txBody>
          <a:bodyPr wrap="square" lIns="0" tIns="134751" rIns="269501" bIns="134751" rtlCol="0">
            <a:spAutoFit/>
          </a:bodyPr>
          <a:lstStyle>
            <a:defPPr>
              <a:defRPr lang="en-US"/>
            </a:defPPr>
            <a:lvl1pPr>
              <a:defRPr sz="3200" b="1">
                <a:gradFill>
                  <a:gsLst>
                    <a:gs pos="100000">
                      <a:schemeClr val="accent3"/>
                    </a:gs>
                    <a:gs pos="60000">
                      <a:schemeClr val="accent2"/>
                    </a:gs>
                    <a:gs pos="5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defRPr>
            </a:lvl1pPr>
          </a:lstStyle>
          <a:p>
            <a:pPr defTabSz="26950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1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71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 руб.</a:t>
            </a:r>
            <a:endParaRPr lang="en-US" sz="71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DA11D-93F8-4337-94B2-39808E270527}"/>
              </a:ext>
            </a:extLst>
          </p:cNvPr>
          <p:cNvSpPr txBox="1"/>
          <p:nvPr/>
        </p:nvSpPr>
        <p:spPr>
          <a:xfrm>
            <a:off x="17482080" y="10882880"/>
            <a:ext cx="4914075" cy="1748910"/>
          </a:xfrm>
          <a:prstGeom prst="rect">
            <a:avLst/>
          </a:prstGeom>
          <a:noFill/>
        </p:spPr>
        <p:txBody>
          <a:bodyPr wrap="square" lIns="269501" tIns="134751" rIns="269501" bIns="134751">
            <a:spAutoFit/>
          </a:bodyPr>
          <a:lstStyle/>
          <a:p>
            <a:pPr defTabSz="26950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7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Сумма одного гранта </a:t>
            </a:r>
          </a:p>
        </p:txBody>
      </p:sp>
      <p:pic>
        <p:nvPicPr>
          <p:cNvPr id="20" name="Graphic 32">
            <a:extLst>
              <a:ext uri="{FF2B5EF4-FFF2-40B4-BE49-F238E27FC236}">
                <a16:creationId xmlns:a16="http://schemas.microsoft.com/office/drawing/2014/main" id="{F15BDF67-8C2E-4205-9841-83BC1432A1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505793" y="11123941"/>
            <a:ext cx="1433799" cy="14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1287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1287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1287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1287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4999</TotalTime>
  <Words>1136</Words>
  <Application>Microsoft Office PowerPoint</Application>
  <PresentationFormat>Произвольный</PresentationFormat>
  <Paragraphs>188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Helvetica</vt:lpstr>
      <vt:lpstr>Quattrocento Sans</vt:lpstr>
      <vt:lpstr>Segoe UI</vt:lpstr>
      <vt:lpstr>Segoe UI Light</vt:lpstr>
      <vt:lpstr>Segoe UI Semibold</vt:lpstr>
      <vt:lpstr>Segoe UI Symbol</vt:lpstr>
      <vt:lpstr>Tahoma</vt:lpstr>
      <vt:lpstr>Тема Office</vt:lpstr>
      <vt:lpstr>Презентация PowerPoint</vt:lpstr>
      <vt:lpstr>Возмещение затрат на создание объектов инженерной инфраструктуры</vt:lpstr>
      <vt:lpstr>Федеральный проект «Производительность труда»</vt:lpstr>
      <vt:lpstr>Фонд развития промышленности Московский области</vt:lpstr>
      <vt:lpstr>Социальная ипотека</vt:lpstr>
      <vt:lpstr>Субсидия промышленным предприятиям на приобретение нового оборудования</vt:lpstr>
      <vt:lpstr>ПОДДЕРЖКА ПРОИЗВОДИТЕЛЕЙ РОБОТОВ В МОСКОВСКОЙ ОБЛАСТИ</vt:lpstr>
      <vt:lpstr>СТИМУЛИРОВАНИЕ СПРОСА НА ОТЕЧЕСТВЕННЫХ РОБОТОВ</vt:lpstr>
      <vt:lpstr>Поддержка науки в Московской области. Гранты Правительства </vt:lpstr>
      <vt:lpstr>Поддержка науки в Московской области. Социальная и бюджетная ипотека</vt:lpstr>
      <vt:lpstr>Поддержка науки в Московской области. Услуги Регионального центра инжиниринга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инвестиционной деятельности  в Московской области 2022-2024</dc:title>
  <dc:creator>Зиновьева Екатерина Анатольевна</dc:creator>
  <cp:lastModifiedBy>Киреев Игорь Александрович</cp:lastModifiedBy>
  <cp:revision>312</cp:revision>
  <cp:lastPrinted>2024-01-30T06:15:24Z</cp:lastPrinted>
  <dcterms:modified xsi:type="dcterms:W3CDTF">2026-03-02T07:04:47Z</dcterms:modified>
</cp:coreProperties>
</file>